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6" r:id="rId2"/>
    <p:sldId id="360" r:id="rId3"/>
    <p:sldId id="369" r:id="rId4"/>
    <p:sldId id="361" r:id="rId5"/>
    <p:sldId id="370" r:id="rId6"/>
    <p:sldId id="363" r:id="rId7"/>
    <p:sldId id="364" r:id="rId8"/>
    <p:sldId id="365" r:id="rId9"/>
    <p:sldId id="368" r:id="rId10"/>
    <p:sldId id="366" r:id="rId11"/>
    <p:sldId id="367" r:id="rId12"/>
    <p:sldId id="362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3992" autoAdjust="0"/>
  </p:normalViewPr>
  <p:slideViewPr>
    <p:cSldViewPr>
      <p:cViewPr varScale="1">
        <p:scale>
          <a:sx n="99" d="100"/>
          <a:sy n="99" d="100"/>
        </p:scale>
        <p:origin x="97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0E72C-20DB-4B72-853F-BEA48E07382E}" type="datetimeFigureOut">
              <a:rPr lang="en-US" smtClean="0"/>
              <a:pPr/>
              <a:t>9/29/2021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0335F-A6BB-4FF0-B7DF-982290AAE23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0280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7F2C9-376B-44FE-AC6C-4366BE0026F3}" type="datetimeFigureOut">
              <a:rPr lang="en-US" smtClean="0"/>
              <a:pPr/>
              <a:t>9/29/2021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6DA7-CCB6-4B93-B172-8175F155006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356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E2FE7A-6D50-4877-AA84-99D1568A3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9/29/2021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9/29/2021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9/29/2021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9/29/2021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9/29/2021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C4C2-01C8-4B66-8208-D06623D6344D}" type="datetimeFigureOut">
              <a:rPr lang="en-US" smtClean="0"/>
              <a:pPr/>
              <a:t>9/29/2021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17B-7CC0-4F95-8C8E-F82577D2B59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A8A5E3-447D-4C9B-BD95-E8DEF1B164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0C4C2-01C8-4B66-8208-D06623D6344D}" type="datetimeFigureOut">
              <a:rPr lang="en-US" smtClean="0"/>
              <a:pPr/>
              <a:t>9/29/2021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2D17B-7CC0-4F95-8C8E-F82577D2B596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EABF3-6FE6-40F2-9721-E0CBCE4F0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73" y="0"/>
            <a:ext cx="9259747" cy="6858000"/>
          </a:xfrm>
          <a:prstGeom prst="rect">
            <a:avLst/>
          </a:prstGeom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-252536" y="2204864"/>
            <a:ext cx="9157225" cy="5184576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2800" b="1" dirty="0">
                <a:latin typeface="+mn-lt"/>
                <a:ea typeface="Calibri" panose="020F0502020204030204" pitchFamily="34" charset="0"/>
              </a:rPr>
              <a:t>NATIONAL SKILLS CONFERENCE 2021 REPORTS</a:t>
            </a:r>
            <a:r>
              <a:rPr lang="en-ZA" sz="2800" dirty="0">
                <a:latin typeface="+mn-lt"/>
                <a:ea typeface="Calibri" panose="020F0502020204030204" pitchFamily="34" charset="0"/>
              </a:rPr>
              <a:t/>
            </a:r>
            <a:br>
              <a:rPr lang="en-ZA" sz="2800" dirty="0">
                <a:latin typeface="+mn-lt"/>
                <a:ea typeface="Calibri" panose="020F0502020204030204" pitchFamily="34" charset="0"/>
              </a:rPr>
            </a:br>
            <a:r>
              <a:rPr lang="en-US" sz="2800" dirty="0">
                <a:latin typeface="+mn-lt"/>
                <a:ea typeface="Calibri" panose="020F0502020204030204" pitchFamily="34" charset="0"/>
              </a:rPr>
              <a:t/>
            </a:r>
            <a:br>
              <a:rPr lang="en-US" sz="2800" dirty="0">
                <a:latin typeface="+mn-lt"/>
                <a:ea typeface="Calibri" panose="020F0502020204030204" pitchFamily="34" charset="0"/>
              </a:rPr>
            </a:br>
            <a:r>
              <a:rPr lang="en-US" sz="1800" b="1" dirty="0">
                <a:solidFill>
                  <a:srgbClr val="1767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COMMISSION 1: </a:t>
            </a:r>
            <a:r>
              <a:rPr lang="en-GB" sz="1800" b="1" dirty="0">
                <a:solidFill>
                  <a:srgbClr val="1767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PROMOTING HIGH-IMPACT AND CUTTING-EDGE TECHNOLOGICAL OCCUPATIONS FOR CURRENT AND FUTURE INDUSTRIES</a:t>
            </a:r>
            <a:r>
              <a:rPr lang="en-US" sz="1800" b="1" dirty="0">
                <a:solidFill>
                  <a:srgbClr val="1767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solidFill>
                  <a:srgbClr val="1767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1767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solidFill>
                  <a:srgbClr val="1767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+mn-lt"/>
              </a:rPr>
              <a:t>29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409686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C774D-D9E1-4F5C-8DC1-39D217C73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2737"/>
            <a:ext cx="9252520" cy="6852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520" y="683687"/>
            <a:ext cx="936104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17673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PRESENTATION 4: </a:t>
            </a:r>
            <a:r>
              <a:rPr lang="en-US" sz="2400" b="1" dirty="0">
                <a:solidFill>
                  <a:srgbClr val="17673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Promoting High-impact and cutting-edge technological occupations for current and future industries</a:t>
            </a:r>
            <a:endParaRPr lang="en-ZA" sz="3600" b="1" dirty="0">
              <a:solidFill>
                <a:srgbClr val="1767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E6ED1FA-A41F-4968-B2C5-42811284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772816"/>
            <a:ext cx="777686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algn="just" eaLnBrk="1" fontAlgn="ctr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presentation sought to demonstrate:</a:t>
            </a:r>
          </a:p>
          <a:p>
            <a:pPr marL="1085850" lvl="1" indent="-342900" algn="just" eaLnBrk="1" fontAlgn="ctr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GB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 challenges Africa, as a </a:t>
            </a:r>
            <a:r>
              <a:rPr lang="en-GB" sz="18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continent, </a:t>
            </a:r>
            <a:r>
              <a:rPr lang="en-GB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will face if it fails to respond adequately to the 4IR. </a:t>
            </a:r>
          </a:p>
          <a:p>
            <a:pPr marL="1085850" lvl="1" indent="-342900" algn="just" eaLnBrk="1" fontAlgn="ctr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ea typeface="Times New Roman" panose="02020603050405020304" pitchFamily="18" charset="0"/>
                <a:cs typeface="Arial" panose="020B0604020202020204" pitchFamily="34" charset="0"/>
              </a:rPr>
              <a:t>Parallels </a:t>
            </a:r>
            <a:r>
              <a:rPr lang="en-GB" sz="1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were drawn</a:t>
            </a:r>
            <a:r>
              <a:rPr lang="en-GB" sz="18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with Asia, which is currently among the leaders in technological advancements. </a:t>
            </a:r>
          </a:p>
          <a:p>
            <a:pPr marL="342900" indent="-342900" algn="just" eaLnBrk="1" fontAlgn="ctr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presentation encouraged processes and infrastructure implementation to ensure accessibility to technology. </a:t>
            </a:r>
          </a:p>
          <a:p>
            <a:pPr marL="342900" indent="-342900" algn="just" eaLnBrk="1" fontAlgn="ctr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He shared </a:t>
            </a:r>
            <a:r>
              <a:rPr lang="en-GB" alt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an example</a:t>
            </a:r>
            <a:r>
              <a:rPr lang="en-GB" sz="20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of Asia, its model, and 10-year journey in being a game changer in achieving digital advancements </a:t>
            </a:r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1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C774D-D9E1-4F5C-8DC1-39D217C73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2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520" y="899130"/>
            <a:ext cx="936104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17673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PRESENTATION 4: ASIA EXAMPLE</a:t>
            </a:r>
            <a:endParaRPr lang="en-ZA" sz="3600" b="1" dirty="0">
              <a:solidFill>
                <a:srgbClr val="1767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BF7BD-3A6D-4554-9FAF-6DC2450EF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8" y="1396586"/>
            <a:ext cx="7600214" cy="3175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31C047-2DD6-4791-96D6-5344BF536D85}"/>
              </a:ext>
            </a:extLst>
          </p:cNvPr>
          <p:cNvSpPr txBox="1"/>
          <p:nvPr/>
        </p:nvSpPr>
        <p:spPr>
          <a:xfrm>
            <a:off x="1234333" y="4538545"/>
            <a:ext cx="796025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Recommendations was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national call for Digital transformation and 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certification, 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clear short, medium and long term targets to achieve information </a:t>
            </a:r>
            <a:r>
              <a:rPr lang="en-GB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revolution, 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adopted.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9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B7CC73-B1D6-4509-90C6-2ADA9260E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10" y="-8225"/>
            <a:ext cx="9313722" cy="6897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90034"/>
            <a:ext cx="8352928" cy="4031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>
              <a:solidFill>
                <a:srgbClr val="176730"/>
              </a:solidFill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>
              <a:solidFill>
                <a:srgbClr val="176730"/>
              </a:solidFill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>
              <a:solidFill>
                <a:srgbClr val="176730"/>
              </a:solidFill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176730"/>
                </a:solidFill>
                <a:cs typeface="Calibri" pitchFamily="34" charset="0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176730"/>
                </a:solidFill>
                <a:cs typeface="Calibri" pitchFamily="34" charset="0"/>
              </a:rPr>
              <a:t/>
            </a:r>
            <a:br>
              <a:rPr lang="en-GB" sz="4000" b="1" dirty="0">
                <a:solidFill>
                  <a:srgbClr val="176730"/>
                </a:solidFill>
                <a:cs typeface="Calibri" pitchFamily="34" charset="0"/>
              </a:rPr>
            </a:br>
            <a:r>
              <a:rPr lang="en-GB" sz="2800" b="1" dirty="0">
                <a:solidFill>
                  <a:srgbClr val="176730"/>
                </a:solidFill>
                <a:cs typeface="Calibri" pitchFamily="34" charset="0"/>
              </a:rPr>
              <a:t>NATIONAL SKILLS AUTHORITY</a:t>
            </a:r>
            <a:br>
              <a:rPr lang="en-GB" sz="2800" b="1" dirty="0">
                <a:solidFill>
                  <a:srgbClr val="176730"/>
                </a:solidFill>
                <a:cs typeface="Calibri" pitchFamily="34" charset="0"/>
              </a:rPr>
            </a:br>
            <a:r>
              <a:rPr lang="en-GB" sz="2800" b="1" dirty="0">
                <a:solidFill>
                  <a:srgbClr val="176730"/>
                </a:solidFill>
                <a:cs typeface="Calibri" pitchFamily="34" charset="0"/>
              </a:rPr>
              <a:t>www.nationalskillsauthority.org.za</a:t>
            </a:r>
            <a:endParaRPr lang="en-ZA" sz="2800" b="1" dirty="0">
              <a:solidFill>
                <a:srgbClr val="176730"/>
              </a:solidFill>
              <a:cs typeface="Calibri" pitchFamily="34" charset="0"/>
            </a:endParaRPr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6929438" y="652462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64EF326-B428-4808-9D61-4C696EB1F114}" type="slidenum">
              <a:rPr lang="en-US" altLang="en-US" b="1" smtClean="0">
                <a:solidFill>
                  <a:schemeClr val="tx1"/>
                </a:solidFill>
                <a:latin typeface="Arial" charset="0"/>
                <a:cs typeface="Arial" charset="0"/>
              </a:rPr>
              <a:pPr/>
              <a:t>12</a:t>
            </a:fld>
            <a:endParaRPr lang="en-US" altLang="en-US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2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C774D-D9E1-4F5C-8DC1-39D217C73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2737"/>
            <a:ext cx="9252520" cy="6852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520" y="899130"/>
            <a:ext cx="936104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17673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COMMISSION BACKGROUND</a:t>
            </a:r>
            <a:endParaRPr lang="en-ZA" sz="3600" b="1" dirty="0">
              <a:solidFill>
                <a:srgbClr val="1767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E6ED1FA-A41F-4968-B2C5-42811284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1484784"/>
            <a:ext cx="792088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 eaLnBrk="1" fontAlgn="ctr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</a:rPr>
              <a:t>A</a:t>
            </a:r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imed at tracking and profiling the role of 4IR in shaping the skills development system agenda. </a:t>
            </a:r>
          </a:p>
          <a:p>
            <a:pPr marL="457200" indent="-457200" eaLnBrk="1" fontAlgn="ctr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</a:rPr>
              <a:t>S</a:t>
            </a:r>
            <a:r>
              <a:rPr lang="en-GB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trengthening the skills development system through sound planning, research, monitoring and evaluation.</a:t>
            </a:r>
          </a:p>
          <a:p>
            <a:pPr marL="457200" indent="-457200" eaLnBrk="1" fontAlgn="ctr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</a:rPr>
              <a:t>The commission objectives were</a:t>
            </a:r>
            <a:r>
              <a:rPr lang="en-GB" dirty="0">
                <a:solidFill>
                  <a:srgbClr val="000000"/>
                </a:solidFill>
              </a:rPr>
              <a:t>: </a:t>
            </a:r>
          </a:p>
          <a:p>
            <a:pPr marL="1200150" lvl="1" indent="-457200" eaLnBrk="1" fontAlgn="ctr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Digitalisation by small businesses and informal sector, </a:t>
            </a:r>
          </a:p>
        </p:txBody>
      </p:sp>
    </p:spTree>
    <p:extLst>
      <p:ext uri="{BB962C8B-B14F-4D97-AF65-F5344CB8AC3E}">
        <p14:creationId xmlns:p14="http://schemas.microsoft.com/office/powerpoint/2010/main" val="217483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C774D-D9E1-4F5C-8DC1-39D217C73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2737"/>
            <a:ext cx="9252520" cy="6852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520" y="899130"/>
            <a:ext cx="936104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17673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COMMISSION BACKGROUND</a:t>
            </a:r>
            <a:endParaRPr lang="en-ZA" sz="3600" b="1" dirty="0">
              <a:solidFill>
                <a:srgbClr val="1767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E6ED1FA-A41F-4968-B2C5-42811284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1484784"/>
            <a:ext cx="79208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200150" lvl="1" indent="-457200" eaLnBrk="1" fontAlgn="ctr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Inclusivity and transformation in addressing the skills gaps in light of 4.0 changes, </a:t>
            </a:r>
          </a:p>
          <a:p>
            <a:pPr marL="1200150" lvl="1" indent="-457200" eaLnBrk="1" fontAlgn="ctr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Innovation and Entrepreneurship Opportunities for South Africa’s Youth within the 4th Industrial Revolution, </a:t>
            </a:r>
          </a:p>
          <a:p>
            <a:pPr marL="1200150" lvl="1" indent="-457200" eaLnBrk="1" fontAlgn="ctr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Best practices and strategies for meeting the needs of vulnerable and disadvantaged youth (e.g. NEETs), </a:t>
            </a:r>
          </a:p>
          <a:p>
            <a:pPr marL="1200150" lvl="1" indent="-457200" eaLnBrk="1" fontAlgn="ctr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Use of new technology by cooperatives and communities for advancing skills development programs, </a:t>
            </a:r>
          </a:p>
        </p:txBody>
      </p:sp>
    </p:spTree>
    <p:extLst>
      <p:ext uri="{BB962C8B-B14F-4D97-AF65-F5344CB8AC3E}">
        <p14:creationId xmlns:p14="http://schemas.microsoft.com/office/powerpoint/2010/main" val="70426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C774D-D9E1-4F5C-8DC1-39D217C73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672"/>
            <a:ext cx="9144000" cy="6852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62780" y="764704"/>
            <a:ext cx="936104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17673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COMMISSION PRESENTATIONS</a:t>
            </a:r>
            <a:endParaRPr lang="en-ZA" sz="3600" b="1" dirty="0">
              <a:solidFill>
                <a:srgbClr val="1767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E6ED1FA-A41F-4968-B2C5-42811284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544193"/>
            <a:ext cx="8172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fontAlgn="ctr" hangingPunct="1">
              <a:lnSpc>
                <a:spcPct val="150000"/>
              </a:lnSpc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commission dealt with two broad areas, with two presentations in each, namely: </a:t>
            </a:r>
          </a:p>
          <a:p>
            <a:pPr marL="285750" indent="-285750" algn="just" eaLnBrk="1" fontAlgn="ctr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Transitioning into future skills: Systematic response to digital skills for South Africa</a:t>
            </a:r>
          </a:p>
          <a:p>
            <a:pPr marL="1085850" lvl="1" indent="-342900" algn="just" eaLnBrk="1" fontAlgn="ctr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ZA" sz="2000" dirty="0">
                <a:solidFill>
                  <a:srgbClr val="000000"/>
                </a:solidFill>
                <a:ea typeface="Calibri" panose="020F0502020204030204" pitchFamily="34" charset="0"/>
              </a:rPr>
              <a:t>Catalysing the Inclusion of Persons with Disabilities through </a:t>
            </a:r>
            <a:r>
              <a:rPr lang="en-GB" sz="2000" dirty="0">
                <a:ea typeface="Calibri" panose="020F0502020204030204" pitchFamily="34" charset="0"/>
              </a:rPr>
              <a:t>Digital Innovation for Disability Inclusion (Digi4DI)</a:t>
            </a:r>
            <a:endParaRPr lang="en-US" sz="2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5850" lvl="1" indent="-342900" algn="just" eaLnBrk="1" fontAlgn="ctr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ZA" sz="2000" dirty="0">
                <a:solidFill>
                  <a:srgbClr val="000000"/>
                </a:solidFill>
                <a:ea typeface="Calibri" panose="020F0502020204030204" pitchFamily="34" charset="0"/>
              </a:rPr>
              <a:t>Realities of a new digitised world towards a stronger PSET South African system</a:t>
            </a:r>
            <a:endParaRPr lang="en-US" sz="2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C774D-D9E1-4F5C-8DC1-39D217C73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672"/>
            <a:ext cx="9144000" cy="6852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62780" y="764704"/>
            <a:ext cx="936104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17673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COMMISSION PRESENTATIONS</a:t>
            </a:r>
            <a:endParaRPr lang="en-ZA" sz="3600" b="1" dirty="0">
              <a:solidFill>
                <a:srgbClr val="1767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E6ED1FA-A41F-4968-B2C5-42811284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855" y="1628507"/>
            <a:ext cx="81724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algn="just" eaLnBrk="1" fontAlgn="ctr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Skills Planning, monitoring and research for system: Supporting and monitoring the capacity of the skills development system</a:t>
            </a:r>
            <a:endParaRPr lang="en-US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28700" lvl="1" algn="just" eaLnBrk="1" fontAlgn="ctr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ZA" sz="2000" dirty="0">
                <a:solidFill>
                  <a:srgbClr val="000000"/>
                </a:solidFill>
              </a:rPr>
              <a:t>Readiness of the local metal industry for the Fourth Industrial Revolution – implications for skills development</a:t>
            </a:r>
          </a:p>
          <a:p>
            <a:pPr marL="1028700" lvl="1" algn="just" eaLnBrk="1" fontAlgn="ctr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</a:rPr>
              <a:t>Promoting High-impact and cutting-edge technological occupations for current and future industries</a:t>
            </a:r>
            <a:endParaRPr lang="en-US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4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C774D-D9E1-4F5C-8DC1-39D217C73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2737"/>
            <a:ext cx="9252520" cy="6852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68245"/>
            <a:ext cx="8352928" cy="126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rgbClr val="17673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PRESENTATION 1: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solidFill>
                  <a:srgbClr val="17673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Catalysing the Inclusion of Persons with Disabilities through </a:t>
            </a:r>
            <a:r>
              <a:rPr lang="en-GB" sz="2400" dirty="0">
                <a:solidFill>
                  <a:srgbClr val="17673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Digital Innovation for Disability Inclusion (Digi4DI)</a:t>
            </a:r>
            <a:endParaRPr lang="en-ZA" sz="4400" b="1" dirty="0">
              <a:solidFill>
                <a:srgbClr val="1767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E6ED1FA-A41F-4968-B2C5-42811284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370" y="1654617"/>
            <a:ext cx="79928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82563" indent="-182563" eaLnBrk="1" fontAlgn="ctr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presentation was about:</a:t>
            </a:r>
          </a:p>
          <a:p>
            <a:pPr marL="925513" lvl="1" indent="-182563" eaLnBrk="1" fontAlgn="ctr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nclusion of people with disability being seen as a priority in a work setting. </a:t>
            </a:r>
          </a:p>
          <a:p>
            <a:pPr marL="925513" lvl="1" indent="-182563" eaLnBrk="1" fontAlgn="ctr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Outlining strategies to build an inclusive digital environment and championing inclusivity at organisational level. </a:t>
            </a:r>
          </a:p>
          <a:p>
            <a:pPr marL="182563" indent="-182563" eaLnBrk="1" fontAlgn="ctr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The recommendation was that </a:t>
            </a:r>
            <a:r>
              <a:rPr lang="en-GB" sz="2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digitalisation should be used as an enabler for </a:t>
            </a:r>
            <a:r>
              <a:rPr lang="en-GB" sz="22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PWD without the need for physical being in an office setting - this will reduce employers</a:t>
            </a:r>
            <a:r>
              <a:rPr lang="en-GB" sz="2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’ limitation in infrastructure investment for inclusion</a:t>
            </a:r>
            <a:endParaRPr lang="en-GB" alt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4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C774D-D9E1-4F5C-8DC1-39D217C73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2737"/>
            <a:ext cx="9252520" cy="6852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520" y="683687"/>
            <a:ext cx="936104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17673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PRESENTATION 2: </a:t>
            </a:r>
            <a:r>
              <a:rPr lang="en-ZA" sz="2400" b="1" dirty="0">
                <a:solidFill>
                  <a:srgbClr val="17673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Realities of a new digitised world towards a stronger PSET South African system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17673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ZA" sz="2400" b="1" dirty="0">
              <a:solidFill>
                <a:srgbClr val="1767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E6ED1FA-A41F-4968-B2C5-42811284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700808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algn="just" eaLnBrk="1" fontAlgn="ctr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presentation mapped out the challenges posed by digitalisation and how these impact or influence South Africa’s Post School Education and Training system. </a:t>
            </a:r>
          </a:p>
          <a:p>
            <a:pPr marL="285750" indent="-285750" algn="just" eaLnBrk="1" fontAlgn="ctr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It introduced interoperability where PSET </a:t>
            </a:r>
            <a:r>
              <a:rPr lang="en-GB" sz="18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CLOUD, </a:t>
            </a:r>
            <a:r>
              <a:rPr lang="en-GB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which is a digital </a:t>
            </a:r>
            <a:r>
              <a:rPr lang="en-GB" sz="18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platform, enables </a:t>
            </a:r>
            <a:r>
              <a:rPr lang="en-GB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users to share and use data for decision-making and promote a more efficient and responsive post-school education system.</a:t>
            </a:r>
          </a:p>
          <a:p>
            <a:pPr marL="285750" indent="-285750" algn="just" eaLnBrk="1" fontAlgn="ctr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recommendations were as follows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108585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ZA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Develop relevant skills as required by the market in line with the skills demands in the 4IR era and adopt an action plan</a:t>
            </a:r>
          </a:p>
          <a:p>
            <a:pPr marL="108585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Promote lifelong learning where people can continuously reskill and upskill themselves </a:t>
            </a:r>
            <a:r>
              <a:rPr lang="en-GB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2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C774D-D9E1-4F5C-8DC1-39D217C73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2737"/>
            <a:ext cx="9252520" cy="6852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520" y="499021"/>
            <a:ext cx="936104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17673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PRESENTATION 3: </a:t>
            </a:r>
            <a:r>
              <a:rPr lang="en-ZA" sz="2400" b="1" dirty="0">
                <a:solidFill>
                  <a:srgbClr val="17673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Readiness of the local metal industry for the Fourth Industrial Revolution – implications for skills development</a:t>
            </a:r>
            <a:endParaRPr lang="en-ZA" sz="3600" b="1" dirty="0">
              <a:solidFill>
                <a:srgbClr val="1767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E6ED1FA-A41F-4968-B2C5-42811284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821328"/>
            <a:ext cx="777686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algn="just" eaLnBrk="1" fontAlgn="ctr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presentation dealt with 4IR readiness and implications for skills development.  </a:t>
            </a:r>
          </a:p>
          <a:p>
            <a:pPr marL="342900" indent="-342900" algn="just" eaLnBrk="1" fontAlgn="ctr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focus was on 4IR components, technology as a change driver as well as paradigm shifts in the labour market. </a:t>
            </a:r>
          </a:p>
          <a:p>
            <a:pPr marL="342900" indent="-342900" algn="just" eaLnBrk="1" fontAlgn="ctr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He introduced a trend 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of acquiring micro credentials </a:t>
            </a:r>
          </a:p>
        </p:txBody>
      </p:sp>
    </p:spTree>
    <p:extLst>
      <p:ext uri="{BB962C8B-B14F-4D97-AF65-F5344CB8AC3E}">
        <p14:creationId xmlns:p14="http://schemas.microsoft.com/office/powerpoint/2010/main" val="422579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C774D-D9E1-4F5C-8DC1-39D217C73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2737"/>
            <a:ext cx="9252520" cy="6852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520" y="499021"/>
            <a:ext cx="936104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17673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PRESENTATION 3: </a:t>
            </a:r>
            <a:r>
              <a:rPr lang="en-ZA" sz="2400" b="1" dirty="0">
                <a:solidFill>
                  <a:srgbClr val="17673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Readiness of the local metal industry for the Fourth Industrial Revolution – implications for skills development</a:t>
            </a:r>
            <a:endParaRPr lang="en-ZA" sz="3600" b="1" dirty="0">
              <a:solidFill>
                <a:srgbClr val="1767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E6ED1FA-A41F-4968-B2C5-42811284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821328"/>
            <a:ext cx="777686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algn="just" eaLnBrk="1" fontAlgn="ctr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The recommendations provided included: </a:t>
            </a:r>
          </a:p>
          <a:p>
            <a:pPr marL="108585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Partner with stakeholders involved in digitalisation to enable the country to fast track the information era</a:t>
            </a:r>
          </a:p>
          <a:p>
            <a:pPr marL="108585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Focus on more short-term intervention programmes, to respond to ever changing labour market </a:t>
            </a:r>
          </a:p>
          <a:p>
            <a:pPr marL="108585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Z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Consider TV and radio broadcasting as a platform for education and learning, especially for rural communities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Create Digital hubs in community centres, libraries, education and training centres with free access to </a:t>
            </a:r>
            <a:r>
              <a:rPr lang="en-GB" sz="2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WiFi</a:t>
            </a:r>
            <a:r>
              <a:rPr lang="en-GB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for education and learning purpose</a:t>
            </a:r>
            <a:endParaRPr lang="en-US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2500"/>
      </p:ext>
    </p:extLst>
  </p:cSld>
  <p:clrMapOvr>
    <a:masterClrMapping/>
  </p:clrMapOvr>
</p:sld>
</file>

<file path=ppt/theme/theme1.xml><?xml version="1.0" encoding="utf-8"?>
<a:theme xmlns:a="http://schemas.openxmlformats.org/drawingml/2006/main" name="closeou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closeout presentation</Template>
  <TotalTime>2801</TotalTime>
  <Words>708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Symbol</vt:lpstr>
      <vt:lpstr>Times New Roman</vt:lpstr>
      <vt:lpstr>Wingdings</vt:lpstr>
      <vt:lpstr>closeout presentation</vt:lpstr>
      <vt:lpstr>NATIONAL SKILLS CONFERENCE 2021 REPORTS  COMMISSION 1: PROMOTING HIGH-IMPACT AND CUTTING-EDGE TECHNOLOGICAL OCCUPATIONS FOR CURRENT AND FUTURE INDUSTRIES  29 September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1 Report - Vanitha Francis</dc:title>
  <dc:creator>Mangubewa,Sally</dc:creator>
  <cp:lastModifiedBy>Vanitha Francis</cp:lastModifiedBy>
  <cp:revision>116</cp:revision>
  <cp:lastPrinted>2017-09-06T07:59:20Z</cp:lastPrinted>
  <dcterms:created xsi:type="dcterms:W3CDTF">2014-09-16T10:15:08Z</dcterms:created>
  <dcterms:modified xsi:type="dcterms:W3CDTF">2021-09-29T04:42:04Z</dcterms:modified>
</cp:coreProperties>
</file>