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6" r:id="rId2"/>
    <p:sldId id="370" r:id="rId3"/>
    <p:sldId id="368" r:id="rId4"/>
    <p:sldId id="369" r:id="rId5"/>
    <p:sldId id="372" r:id="rId6"/>
    <p:sldId id="363" r:id="rId7"/>
    <p:sldId id="362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3992" autoAdjust="0"/>
  </p:normalViewPr>
  <p:slideViewPr>
    <p:cSldViewPr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0E72C-20DB-4B72-853F-BEA48E07382E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0335F-A6BB-4FF0-B7DF-982290AAE23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0280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F2C9-376B-44FE-AC6C-4366BE0026F3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6DA7-CCB6-4B93-B172-8175F155006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356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E2FE7A-6D50-4877-AA84-99D1568A3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A8A5E3-447D-4C9B-BD95-E8DEF1B164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C4C2-01C8-4B66-8208-D06623D6344D}" type="datetimeFigureOut">
              <a:rPr lang="en-US" smtClean="0"/>
              <a:pPr/>
              <a:t>9/28/2021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D17B-7CC0-4F95-8C8E-F82577D2B59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EABF3-6FE6-40F2-9721-E0CBCE4F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73" y="0"/>
            <a:ext cx="9259747" cy="6858000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-252536" y="2204864"/>
            <a:ext cx="9157225" cy="5184576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800" b="1" dirty="0">
                <a:latin typeface="+mn-lt"/>
                <a:ea typeface="Calibri" panose="020F0502020204030204" pitchFamily="34" charset="0"/>
              </a:rPr>
              <a:t>NATIONAL SKILLS CONFERENCE 2021 REPORTS</a:t>
            </a:r>
            <a:r>
              <a:rPr lang="en-ZA" sz="2800" dirty="0">
                <a:latin typeface="+mn-lt"/>
                <a:ea typeface="Calibri" panose="020F0502020204030204" pitchFamily="34" charset="0"/>
              </a:rPr>
              <a:t/>
            </a:r>
            <a:br>
              <a:rPr lang="en-ZA" sz="2800" dirty="0">
                <a:latin typeface="+mn-lt"/>
                <a:ea typeface="Calibri" panose="020F0502020204030204" pitchFamily="34" charset="0"/>
              </a:rPr>
            </a:br>
            <a:r>
              <a:rPr lang="en-US" sz="2800" dirty="0">
                <a:latin typeface="+mn-lt"/>
                <a:ea typeface="Calibri" panose="020F0502020204030204" pitchFamily="34" charset="0"/>
              </a:rPr>
              <a:t/>
            </a:r>
            <a:br>
              <a:rPr lang="en-US" sz="2800" dirty="0">
                <a:latin typeface="+mn-lt"/>
                <a:ea typeface="Calibri" panose="020F0502020204030204" pitchFamily="34" charset="0"/>
              </a:rPr>
            </a:br>
            <a:r>
              <a:rPr lang="en-US" sz="2000" b="1" dirty="0">
                <a:solidFill>
                  <a:srgbClr val="1767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APPRENTICESHIP SYSTEM FOR SUPPORTING INDUSTRIES</a:t>
            </a:r>
            <a:r>
              <a:rPr lang="en-US" sz="2400" b="1" dirty="0">
                <a:solidFill>
                  <a:srgbClr val="1767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1767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1767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[COMMISSION 3]</a:t>
            </a:r>
            <a:br>
              <a:rPr lang="en-US" sz="2000" b="1" dirty="0">
                <a:solidFill>
                  <a:srgbClr val="1767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+mn-lt"/>
              </a:rPr>
              <a:t>29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409686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2708-DBBB-49C3-B16F-FF1F2438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BACKGROUND TO PRESENTATIONS</a:t>
            </a:r>
            <a:endParaRPr lang="en-ZA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68B77-B5F0-49FC-B10B-349CC010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05" y="1268760"/>
            <a:ext cx="8229600" cy="4525963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Presentations covered two main areas: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Progress in line with key priorities of the National Apprentice and Artisan Development Strategy 2030 focusing on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Quest for a Quality A21’ </a:t>
            </a:r>
            <a:r>
              <a:rPr lang="en-GB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Education and Training in the TV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system can  enhance learning and 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 to the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technological landscape in order to stay relevant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9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0C2F-6287-4EB9-B83E-6985980A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RECOMMENDATIONS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1AB05-4638-4842-B136-B4EC4F8C4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and allocate funds to: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skill and upskill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TVETs  lectures with future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skills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ZA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Digitize 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infrastructure </a:t>
            </a:r>
            <a:r>
              <a:rPr lang="en-ZA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ZA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enable blended learning and enhance distance </a:t>
            </a:r>
            <a:r>
              <a:rPr lang="en-ZA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ZA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Seta funding needs to be revised- stipend</a:t>
            </a:r>
            <a:endParaRPr lang="en-Z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Establish meaningful 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</a:t>
            </a:r>
            <a:r>
              <a:rPr lang="en-ZA" sz="2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partnerships 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TVET Colleges and industries</a:t>
            </a:r>
            <a:r>
              <a:rPr lang="en-ZA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ZA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orkplace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placement and mentorship opportunities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train and reskill retrenched workers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15000"/>
              </a:lnSpc>
              <a:buClr>
                <a:srgbClr val="C00000"/>
              </a:buClr>
              <a:buNone/>
              <a:tabLst>
                <a:tab pos="457200" algn="l"/>
              </a:tabLst>
            </a:pPr>
            <a:endParaRPr lang="en-ZA" sz="2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073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140B-F9CA-4448-ACFB-3DF68ADC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RECOMMENDATIONS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96563-E75F-4829-A307-8C93B1C86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Expand programme offerings at TVET Colleges:</a:t>
            </a:r>
          </a:p>
          <a:p>
            <a:pPr lvl="1">
              <a:lnSpc>
                <a:spcPct val="16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short courses within occupational skills (such as </a:t>
            </a:r>
            <a:r>
              <a:rPr lang="en-US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AI, 3D Printing, Data analytics and Programming)</a:t>
            </a:r>
          </a:p>
          <a:p>
            <a:pPr lvl="1">
              <a:lnSpc>
                <a:spcPct val="16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Introduce micro credential and competency badges</a:t>
            </a:r>
            <a:endParaRPr lang="en-US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6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8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99E2-A863-4902-A50A-14E19E72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RECOMMENDATIONS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E1CAC-AB67-412C-9AF1-0B136235D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Review Curricula and methodologies: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Consider adding more modules to Pre-Vocation Learning Programme (PLP) to prepare learners for Entrepreneurship. </a:t>
            </a:r>
            <a:r>
              <a:rPr lang="en-GB" sz="2900" i="1" dirty="0">
                <a:latin typeface="Arial" panose="020B0604020202020204" pitchFamily="34" charset="0"/>
                <a:cs typeface="Arial" panose="020B0604020202020204" pitchFamily="34" charset="0"/>
              </a:rPr>
              <a:t>Caution that this does not become a hurdle for some learners in completing their programmes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Teach and train in a competency-based manner to build problem-solving and decision-making capabilities </a:t>
            </a:r>
            <a:r>
              <a:rPr lang="en-ZA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enhanced efficiencies as well as solutions that support the economy and sustainability programmes</a:t>
            </a:r>
            <a:endParaRPr lang="en-ZA" sz="2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 Competency Frameworks for skills sets </a:t>
            </a:r>
            <a:r>
              <a:rPr lang="en-GB" sz="2900" dirty="0">
                <a:latin typeface="Arial" panose="020B0604020202020204" pitchFamily="34" charset="0"/>
                <a:ea typeface="Times New Roman" panose="02020603050405020304" pitchFamily="18" charset="0"/>
              </a:rPr>
              <a:t>that have </a:t>
            </a:r>
            <a:r>
              <a:rPr lang="en-GB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futuristic view. i.e. Don’t train people just for today, but for future to enable people to adapt to any environment</a:t>
            </a:r>
            <a:endParaRPr lang="en-ZA" sz="2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4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3762-ADBB-4DB1-B11D-B98BC719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RECOMMENDATIONS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8574-24BB-42B1-8321-2FAF1FAE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Enhance the Artisan Trainin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 and Testing systems:</a:t>
            </a:r>
            <a:endParaRPr lang="en-GB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Simplify the Artisan Systems and inject quality into the full scope of developing an Artisan</a:t>
            </a:r>
            <a:endParaRPr lang="en-Z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support to</a:t>
            </a:r>
            <a:r>
              <a:rPr lang="en-Z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independent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individuals who are ready for a Trade Test even if not 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linked to any SETA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Professionalise the Trades 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enhance a positive image of Artisans </a:t>
            </a:r>
            <a:endParaRPr lang="en-GB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ZA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Reorientation </a:t>
            </a:r>
            <a:r>
              <a:rPr lang="en-ZA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training workshop tow</a:t>
            </a:r>
            <a:r>
              <a:rPr lang="en-ZA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ards </a:t>
            </a:r>
            <a:r>
              <a:rPr lang="en-ZA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production (e.g. manufacture PPE </a:t>
            </a:r>
            <a:r>
              <a:rPr lang="en-ZA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ZA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supply to businesses) to </a:t>
            </a:r>
            <a:r>
              <a:rPr lang="en-ZA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optimise existing facilities</a:t>
            </a: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C00000"/>
              </a:buClr>
              <a:buNone/>
            </a:pP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8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B7CC73-B1D6-4509-90C6-2ADA9260E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10" y="-8225"/>
            <a:ext cx="9313722" cy="6897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90034"/>
            <a:ext cx="8352928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176730"/>
              </a:solidFill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176730"/>
              </a:solidFill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176730"/>
              </a:solidFill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176730"/>
                </a:solidFill>
                <a:cs typeface="Calibri" pitchFamily="34" charset="0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176730"/>
                </a:solidFill>
                <a:cs typeface="Calibri" pitchFamily="34" charset="0"/>
              </a:rPr>
              <a:t/>
            </a:r>
            <a:br>
              <a:rPr lang="en-GB" sz="4000" b="1" dirty="0">
                <a:solidFill>
                  <a:srgbClr val="176730"/>
                </a:solidFill>
                <a:cs typeface="Calibri" pitchFamily="34" charset="0"/>
              </a:rPr>
            </a:br>
            <a:r>
              <a:rPr lang="en-GB" sz="2800" b="1" dirty="0">
                <a:solidFill>
                  <a:srgbClr val="176730"/>
                </a:solidFill>
                <a:cs typeface="Calibri" pitchFamily="34" charset="0"/>
              </a:rPr>
              <a:t>NATIONAL SKILLS AUTHORITY</a:t>
            </a:r>
            <a:br>
              <a:rPr lang="en-GB" sz="2800" b="1" dirty="0">
                <a:solidFill>
                  <a:srgbClr val="176730"/>
                </a:solidFill>
                <a:cs typeface="Calibri" pitchFamily="34" charset="0"/>
              </a:rPr>
            </a:br>
            <a:r>
              <a:rPr lang="en-GB" sz="2800" b="1" dirty="0">
                <a:solidFill>
                  <a:srgbClr val="176730"/>
                </a:solidFill>
                <a:cs typeface="Calibri" pitchFamily="34" charset="0"/>
              </a:rPr>
              <a:t>www.nationalskillsauthority.org.za</a:t>
            </a:r>
            <a:endParaRPr lang="en-ZA" sz="2800" b="1" dirty="0">
              <a:solidFill>
                <a:srgbClr val="176730"/>
              </a:solidFill>
              <a:cs typeface="Calibri" pitchFamily="34" charset="0"/>
            </a:endParaRP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6929438" y="65246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64EF326-B428-4808-9D61-4C696EB1F114}" type="slidenum">
              <a:rPr lang="en-US" altLang="en-US" b="1" smtClean="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7</a:t>
            </a:fld>
            <a:endParaRPr lang="en-US" altLang="en-US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27559"/>
      </p:ext>
    </p:extLst>
  </p:cSld>
  <p:clrMapOvr>
    <a:masterClrMapping/>
  </p:clrMapOvr>
</p:sld>
</file>

<file path=ppt/theme/theme1.xml><?xml version="1.0" encoding="utf-8"?>
<a:theme xmlns:a="http://schemas.openxmlformats.org/drawingml/2006/main" name="closeou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closeout presentation</Template>
  <TotalTime>3025</TotalTime>
  <Words>321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Times New Roman</vt:lpstr>
      <vt:lpstr>Wingdings</vt:lpstr>
      <vt:lpstr>closeout presentation</vt:lpstr>
      <vt:lpstr>NATIONAL SKILLS CONFERENCE 2021 REPORTS  THE APPRENTICESHIP SYSTEM FOR SUPPORTING INDUSTRIES [COMMISSION 3]  29 September 2021</vt:lpstr>
      <vt:lpstr>BACKGROUND TO PRESENTATIONS</vt:lpstr>
      <vt:lpstr>RECOMMENDATIONS</vt:lpstr>
      <vt:lpstr>RECOMMENDATIONS</vt:lpstr>
      <vt:lpstr>RECOMMENDATIONS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SKILLS AUTHORITY  Gauteng  PSDF Launch Johannesburg 17 September 2014   The role of the NSA in advancing skills development</dc:title>
  <dc:creator>Mangubewa,Sally</dc:creator>
  <cp:lastModifiedBy>Gugu Sema</cp:lastModifiedBy>
  <cp:revision>126</cp:revision>
  <cp:lastPrinted>2017-09-06T07:59:20Z</cp:lastPrinted>
  <dcterms:created xsi:type="dcterms:W3CDTF">2014-09-16T10:15:08Z</dcterms:created>
  <dcterms:modified xsi:type="dcterms:W3CDTF">2021-09-28T20:53:10Z</dcterms:modified>
</cp:coreProperties>
</file>