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356" r:id="rId2"/>
    <p:sldId id="360" r:id="rId3"/>
    <p:sldId id="361" r:id="rId4"/>
    <p:sldId id="362"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3992" autoAdjust="0"/>
  </p:normalViewPr>
  <p:slideViewPr>
    <p:cSldViewPr>
      <p:cViewPr varScale="1">
        <p:scale>
          <a:sx n="67" d="100"/>
          <a:sy n="67" d="100"/>
        </p:scale>
        <p:origin x="1245"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E50E72C-20DB-4B72-853F-BEA48E07382E}" type="datetimeFigureOut">
              <a:rPr lang="en-US" smtClean="0"/>
              <a:pPr/>
              <a:t>9/27/2021</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010335F-A6BB-4FF0-B7DF-982290AAE235}" type="slidenum">
              <a:rPr lang="en-ZA" smtClean="0"/>
              <a:pPr/>
              <a:t>‹#›</a:t>
            </a:fld>
            <a:endParaRPr lang="en-ZA"/>
          </a:p>
        </p:txBody>
      </p:sp>
    </p:spTree>
    <p:extLst>
      <p:ext uri="{BB962C8B-B14F-4D97-AF65-F5344CB8AC3E}">
        <p14:creationId xmlns:p14="http://schemas.microsoft.com/office/powerpoint/2010/main" val="3430280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107F2C9-376B-44FE-AC6C-4366BE0026F3}" type="datetimeFigureOut">
              <a:rPr lang="en-US" smtClean="0"/>
              <a:pPr/>
              <a:t>9/27/2021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076DA7-CCB6-4B93-B172-8175F1550063}" type="slidenum">
              <a:rPr lang="en-ZA" smtClean="0"/>
              <a:pPr/>
              <a:t>‹#›</a:t>
            </a:fld>
            <a:endParaRPr lang="en-ZA"/>
          </a:p>
        </p:txBody>
      </p:sp>
    </p:spTree>
    <p:extLst>
      <p:ext uri="{BB962C8B-B14F-4D97-AF65-F5344CB8AC3E}">
        <p14:creationId xmlns:p14="http://schemas.microsoft.com/office/powerpoint/2010/main" val="329356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730C4C2-01C8-4B66-8208-D06623D6344D}" type="datetimeFigureOut">
              <a:rPr lang="en-US" smtClean="0"/>
              <a:pPr/>
              <a:t>9/27/2021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730C4C2-01C8-4B66-8208-D06623D6344D}" type="datetimeFigureOut">
              <a:rPr lang="en-US" smtClean="0"/>
              <a:pPr/>
              <a:t>9/27/2021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E2FE7A-6D50-4877-AA84-99D1568A3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730C4C2-01C8-4B66-8208-D06623D6344D}" type="datetimeFigureOut">
              <a:rPr lang="en-US" smtClean="0"/>
              <a:pPr/>
              <a:t>9/27/2021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730C4C2-01C8-4B66-8208-D06623D6344D}" type="datetimeFigureOut">
              <a:rPr lang="en-US" smtClean="0"/>
              <a:pPr/>
              <a:t>9/27/2021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0C4C2-01C8-4B66-8208-D06623D6344D}" type="datetimeFigureOut">
              <a:rPr lang="en-US" smtClean="0"/>
              <a:pPr/>
              <a:t>9/27/2021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730C4C2-01C8-4B66-8208-D06623D6344D}" type="datetimeFigureOut">
              <a:rPr lang="en-US" smtClean="0"/>
              <a:pPr/>
              <a:t>9/27/2021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730C4C2-01C8-4B66-8208-D06623D6344D}" type="datetimeFigureOut">
              <a:rPr lang="en-US" smtClean="0"/>
              <a:pPr/>
              <a:t>9/27/2021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730C4C2-01C8-4B66-8208-D06623D6344D}" type="datetimeFigureOut">
              <a:rPr lang="en-US" smtClean="0"/>
              <a:pPr/>
              <a:t>9/27/2021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C4C2-01C8-4B66-8208-D06623D6344D}" type="datetimeFigureOut">
              <a:rPr lang="en-US" smtClean="0"/>
              <a:pPr/>
              <a:t>9/27/2021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30C4C2-01C8-4B66-8208-D06623D6344D}" type="datetimeFigureOut">
              <a:rPr lang="en-US" smtClean="0"/>
              <a:pPr/>
              <a:t>9/27/2021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30C4C2-01C8-4B66-8208-D06623D6344D}" type="datetimeFigureOut">
              <a:rPr lang="en-US" smtClean="0"/>
              <a:pPr/>
              <a:t>9/27/2021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4B2D17B-7CC0-4F95-8C8E-F82577D2B596}"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A8A5E3-447D-4C9B-BD95-E8DEF1B1649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C4C2-01C8-4B66-8208-D06623D6344D}" type="datetimeFigureOut">
              <a:rPr lang="en-US" smtClean="0"/>
              <a:pPr/>
              <a:t>9/27/2021</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2D17B-7CC0-4F95-8C8E-F82577D2B596}"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9EABF3-6FE6-40F2-9721-E0CBCE4F0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3" y="0"/>
            <a:ext cx="9259747" cy="6858000"/>
          </a:xfrm>
          <a:prstGeom prst="rect">
            <a:avLst/>
          </a:prstGeom>
        </p:spPr>
      </p:pic>
      <p:sp>
        <p:nvSpPr>
          <p:cNvPr id="2051" name="Title 1"/>
          <p:cNvSpPr>
            <a:spLocks noGrp="1"/>
          </p:cNvSpPr>
          <p:nvPr>
            <p:ph type="ctrTitle"/>
          </p:nvPr>
        </p:nvSpPr>
        <p:spPr>
          <a:xfrm>
            <a:off x="-612576" y="2636912"/>
            <a:ext cx="9157225" cy="5184576"/>
          </a:xfrm>
        </p:spPr>
        <p:txBody>
          <a:bodyPr>
            <a:normAutofit/>
          </a:bodyPr>
          <a:lstStyle/>
          <a:p>
            <a:pPr marL="0" marR="0">
              <a:lnSpc>
                <a:spcPct val="115000"/>
              </a:lnSpc>
              <a:spcBef>
                <a:spcPts val="0"/>
              </a:spcBef>
              <a:spcAft>
                <a:spcPts val="0"/>
              </a:spcAft>
            </a:pPr>
            <a:r>
              <a:rPr lang="en-ZA" sz="2800" b="1" dirty="0">
                <a:latin typeface="+mn-lt"/>
                <a:ea typeface="Calibri" panose="020F0502020204030204" pitchFamily="34" charset="0"/>
              </a:rPr>
              <a:t>NATIONAL SKILLS CONFERENCE 2021 REPORTS</a:t>
            </a:r>
            <a:br>
              <a:rPr lang="en-ZA" sz="2800" dirty="0">
                <a:latin typeface="+mn-lt"/>
                <a:ea typeface="Calibri" panose="020F0502020204030204" pitchFamily="34" charset="0"/>
              </a:rPr>
            </a:br>
            <a:br>
              <a:rPr lang="en-US" sz="2800" dirty="0">
                <a:latin typeface="+mn-lt"/>
                <a:ea typeface="Calibri" panose="020F0502020204030204" pitchFamily="34" charset="0"/>
              </a:rPr>
            </a:br>
            <a:r>
              <a:rPr lang="en-US" sz="2800" dirty="0">
                <a:latin typeface="+mn-lt"/>
                <a:ea typeface="Calibri" panose="020F0502020204030204" pitchFamily="34" charset="0"/>
              </a:rPr>
              <a:t>Skills Development Providers </a:t>
            </a:r>
            <a:br>
              <a:rPr lang="en-US" sz="2800" dirty="0">
                <a:latin typeface="+mn-lt"/>
                <a:ea typeface="Calibri" panose="020F0502020204030204" pitchFamily="34" charset="0"/>
              </a:rPr>
            </a:br>
            <a:r>
              <a:rPr lang="en-US" sz="2800" dirty="0">
                <a:latin typeface="+mn-lt"/>
                <a:ea typeface="Calibri" panose="020F0502020204030204" pitchFamily="34" charset="0"/>
              </a:rPr>
              <a:t>Ms Cynthia Reynders</a:t>
            </a:r>
            <a:br>
              <a:rPr lang="en-US" sz="2400" dirty="0">
                <a:solidFill>
                  <a:srgbClr val="176730"/>
                </a:solidFill>
                <a:latin typeface="+mn-lt"/>
                <a:ea typeface="Calibri" panose="020F0502020204030204" pitchFamily="34" charset="0"/>
              </a:rPr>
            </a:br>
            <a:br>
              <a:rPr lang="en-US" sz="2800" dirty="0">
                <a:latin typeface="+mn-lt"/>
              </a:rPr>
            </a:br>
            <a:r>
              <a:rPr lang="en-US" sz="2800" dirty="0">
                <a:latin typeface="+mn-lt"/>
              </a:rPr>
              <a:t>28 September 2021</a:t>
            </a:r>
          </a:p>
        </p:txBody>
      </p:sp>
    </p:spTree>
    <p:extLst>
      <p:ext uri="{BB962C8B-B14F-4D97-AF65-F5344CB8AC3E}">
        <p14:creationId xmlns:p14="http://schemas.microsoft.com/office/powerpoint/2010/main" val="409686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0C774D-D9E1-4F5C-8DC1-39D217C73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7"/>
            <a:ext cx="9252520" cy="6852648"/>
          </a:xfrm>
          <a:prstGeom prst="rect">
            <a:avLst/>
          </a:prstGeom>
        </p:spPr>
      </p:pic>
      <p:sp>
        <p:nvSpPr>
          <p:cNvPr id="6" name="TextBox 5"/>
          <p:cNvSpPr txBox="1"/>
          <p:nvPr/>
        </p:nvSpPr>
        <p:spPr>
          <a:xfrm>
            <a:off x="-31998" y="260648"/>
            <a:ext cx="9361040" cy="40011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r>
              <a:rPr lang="en-ZA" sz="2000" b="1" dirty="0">
                <a:solidFill>
                  <a:schemeClr val="tx1"/>
                </a:solidFill>
                <a:effectLst/>
                <a:latin typeface="Tahoma" panose="020B0604030504040204" pitchFamily="34" charset="0"/>
                <a:ea typeface="Times New Roman" panose="02020603050405020304" pitchFamily="18" charset="0"/>
              </a:rPr>
              <a:t>Progress on pledges made at NSA Skills Conference 2019 – SDP`s</a:t>
            </a:r>
            <a:endParaRPr lang="en-ZA" sz="2000" b="1" dirty="0">
              <a:solidFill>
                <a:schemeClr val="tx1"/>
              </a:solidFill>
              <a:effectLst/>
              <a:latin typeface="Times New Roman" panose="02020603050405020304" pitchFamily="18" charset="0"/>
              <a:ea typeface="Times New Roman" panose="02020603050405020304" pitchFamily="18" charset="0"/>
            </a:endParaRPr>
          </a:p>
        </p:txBody>
      </p:sp>
      <p:sp>
        <p:nvSpPr>
          <p:cNvPr id="10" name="TextBox 7">
            <a:extLst>
              <a:ext uri="{FF2B5EF4-FFF2-40B4-BE49-F238E27FC236}">
                <a16:creationId xmlns:a16="http://schemas.microsoft.com/office/drawing/2014/main" id="{BE6ED1FA-A41F-4968-B2C5-4281128454A5}"/>
              </a:ext>
            </a:extLst>
          </p:cNvPr>
          <p:cNvSpPr txBox="1">
            <a:spLocks noChangeArrowheads="1"/>
          </p:cNvSpPr>
          <p:nvPr/>
        </p:nvSpPr>
        <p:spPr bwMode="auto">
          <a:xfrm>
            <a:off x="1043608" y="836712"/>
            <a:ext cx="7776864" cy="8217634"/>
          </a:xfrm>
          <a:prstGeom prst="rect">
            <a:avLst/>
          </a:prstGeom>
          <a:noFill/>
          <a:ln w="9525">
            <a:noFill/>
            <a:miter lim="800000"/>
            <a:headEnd/>
            <a:tailEnd/>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lgn="just" eaLnBrk="1" fontAlgn="ctr" hangingPunct="1">
              <a:buFont typeface="Arial" panose="020B0604020202020204" pitchFamily="34" charset="0"/>
              <a:buChar char="•"/>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just"/>
            <a:r>
              <a:rPr lang="en-ZA" sz="1800" dirty="0">
                <a:effectLst/>
                <a:ea typeface="Times New Roman" panose="02020603050405020304" pitchFamily="18" charset="0"/>
                <a:cs typeface="Arial" panose="020B0604020202020204" pitchFamily="34" charset="0"/>
              </a:rPr>
              <a:t>At the NSA Skills Conference held in 2019 we as Skills Development Providers, acknowledged our responsibility and the critical role we play in realising the common objective of a “</a:t>
            </a:r>
            <a:r>
              <a:rPr lang="en-US" sz="1800" dirty="0">
                <a:effectLst/>
                <a:ea typeface="Calibri" panose="020F0502020204030204" pitchFamily="34" charset="0"/>
                <a:cs typeface="Arial" panose="020B0604020202020204" pitchFamily="34" charset="0"/>
              </a:rPr>
              <a:t>Educated, Skilled and Capable Workforce”</a:t>
            </a:r>
            <a:endParaRPr lang="en-ZA" sz="1800" dirty="0">
              <a:effectLst/>
              <a:ea typeface="Times New Roman" panose="02020603050405020304" pitchFamily="18" charset="0"/>
              <a:cs typeface="Arial" panose="020B0604020202020204" pitchFamily="34" charset="0"/>
            </a:endParaRPr>
          </a:p>
          <a:p>
            <a:pPr algn="just"/>
            <a:r>
              <a:rPr lang="en-ZA" sz="1800" dirty="0">
                <a:effectLst/>
                <a:ea typeface="Times New Roman" panose="02020603050405020304" pitchFamily="18" charset="0"/>
                <a:cs typeface="Arial" panose="020B0604020202020204" pitchFamily="34" charset="0"/>
              </a:rPr>
              <a:t> </a:t>
            </a:r>
          </a:p>
          <a:p>
            <a:pPr algn="just"/>
            <a:r>
              <a:rPr lang="en-ZA" sz="1800" dirty="0">
                <a:effectLst/>
                <a:ea typeface="Times New Roman" panose="02020603050405020304" pitchFamily="18" charset="0"/>
                <a:cs typeface="Arial" panose="020B0604020202020204" pitchFamily="34" charset="0"/>
              </a:rPr>
              <a:t>The COVID-19 pandemic which hit South Africa early 2020 and led to the lockdown commencing in March 2020 most certainly influenced the skills demands significantly and forcefully redirected the labour market needs, the economic climate and caused an immediate shift towards digitisation. </a:t>
            </a:r>
          </a:p>
          <a:p>
            <a:pPr marL="182563" indent="-182563" eaLnBrk="1" fontAlgn="ctr" hangingPunct="1">
              <a:buFont typeface="Arial" pitchFamily="34" charset="0"/>
              <a:buChar char="•"/>
              <a:defRPr/>
            </a:pPr>
            <a:endParaRPr lang="en-US" altLang="en-US" sz="1800" dirty="0">
              <a:solidFill>
                <a:prstClr val="black"/>
              </a:solidFill>
              <a:cs typeface="Arial" panose="020B0604020202020204" pitchFamily="34" charset="0"/>
            </a:endParaRPr>
          </a:p>
          <a:p>
            <a:pPr algn="just" eaLnBrk="1" fontAlgn="ctr" hangingPunct="1">
              <a:defRPr/>
            </a:pPr>
            <a:r>
              <a:rPr lang="en-ZA" sz="1800" dirty="0">
                <a:effectLst/>
                <a:ea typeface="Times New Roman" panose="02020603050405020304" pitchFamily="18" charset="0"/>
                <a:cs typeface="Arial" panose="020B0604020202020204" pitchFamily="34" charset="0"/>
              </a:rPr>
              <a:t>As Skills Development Providers we have been proactive in addressing these challenges ensuring our ability to aggressively compete globally.  The importance of effective partnerships and collaboration between the various stakeholders(SETAs, QC, DHET. Industry etc.) contributed positively towards progress to the pledges made by SDP`s. </a:t>
            </a:r>
          </a:p>
          <a:p>
            <a:pPr eaLnBrk="1" fontAlgn="ctr" hangingPunct="1">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defRPr/>
            </a:pPr>
            <a:endParaRPr lang="en-US" altLang="en-US"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217483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0C774D-D9E1-4F5C-8DC1-39D217C73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32737"/>
            <a:ext cx="9252520" cy="6852648"/>
          </a:xfrm>
          <a:prstGeom prst="rect">
            <a:avLst/>
          </a:prstGeom>
        </p:spPr>
      </p:pic>
      <p:sp>
        <p:nvSpPr>
          <p:cNvPr id="10" name="TextBox 7">
            <a:extLst>
              <a:ext uri="{FF2B5EF4-FFF2-40B4-BE49-F238E27FC236}">
                <a16:creationId xmlns:a16="http://schemas.microsoft.com/office/drawing/2014/main" id="{BE6ED1FA-A41F-4968-B2C5-4281128454A5}"/>
              </a:ext>
            </a:extLst>
          </p:cNvPr>
          <p:cNvSpPr txBox="1">
            <a:spLocks noChangeArrowheads="1"/>
          </p:cNvSpPr>
          <p:nvPr/>
        </p:nvSpPr>
        <p:spPr bwMode="auto">
          <a:xfrm>
            <a:off x="1043608" y="-18762"/>
            <a:ext cx="7992888" cy="6555641"/>
          </a:xfrm>
          <a:prstGeom prst="rect">
            <a:avLst/>
          </a:prstGeom>
          <a:noFill/>
          <a:ln w="9525">
            <a:noFill/>
            <a:miter lim="800000"/>
            <a:headEnd/>
            <a:tailEnd/>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lgn="just" eaLnBrk="1" fontAlgn="ctr" hangingPunct="1">
              <a:buFont typeface="Arial" panose="020B0604020202020204" pitchFamily="34" charset="0"/>
              <a:buChar char="•"/>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just"/>
            <a:r>
              <a:rPr lang="en-ZA" sz="1800" dirty="0">
                <a:effectLst/>
                <a:ea typeface="Times New Roman" panose="02020603050405020304" pitchFamily="18" charset="0"/>
                <a:cs typeface="Arial" panose="020B0604020202020204" pitchFamily="34" charset="0"/>
              </a:rPr>
              <a:t>The delivery of </a:t>
            </a:r>
            <a:r>
              <a:rPr lang="en-ZA" sz="1800" b="1" dirty="0">
                <a:effectLst/>
                <a:ea typeface="Times New Roman" panose="02020603050405020304" pitchFamily="18" charset="0"/>
                <a:cs typeface="Arial" panose="020B0604020202020204" pitchFamily="34" charset="0"/>
              </a:rPr>
              <a:t>Quality, effective and affordable</a:t>
            </a:r>
            <a:r>
              <a:rPr lang="en-ZA" sz="1800" dirty="0">
                <a:effectLst/>
                <a:ea typeface="Times New Roman" panose="02020603050405020304" pitchFamily="18" charset="0"/>
                <a:cs typeface="Arial" panose="020B0604020202020204" pitchFamily="34" charset="0"/>
              </a:rPr>
              <a:t> education and training became a key requirement to ensure the survival of SDP`s during these extreme negative economic challenges brought about by the pandemic. </a:t>
            </a:r>
          </a:p>
          <a:p>
            <a:pPr algn="just"/>
            <a:endParaRPr lang="en-ZA" sz="1800" dirty="0">
              <a:effectLst/>
              <a:ea typeface="Times New Roman" panose="02020603050405020304" pitchFamily="18" charset="0"/>
              <a:cs typeface="Arial" panose="020B0604020202020204" pitchFamily="34" charset="0"/>
            </a:endParaRPr>
          </a:p>
          <a:p>
            <a:pPr algn="just"/>
            <a:r>
              <a:rPr lang="en-ZA" sz="1800" dirty="0">
                <a:effectLst/>
                <a:ea typeface="Times New Roman" panose="02020603050405020304" pitchFamily="18" charset="0"/>
                <a:cs typeface="Arial" panose="020B0604020202020204" pitchFamily="34" charset="0"/>
              </a:rPr>
              <a:t>The effectiveness and ease of transition to digital modes of delivery by SDP`s provide for </a:t>
            </a:r>
            <a:r>
              <a:rPr lang="en-ZA" sz="1800" b="1" dirty="0">
                <a:effectLst/>
                <a:ea typeface="Times New Roman" panose="02020603050405020304" pitchFamily="18" charset="0"/>
                <a:cs typeface="Arial" panose="020B0604020202020204" pitchFamily="34" charset="0"/>
              </a:rPr>
              <a:t>greater and equal</a:t>
            </a:r>
            <a:r>
              <a:rPr lang="en-ZA" sz="1800" dirty="0">
                <a:effectLst/>
                <a:ea typeface="Times New Roman" panose="02020603050405020304" pitchFamily="18" charset="0"/>
                <a:cs typeface="Arial" panose="020B0604020202020204" pitchFamily="34" charset="0"/>
              </a:rPr>
              <a:t> access towards skills development opportunities, fully harnessing the </a:t>
            </a:r>
            <a:r>
              <a:rPr lang="en-ZA" sz="1800" b="1" dirty="0">
                <a:effectLst/>
                <a:ea typeface="Times New Roman" panose="02020603050405020304" pitchFamily="18" charset="0"/>
                <a:cs typeface="Arial" panose="020B0604020202020204" pitchFamily="34" charset="0"/>
              </a:rPr>
              <a:t>benefits of AI</a:t>
            </a:r>
            <a:r>
              <a:rPr lang="en-ZA" sz="1800" dirty="0">
                <a:effectLst/>
                <a:ea typeface="Times New Roman" panose="02020603050405020304" pitchFamily="18" charset="0"/>
                <a:cs typeface="Arial" panose="020B0604020202020204" pitchFamily="34" charset="0"/>
              </a:rPr>
              <a:t> within a global competitive context, while identifying the </a:t>
            </a:r>
            <a:r>
              <a:rPr lang="en-ZA" sz="1800" b="1" dirty="0">
                <a:effectLst/>
                <a:ea typeface="Times New Roman" panose="02020603050405020304" pitchFamily="18" charset="0"/>
                <a:cs typeface="Arial" panose="020B0604020202020204" pitchFamily="34" charset="0"/>
              </a:rPr>
              <a:t>reskilling</a:t>
            </a:r>
            <a:r>
              <a:rPr lang="en-ZA" sz="1800" dirty="0">
                <a:effectLst/>
                <a:ea typeface="Times New Roman" panose="02020603050405020304" pitchFamily="18" charset="0"/>
                <a:cs typeface="Arial" panose="020B0604020202020204" pitchFamily="34" charset="0"/>
              </a:rPr>
              <a:t> needs as demanded by digitisation.</a:t>
            </a:r>
          </a:p>
          <a:p>
            <a:pPr algn="just"/>
            <a:endParaRPr lang="en-ZA" sz="1800" dirty="0">
              <a:effectLst/>
              <a:ea typeface="Times New Roman" panose="02020603050405020304" pitchFamily="18" charset="0"/>
              <a:cs typeface="Arial" panose="020B0604020202020204" pitchFamily="34" charset="0"/>
            </a:endParaRPr>
          </a:p>
          <a:p>
            <a:pPr algn="just"/>
            <a:r>
              <a:rPr lang="en-ZA" sz="1800" dirty="0">
                <a:effectLst/>
                <a:ea typeface="Times New Roman" panose="02020603050405020304" pitchFamily="18" charset="0"/>
                <a:cs typeface="Arial" panose="020B0604020202020204" pitchFamily="34" charset="0"/>
              </a:rPr>
              <a:t>Albeit the huge negative impact of the pandemic, it also highlights the importance and subsequent success that can be achieved when </a:t>
            </a:r>
            <a:r>
              <a:rPr lang="en-ZA" sz="1800" b="1" dirty="0">
                <a:effectLst/>
                <a:ea typeface="Times New Roman" panose="02020603050405020304" pitchFamily="18" charset="0"/>
                <a:cs typeface="Arial" panose="020B0604020202020204" pitchFamily="34" charset="0"/>
              </a:rPr>
              <a:t>partnerships</a:t>
            </a:r>
            <a:r>
              <a:rPr lang="en-ZA" sz="1800" dirty="0">
                <a:effectLst/>
                <a:ea typeface="Times New Roman" panose="02020603050405020304" pitchFamily="18" charset="0"/>
                <a:cs typeface="Arial" panose="020B0604020202020204" pitchFamily="34" charset="0"/>
              </a:rPr>
              <a:t> are formed, </a:t>
            </a:r>
            <a:r>
              <a:rPr lang="en-ZA" sz="1800" b="1" dirty="0">
                <a:effectLst/>
                <a:ea typeface="Times New Roman" panose="02020603050405020304" pitchFamily="18" charset="0"/>
                <a:cs typeface="Arial" panose="020B0604020202020204" pitchFamily="34" charset="0"/>
              </a:rPr>
              <a:t>collaboration</a:t>
            </a:r>
            <a:r>
              <a:rPr lang="en-ZA" sz="1800" dirty="0">
                <a:effectLst/>
                <a:ea typeface="Times New Roman" panose="02020603050405020304" pitchFamily="18" charset="0"/>
                <a:cs typeface="Arial" panose="020B0604020202020204" pitchFamily="34" charset="0"/>
              </a:rPr>
              <a:t> is initiated, all of which acts as a catalyst to promote innovation and digitalisation in the skills development system. </a:t>
            </a:r>
          </a:p>
          <a:p>
            <a:pPr algn="just"/>
            <a:endParaRPr lang="en-ZA" sz="1800" dirty="0">
              <a:effectLst/>
              <a:ea typeface="Times New Roman" panose="02020603050405020304" pitchFamily="18" charset="0"/>
              <a:cs typeface="Arial" panose="020B0604020202020204" pitchFamily="34" charset="0"/>
            </a:endParaRPr>
          </a:p>
          <a:p>
            <a:pPr algn="just"/>
            <a:r>
              <a:rPr lang="en-ZA" sz="1800" dirty="0">
                <a:effectLst/>
                <a:ea typeface="Times New Roman" panose="02020603050405020304" pitchFamily="18" charset="0"/>
                <a:cs typeface="Arial" panose="020B0604020202020204" pitchFamily="34" charset="0"/>
              </a:rPr>
              <a:t>As Skills Development Providers we have thus far been critical in contributing significantly towards the success of an ever-changing skills development ecosystem and are both proud and privileged to be part of a </a:t>
            </a:r>
            <a:r>
              <a:rPr lang="en-ZA" sz="1800" b="1" dirty="0">
                <a:effectLst/>
                <a:ea typeface="Times New Roman" panose="02020603050405020304" pitchFamily="18" charset="0"/>
                <a:cs typeface="Arial" panose="020B0604020202020204" pitchFamily="34" charset="0"/>
              </a:rPr>
              <a:t>responsive</a:t>
            </a:r>
            <a:r>
              <a:rPr lang="en-ZA" sz="1800" dirty="0">
                <a:effectLst/>
                <a:ea typeface="Times New Roman" panose="02020603050405020304" pitchFamily="18" charset="0"/>
                <a:cs typeface="Arial" panose="020B0604020202020204" pitchFamily="34" charset="0"/>
              </a:rPr>
              <a:t> and </a:t>
            </a:r>
            <a:r>
              <a:rPr lang="en-ZA" sz="1800" b="1" dirty="0">
                <a:effectLst/>
                <a:ea typeface="Times New Roman" panose="02020603050405020304" pitchFamily="18" charset="0"/>
                <a:cs typeface="Arial" panose="020B0604020202020204" pitchFamily="34" charset="0"/>
              </a:rPr>
              <a:t>inclusive</a:t>
            </a:r>
            <a:r>
              <a:rPr lang="en-ZA" sz="1800" dirty="0">
                <a:effectLst/>
                <a:ea typeface="Times New Roman" panose="02020603050405020304" pitchFamily="18" charset="0"/>
                <a:cs typeface="Arial" panose="020B0604020202020204" pitchFamily="34" charset="0"/>
              </a:rPr>
              <a:t> skills development system. </a:t>
            </a: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buFont typeface="Arial" pitchFamily="34" charset="0"/>
              <a:buChar char="•"/>
              <a:defRPr/>
            </a:pPr>
            <a:endParaRPr lang="en-US" altLang="en-US" sz="2000" dirty="0">
              <a:solidFill>
                <a:prstClr val="black"/>
              </a:solidFill>
              <a:cs typeface="Arial" panose="020B0604020202020204" pitchFamily="34" charset="0"/>
            </a:endParaRPr>
          </a:p>
          <a:p>
            <a:pPr marL="182563" indent="-182563" eaLnBrk="1" fontAlgn="ctr" hangingPunct="1">
              <a:defRPr/>
            </a:pPr>
            <a:endParaRPr lang="en-US" altLang="en-US"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232421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B7CC73-B1D6-4509-90C6-2ADA9260E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10" y="-8225"/>
            <a:ext cx="9313722" cy="6897975"/>
          </a:xfrm>
          <a:prstGeom prst="rect">
            <a:avLst/>
          </a:prstGeom>
        </p:spPr>
      </p:pic>
      <p:sp>
        <p:nvSpPr>
          <p:cNvPr id="6" name="TextBox 5"/>
          <p:cNvSpPr txBox="1"/>
          <p:nvPr/>
        </p:nvSpPr>
        <p:spPr>
          <a:xfrm>
            <a:off x="395536" y="90034"/>
            <a:ext cx="8352928" cy="403187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fontAlgn="auto">
              <a:spcBef>
                <a:spcPts val="0"/>
              </a:spcBef>
              <a:spcAft>
                <a:spcPts val="0"/>
              </a:spcAft>
              <a:defRPr/>
            </a:pPr>
            <a:endParaRPr lang="en-GB" sz="4000" b="1" dirty="0">
              <a:solidFill>
                <a:srgbClr val="176730"/>
              </a:solidFill>
              <a:cs typeface="Calibri" pitchFamily="34" charset="0"/>
            </a:endParaRPr>
          </a:p>
          <a:p>
            <a:pPr algn="ctr" fontAlgn="auto">
              <a:spcBef>
                <a:spcPts val="0"/>
              </a:spcBef>
              <a:spcAft>
                <a:spcPts val="0"/>
              </a:spcAft>
              <a:defRPr/>
            </a:pPr>
            <a:endParaRPr lang="en-GB" sz="4000" b="1" dirty="0">
              <a:solidFill>
                <a:srgbClr val="176730"/>
              </a:solidFill>
              <a:cs typeface="Calibri" pitchFamily="34" charset="0"/>
            </a:endParaRPr>
          </a:p>
          <a:p>
            <a:pPr algn="ctr" fontAlgn="auto">
              <a:spcBef>
                <a:spcPts val="0"/>
              </a:spcBef>
              <a:spcAft>
                <a:spcPts val="0"/>
              </a:spcAft>
              <a:defRPr/>
            </a:pPr>
            <a:endParaRPr lang="en-GB" sz="4000" b="1" dirty="0">
              <a:solidFill>
                <a:srgbClr val="176730"/>
              </a:solidFill>
              <a:cs typeface="Calibri" pitchFamily="34" charset="0"/>
            </a:endParaRPr>
          </a:p>
          <a:p>
            <a:pPr algn="ctr" fontAlgn="auto">
              <a:spcBef>
                <a:spcPts val="0"/>
              </a:spcBef>
              <a:spcAft>
                <a:spcPts val="0"/>
              </a:spcAft>
              <a:defRPr/>
            </a:pPr>
            <a:r>
              <a:rPr lang="en-GB" sz="4000" b="1" dirty="0">
                <a:solidFill>
                  <a:srgbClr val="176730"/>
                </a:solidFill>
                <a:cs typeface="Calibri" pitchFamily="34" charset="0"/>
              </a:rPr>
              <a:t>Thank You</a:t>
            </a:r>
          </a:p>
          <a:p>
            <a:pPr algn="ctr" fontAlgn="auto">
              <a:spcBef>
                <a:spcPts val="0"/>
              </a:spcBef>
              <a:spcAft>
                <a:spcPts val="0"/>
              </a:spcAft>
              <a:defRPr/>
            </a:pPr>
            <a:br>
              <a:rPr lang="en-GB" sz="4000" b="1" dirty="0">
                <a:solidFill>
                  <a:srgbClr val="176730"/>
                </a:solidFill>
                <a:cs typeface="Calibri" pitchFamily="34" charset="0"/>
              </a:rPr>
            </a:br>
            <a:r>
              <a:rPr lang="en-GB" sz="2800" b="1" dirty="0">
                <a:solidFill>
                  <a:srgbClr val="176730"/>
                </a:solidFill>
                <a:cs typeface="Calibri" pitchFamily="34" charset="0"/>
              </a:rPr>
              <a:t>NATIONAL SKILLS AUTHORITY</a:t>
            </a:r>
            <a:br>
              <a:rPr lang="en-GB" sz="2800" b="1" dirty="0">
                <a:solidFill>
                  <a:srgbClr val="176730"/>
                </a:solidFill>
                <a:cs typeface="Calibri" pitchFamily="34" charset="0"/>
              </a:rPr>
            </a:br>
            <a:r>
              <a:rPr lang="en-GB" sz="2800" b="1" dirty="0">
                <a:solidFill>
                  <a:srgbClr val="176730"/>
                </a:solidFill>
                <a:cs typeface="Calibri" pitchFamily="34" charset="0"/>
              </a:rPr>
              <a:t>www.nationalskillsauthority.org.za</a:t>
            </a:r>
            <a:endParaRPr lang="en-ZA" sz="2800" b="1" dirty="0">
              <a:solidFill>
                <a:srgbClr val="176730"/>
              </a:solidFill>
              <a:cs typeface="Calibri" pitchFamily="34" charset="0"/>
            </a:endParaRPr>
          </a:p>
        </p:txBody>
      </p:sp>
      <p:sp>
        <p:nvSpPr>
          <p:cNvPr id="4101" name="Slide Number Placeholder 7"/>
          <p:cNvSpPr>
            <a:spLocks noGrp="1"/>
          </p:cNvSpPr>
          <p:nvPr>
            <p:ph type="sldNum" sz="quarter" idx="12"/>
          </p:nvPr>
        </p:nvSpPr>
        <p:spPr bwMode="auto">
          <a:xfrm>
            <a:off x="6929438" y="6524625"/>
            <a:ext cx="2133600" cy="365125"/>
          </a:xfrm>
          <a:noFill/>
          <a:ln>
            <a:miter lim="800000"/>
            <a:headEnd/>
            <a:tailEnd/>
          </a:ln>
        </p:spPr>
        <p:txBody>
          <a:bodyPr/>
          <a:lstStyle/>
          <a:p>
            <a:fld id="{E64EF326-B428-4808-9D61-4C696EB1F114}" type="slidenum">
              <a:rPr lang="en-US" altLang="en-US" b="1" smtClean="0">
                <a:solidFill>
                  <a:schemeClr val="tx1"/>
                </a:solidFill>
                <a:latin typeface="Arial" charset="0"/>
                <a:cs typeface="Arial" charset="0"/>
              </a:rPr>
              <a:pPr/>
              <a:t>4</a:t>
            </a:fld>
            <a:endParaRPr lang="en-US" altLang="en-US" b="1" dirty="0">
              <a:solidFill>
                <a:schemeClr val="tx1"/>
              </a:solidFill>
              <a:latin typeface="Arial" charset="0"/>
              <a:cs typeface="Arial" charset="0"/>
            </a:endParaRPr>
          </a:p>
        </p:txBody>
      </p:sp>
    </p:spTree>
    <p:extLst>
      <p:ext uri="{BB962C8B-B14F-4D97-AF65-F5344CB8AC3E}">
        <p14:creationId xmlns:p14="http://schemas.microsoft.com/office/powerpoint/2010/main" val="1377727559"/>
      </p:ext>
    </p:extLst>
  </p:cSld>
  <p:clrMapOvr>
    <a:masterClrMapping/>
  </p:clrMapOvr>
</p:sld>
</file>

<file path=ppt/theme/theme1.xml><?xml version="1.0" encoding="utf-8"?>
<a:theme xmlns:a="http://schemas.openxmlformats.org/drawingml/2006/main" name="closeou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closeout presentation</Template>
  <TotalTime>2589</TotalTime>
  <Words>355</Words>
  <Application>Microsoft Office PowerPoint</Application>
  <PresentationFormat>On-screen Show (4:3)</PresentationFormat>
  <Paragraphs>33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Tahoma</vt:lpstr>
      <vt:lpstr>Times New Roman</vt:lpstr>
      <vt:lpstr>closeout presentation</vt:lpstr>
      <vt:lpstr>NATIONAL SKILLS CONFERENCE 2021 REPORTS  Skills Development Providers  Ms Cynthia Reynders  28 September 2021</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SKILLS AUTHORITY  Gauteng  PSDF Launch Johannesburg 17 September 2014   The role of the NSA in advancing skills development</dc:title>
  <dc:creator>Mangubewa,Sally</dc:creator>
  <cp:lastModifiedBy>APPETD APPETD</cp:lastModifiedBy>
  <cp:revision>115</cp:revision>
  <cp:lastPrinted>2017-09-06T07:59:20Z</cp:lastPrinted>
  <dcterms:created xsi:type="dcterms:W3CDTF">2014-09-16T10:15:08Z</dcterms:created>
  <dcterms:modified xsi:type="dcterms:W3CDTF">2021-09-27T20:32:41Z</dcterms:modified>
</cp:coreProperties>
</file>