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62" r:id="rId5"/>
    <p:sldId id="266" r:id="rId6"/>
    <p:sldId id="265" r:id="rId7"/>
    <p:sldId id="277" r:id="rId8"/>
    <p:sldId id="267" r:id="rId9"/>
    <p:sldId id="278" r:id="rId10"/>
    <p:sldId id="272" r:id="rId11"/>
    <p:sldId id="271" r:id="rId12"/>
    <p:sldId id="274" r:id="rId13"/>
    <p:sldId id="273" r:id="rId14"/>
    <p:sldId id="283" r:id="rId15"/>
    <p:sldId id="270" r:id="rId16"/>
    <p:sldId id="276" r:id="rId17"/>
    <p:sldId id="284" r:id="rId18"/>
    <p:sldId id="263" r:id="rId19"/>
    <p:sldId id="269" r:id="rId20"/>
    <p:sldId id="282" r:id="rId21"/>
    <p:sldId id="279" r:id="rId22"/>
    <p:sldId id="260" r:id="rId23"/>
    <p:sldId id="286" r:id="rId24"/>
    <p:sldId id="285"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319"/>
    <a:srgbClr val="1C6953"/>
    <a:srgbClr val="F1A22D"/>
    <a:srgbClr val="A3D75D"/>
    <a:srgbClr val="E59AAE"/>
    <a:srgbClr val="ADD4EF"/>
    <a:srgbClr val="FE7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0"/>
    <p:restoredTop sz="95271"/>
  </p:normalViewPr>
  <p:slideViewPr>
    <p:cSldViewPr snapToGrid="0" snapToObjects="1">
      <p:cViewPr varScale="1">
        <p:scale>
          <a:sx n="98" d="100"/>
          <a:sy n="98" d="100"/>
        </p:scale>
        <p:origin x="9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C8C88-6ED2-0C4B-A7FB-D75D9CA43180}"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C62D57EB-0E3A-4A48-9355-462118155DAC}">
      <dgm:prSet phldrT="[Text]"/>
      <dgm:spPr/>
      <dgm:t>
        <a:bodyPr/>
        <a:lstStyle/>
        <a:p>
          <a:r>
            <a:rPr lang="en-US" dirty="0"/>
            <a:t>We’re in the dark</a:t>
          </a:r>
        </a:p>
      </dgm:t>
    </dgm:pt>
    <dgm:pt modelId="{42993F9F-F318-8D4F-A37D-1B8884288A36}" type="parTrans" cxnId="{24248FE9-6D49-204B-8D15-BAAD13676790}">
      <dgm:prSet/>
      <dgm:spPr/>
      <dgm:t>
        <a:bodyPr/>
        <a:lstStyle/>
        <a:p>
          <a:endParaRPr lang="en-US"/>
        </a:p>
      </dgm:t>
    </dgm:pt>
    <dgm:pt modelId="{461FAE06-7D8A-B64C-B8AD-0CF8ED9243C1}" type="sibTrans" cxnId="{24248FE9-6D49-204B-8D15-BAAD13676790}">
      <dgm:prSet/>
      <dgm:spPr/>
      <dgm:t>
        <a:bodyPr/>
        <a:lstStyle/>
        <a:p>
          <a:endParaRPr lang="en-US"/>
        </a:p>
      </dgm:t>
    </dgm:pt>
    <dgm:pt modelId="{0D1DB697-1371-AE4E-AEEE-C85AC72DC18F}">
      <dgm:prSet phldrT="[Text]"/>
      <dgm:spPr/>
      <dgm:t>
        <a:bodyPr/>
        <a:lstStyle/>
        <a:p>
          <a:r>
            <a:rPr lang="en-US" dirty="0"/>
            <a:t>Running out of water</a:t>
          </a:r>
        </a:p>
      </dgm:t>
    </dgm:pt>
    <dgm:pt modelId="{6F1F494E-1C08-BD4E-B76C-FEF02314B3DF}" type="parTrans" cxnId="{1349436E-BE1D-CC4B-A486-26543CD523B5}">
      <dgm:prSet/>
      <dgm:spPr/>
      <dgm:t>
        <a:bodyPr/>
        <a:lstStyle/>
        <a:p>
          <a:endParaRPr lang="en-US"/>
        </a:p>
      </dgm:t>
    </dgm:pt>
    <dgm:pt modelId="{9E508189-D6FB-EA45-9922-28CA11F1C340}" type="sibTrans" cxnId="{1349436E-BE1D-CC4B-A486-26543CD523B5}">
      <dgm:prSet/>
      <dgm:spPr/>
      <dgm:t>
        <a:bodyPr/>
        <a:lstStyle/>
        <a:p>
          <a:endParaRPr lang="en-US"/>
        </a:p>
      </dgm:t>
    </dgm:pt>
    <dgm:pt modelId="{860B694C-CF7D-5849-B24F-6BDE4D42285E}">
      <dgm:prSet phldrT="[Text]"/>
      <dgm:spPr/>
      <dgm:t>
        <a:bodyPr/>
        <a:lstStyle/>
        <a:p>
          <a:r>
            <a:rPr lang="en-US" dirty="0"/>
            <a:t>Failing to create jobs</a:t>
          </a:r>
        </a:p>
      </dgm:t>
    </dgm:pt>
    <dgm:pt modelId="{FB4F474A-4508-2049-B19C-1BDC961E617D}" type="parTrans" cxnId="{277718EE-4139-3945-BC81-37BA5ACBF740}">
      <dgm:prSet/>
      <dgm:spPr/>
      <dgm:t>
        <a:bodyPr/>
        <a:lstStyle/>
        <a:p>
          <a:endParaRPr lang="en-US"/>
        </a:p>
      </dgm:t>
    </dgm:pt>
    <dgm:pt modelId="{926372F5-861E-5946-821C-FFB4720908B7}" type="sibTrans" cxnId="{277718EE-4139-3945-BC81-37BA5ACBF740}">
      <dgm:prSet/>
      <dgm:spPr/>
      <dgm:t>
        <a:bodyPr/>
        <a:lstStyle/>
        <a:p>
          <a:endParaRPr lang="en-US"/>
        </a:p>
      </dgm:t>
    </dgm:pt>
    <dgm:pt modelId="{D26CFA30-1E86-8649-921B-9FDF48ADC6D2}">
      <dgm:prSet phldrT="[Text]"/>
      <dgm:spPr/>
      <dgm:t>
        <a:bodyPr/>
        <a:lstStyle/>
        <a:p>
          <a:r>
            <a:rPr lang="en-US" dirty="0"/>
            <a:t>And at risk of losing out (US Green Economy at $1.4 trillion)</a:t>
          </a:r>
        </a:p>
      </dgm:t>
    </dgm:pt>
    <dgm:pt modelId="{4E2ED129-71E9-C64E-A0B4-E4A99723F7A9}" type="parTrans" cxnId="{6E8BE07C-7012-E147-8BBC-CFBDA93C743E}">
      <dgm:prSet/>
      <dgm:spPr/>
      <dgm:t>
        <a:bodyPr/>
        <a:lstStyle/>
        <a:p>
          <a:endParaRPr lang="en-US"/>
        </a:p>
      </dgm:t>
    </dgm:pt>
    <dgm:pt modelId="{7FA80E1F-F739-2E41-B946-AEE04145476D}" type="sibTrans" cxnId="{6E8BE07C-7012-E147-8BBC-CFBDA93C743E}">
      <dgm:prSet/>
      <dgm:spPr/>
      <dgm:t>
        <a:bodyPr/>
        <a:lstStyle/>
        <a:p>
          <a:endParaRPr lang="en-US"/>
        </a:p>
      </dgm:t>
    </dgm:pt>
    <dgm:pt modelId="{CE422C14-5C12-8643-AF2E-CD7FB08EACD4}" type="pres">
      <dgm:prSet presAssocID="{3ECC8C88-6ED2-0C4B-A7FB-D75D9CA43180}" presName="Name0" presStyleCnt="0">
        <dgm:presLayoutVars>
          <dgm:dir/>
          <dgm:resizeHandles val="exact"/>
        </dgm:presLayoutVars>
      </dgm:prSet>
      <dgm:spPr/>
    </dgm:pt>
    <dgm:pt modelId="{D337581F-D40F-E94D-AC76-DC3954371969}" type="pres">
      <dgm:prSet presAssocID="{C62D57EB-0E3A-4A48-9355-462118155DAC}" presName="compNode" presStyleCnt="0"/>
      <dgm:spPr/>
    </dgm:pt>
    <dgm:pt modelId="{36CADCCC-E0E7-5D4E-A8BE-9E601C55D1DD}" type="pres">
      <dgm:prSet presAssocID="{C62D57EB-0E3A-4A48-9355-462118155DAC}" presName="pictRect" presStyleLbl="node1" presStyleIdx="0" presStyleCnt="4"/>
      <dgm:spPr>
        <a:solidFill>
          <a:srgbClr val="EC1319"/>
        </a:solidFill>
      </dgm:spPr>
    </dgm:pt>
    <dgm:pt modelId="{7D91281E-5899-5548-B6FE-6B5A6E527477}" type="pres">
      <dgm:prSet presAssocID="{C62D57EB-0E3A-4A48-9355-462118155DAC}" presName="textRect" presStyleLbl="revTx" presStyleIdx="0" presStyleCnt="4">
        <dgm:presLayoutVars>
          <dgm:bulletEnabled val="1"/>
        </dgm:presLayoutVars>
      </dgm:prSet>
      <dgm:spPr/>
    </dgm:pt>
    <dgm:pt modelId="{7C789A76-59E5-C948-A0A2-E10F0EE34182}" type="pres">
      <dgm:prSet presAssocID="{461FAE06-7D8A-B64C-B8AD-0CF8ED9243C1}" presName="sibTrans" presStyleLbl="sibTrans2D1" presStyleIdx="0" presStyleCnt="0"/>
      <dgm:spPr/>
    </dgm:pt>
    <dgm:pt modelId="{ED167476-DF7A-F341-AC67-F47C076D523B}" type="pres">
      <dgm:prSet presAssocID="{0D1DB697-1371-AE4E-AEEE-C85AC72DC18F}" presName="compNode" presStyleCnt="0"/>
      <dgm:spPr/>
    </dgm:pt>
    <dgm:pt modelId="{ACBED658-9F47-DE40-A4EC-4E7961F502CF}" type="pres">
      <dgm:prSet presAssocID="{0D1DB697-1371-AE4E-AEEE-C85AC72DC18F}" presName="pictRect" presStyleLbl="node1" presStyleIdx="1" presStyleCnt="4"/>
      <dgm:spPr>
        <a:solidFill>
          <a:srgbClr val="EC1319"/>
        </a:solidFill>
      </dgm:spPr>
    </dgm:pt>
    <dgm:pt modelId="{900208E9-53DD-B34D-BEF2-1ECF620BF3FF}" type="pres">
      <dgm:prSet presAssocID="{0D1DB697-1371-AE4E-AEEE-C85AC72DC18F}" presName="textRect" presStyleLbl="revTx" presStyleIdx="1" presStyleCnt="4">
        <dgm:presLayoutVars>
          <dgm:bulletEnabled val="1"/>
        </dgm:presLayoutVars>
      </dgm:prSet>
      <dgm:spPr/>
    </dgm:pt>
    <dgm:pt modelId="{8F5DB8A6-4D2A-B046-BB8F-6D757F138FB3}" type="pres">
      <dgm:prSet presAssocID="{9E508189-D6FB-EA45-9922-28CA11F1C340}" presName="sibTrans" presStyleLbl="sibTrans2D1" presStyleIdx="0" presStyleCnt="0"/>
      <dgm:spPr/>
    </dgm:pt>
    <dgm:pt modelId="{3A652215-CC01-E447-88E8-7E46A2F1C1D6}" type="pres">
      <dgm:prSet presAssocID="{860B694C-CF7D-5849-B24F-6BDE4D42285E}" presName="compNode" presStyleCnt="0"/>
      <dgm:spPr/>
    </dgm:pt>
    <dgm:pt modelId="{6028FA70-20E9-8649-9CB3-29CD4427206F}" type="pres">
      <dgm:prSet presAssocID="{860B694C-CF7D-5849-B24F-6BDE4D42285E}" presName="pictRect" presStyleLbl="node1" presStyleIdx="2" presStyleCnt="4"/>
      <dgm:spPr>
        <a:solidFill>
          <a:srgbClr val="EC1319"/>
        </a:solidFill>
      </dgm:spPr>
    </dgm:pt>
    <dgm:pt modelId="{D0228568-2424-4E4F-8F53-A352753ABD7F}" type="pres">
      <dgm:prSet presAssocID="{860B694C-CF7D-5849-B24F-6BDE4D42285E}" presName="textRect" presStyleLbl="revTx" presStyleIdx="2" presStyleCnt="4">
        <dgm:presLayoutVars>
          <dgm:bulletEnabled val="1"/>
        </dgm:presLayoutVars>
      </dgm:prSet>
      <dgm:spPr/>
    </dgm:pt>
    <dgm:pt modelId="{414A206C-4D25-9E4E-9E18-BA3A1BBFC147}" type="pres">
      <dgm:prSet presAssocID="{926372F5-861E-5946-821C-FFB4720908B7}" presName="sibTrans" presStyleLbl="sibTrans2D1" presStyleIdx="0" presStyleCnt="0"/>
      <dgm:spPr/>
    </dgm:pt>
    <dgm:pt modelId="{6FF6165A-A99C-A14A-BA7F-86ACA98CEFBB}" type="pres">
      <dgm:prSet presAssocID="{D26CFA30-1E86-8649-921B-9FDF48ADC6D2}" presName="compNode" presStyleCnt="0"/>
      <dgm:spPr/>
    </dgm:pt>
    <dgm:pt modelId="{C8BA6634-A54C-7545-854D-BB3457751260}" type="pres">
      <dgm:prSet presAssocID="{D26CFA30-1E86-8649-921B-9FDF48ADC6D2}" presName="pictRect" presStyleLbl="node1" presStyleIdx="3" presStyleCnt="4"/>
      <dgm:spPr>
        <a:solidFill>
          <a:srgbClr val="EC1319"/>
        </a:solidFill>
      </dgm:spPr>
    </dgm:pt>
    <dgm:pt modelId="{3C24C410-ED31-414D-97EE-128E0D86F894}" type="pres">
      <dgm:prSet presAssocID="{D26CFA30-1E86-8649-921B-9FDF48ADC6D2}" presName="textRect" presStyleLbl="revTx" presStyleIdx="3" presStyleCnt="4" custScaleX="151829">
        <dgm:presLayoutVars>
          <dgm:bulletEnabled val="1"/>
        </dgm:presLayoutVars>
      </dgm:prSet>
      <dgm:spPr/>
    </dgm:pt>
  </dgm:ptLst>
  <dgm:cxnLst>
    <dgm:cxn modelId="{99E7870A-7BF9-C64E-9E12-02145A1D6604}" type="presOf" srcId="{926372F5-861E-5946-821C-FFB4720908B7}" destId="{414A206C-4D25-9E4E-9E18-BA3A1BBFC147}" srcOrd="0" destOrd="0" presId="urn:microsoft.com/office/officeart/2005/8/layout/pList1"/>
    <dgm:cxn modelId="{CBA38843-DBA3-434E-B060-C9EEE348A5DF}" type="presOf" srcId="{C62D57EB-0E3A-4A48-9355-462118155DAC}" destId="{7D91281E-5899-5548-B6FE-6B5A6E527477}" srcOrd="0" destOrd="0" presId="urn:microsoft.com/office/officeart/2005/8/layout/pList1"/>
    <dgm:cxn modelId="{1349436E-BE1D-CC4B-A486-26543CD523B5}" srcId="{3ECC8C88-6ED2-0C4B-A7FB-D75D9CA43180}" destId="{0D1DB697-1371-AE4E-AEEE-C85AC72DC18F}" srcOrd="1" destOrd="0" parTransId="{6F1F494E-1C08-BD4E-B76C-FEF02314B3DF}" sibTransId="{9E508189-D6FB-EA45-9922-28CA11F1C340}"/>
    <dgm:cxn modelId="{6E8BE07C-7012-E147-8BBC-CFBDA93C743E}" srcId="{3ECC8C88-6ED2-0C4B-A7FB-D75D9CA43180}" destId="{D26CFA30-1E86-8649-921B-9FDF48ADC6D2}" srcOrd="3" destOrd="0" parTransId="{4E2ED129-71E9-C64E-A0B4-E4A99723F7A9}" sibTransId="{7FA80E1F-F739-2E41-B946-AEE04145476D}"/>
    <dgm:cxn modelId="{E772079F-7C7A-BF43-A051-1A09A021FB94}" type="presOf" srcId="{3ECC8C88-6ED2-0C4B-A7FB-D75D9CA43180}" destId="{CE422C14-5C12-8643-AF2E-CD7FB08EACD4}" srcOrd="0" destOrd="0" presId="urn:microsoft.com/office/officeart/2005/8/layout/pList1"/>
    <dgm:cxn modelId="{EC6B9AA1-8273-B842-877A-61EADCFF6304}" type="presOf" srcId="{D26CFA30-1E86-8649-921B-9FDF48ADC6D2}" destId="{3C24C410-ED31-414D-97EE-128E0D86F894}" srcOrd="0" destOrd="0" presId="urn:microsoft.com/office/officeart/2005/8/layout/pList1"/>
    <dgm:cxn modelId="{D4745DA2-AF15-3149-84EA-3A4664199AB5}" type="presOf" srcId="{461FAE06-7D8A-B64C-B8AD-0CF8ED9243C1}" destId="{7C789A76-59E5-C948-A0A2-E10F0EE34182}" srcOrd="0" destOrd="0" presId="urn:microsoft.com/office/officeart/2005/8/layout/pList1"/>
    <dgm:cxn modelId="{E8CDEBE2-3B18-3F44-A0B3-DD531C36B96B}" type="presOf" srcId="{0D1DB697-1371-AE4E-AEEE-C85AC72DC18F}" destId="{900208E9-53DD-B34D-BEF2-1ECF620BF3FF}" srcOrd="0" destOrd="0" presId="urn:microsoft.com/office/officeart/2005/8/layout/pList1"/>
    <dgm:cxn modelId="{8B1D9DE8-16D8-E248-AC12-B2668B820EB1}" type="presOf" srcId="{9E508189-D6FB-EA45-9922-28CA11F1C340}" destId="{8F5DB8A6-4D2A-B046-BB8F-6D757F138FB3}" srcOrd="0" destOrd="0" presId="urn:microsoft.com/office/officeart/2005/8/layout/pList1"/>
    <dgm:cxn modelId="{24248FE9-6D49-204B-8D15-BAAD13676790}" srcId="{3ECC8C88-6ED2-0C4B-A7FB-D75D9CA43180}" destId="{C62D57EB-0E3A-4A48-9355-462118155DAC}" srcOrd="0" destOrd="0" parTransId="{42993F9F-F318-8D4F-A37D-1B8884288A36}" sibTransId="{461FAE06-7D8A-B64C-B8AD-0CF8ED9243C1}"/>
    <dgm:cxn modelId="{277718EE-4139-3945-BC81-37BA5ACBF740}" srcId="{3ECC8C88-6ED2-0C4B-A7FB-D75D9CA43180}" destId="{860B694C-CF7D-5849-B24F-6BDE4D42285E}" srcOrd="2" destOrd="0" parTransId="{FB4F474A-4508-2049-B19C-1BDC961E617D}" sibTransId="{926372F5-861E-5946-821C-FFB4720908B7}"/>
    <dgm:cxn modelId="{395A63EE-C3D6-3F46-9F13-D5D8574F502B}" type="presOf" srcId="{860B694C-CF7D-5849-B24F-6BDE4D42285E}" destId="{D0228568-2424-4E4F-8F53-A352753ABD7F}" srcOrd="0" destOrd="0" presId="urn:microsoft.com/office/officeart/2005/8/layout/pList1"/>
    <dgm:cxn modelId="{4014929F-3F36-1E43-83F1-ABE7575A119E}" type="presParOf" srcId="{CE422C14-5C12-8643-AF2E-CD7FB08EACD4}" destId="{D337581F-D40F-E94D-AC76-DC3954371969}" srcOrd="0" destOrd="0" presId="urn:microsoft.com/office/officeart/2005/8/layout/pList1"/>
    <dgm:cxn modelId="{AE1BB190-CF2C-964E-A395-ED3E450C664A}" type="presParOf" srcId="{D337581F-D40F-E94D-AC76-DC3954371969}" destId="{36CADCCC-E0E7-5D4E-A8BE-9E601C55D1DD}" srcOrd="0" destOrd="0" presId="urn:microsoft.com/office/officeart/2005/8/layout/pList1"/>
    <dgm:cxn modelId="{E9A8D3F0-EBBF-D440-92AC-8EB0CC00A42D}" type="presParOf" srcId="{D337581F-D40F-E94D-AC76-DC3954371969}" destId="{7D91281E-5899-5548-B6FE-6B5A6E527477}" srcOrd="1" destOrd="0" presId="urn:microsoft.com/office/officeart/2005/8/layout/pList1"/>
    <dgm:cxn modelId="{433C74CA-3623-EB4F-ADD2-907DDCA35113}" type="presParOf" srcId="{CE422C14-5C12-8643-AF2E-CD7FB08EACD4}" destId="{7C789A76-59E5-C948-A0A2-E10F0EE34182}" srcOrd="1" destOrd="0" presId="urn:microsoft.com/office/officeart/2005/8/layout/pList1"/>
    <dgm:cxn modelId="{9BF64AA7-A767-F947-AA24-99780AF75EDC}" type="presParOf" srcId="{CE422C14-5C12-8643-AF2E-CD7FB08EACD4}" destId="{ED167476-DF7A-F341-AC67-F47C076D523B}" srcOrd="2" destOrd="0" presId="urn:microsoft.com/office/officeart/2005/8/layout/pList1"/>
    <dgm:cxn modelId="{72910A49-F1CD-A14A-AFBA-F88A004BAAD5}" type="presParOf" srcId="{ED167476-DF7A-F341-AC67-F47C076D523B}" destId="{ACBED658-9F47-DE40-A4EC-4E7961F502CF}" srcOrd="0" destOrd="0" presId="urn:microsoft.com/office/officeart/2005/8/layout/pList1"/>
    <dgm:cxn modelId="{DB7108C0-80C9-CE40-A775-066E49E12CD6}" type="presParOf" srcId="{ED167476-DF7A-F341-AC67-F47C076D523B}" destId="{900208E9-53DD-B34D-BEF2-1ECF620BF3FF}" srcOrd="1" destOrd="0" presId="urn:microsoft.com/office/officeart/2005/8/layout/pList1"/>
    <dgm:cxn modelId="{DE166507-E4FD-B846-84DA-CD248E1CB551}" type="presParOf" srcId="{CE422C14-5C12-8643-AF2E-CD7FB08EACD4}" destId="{8F5DB8A6-4D2A-B046-BB8F-6D757F138FB3}" srcOrd="3" destOrd="0" presId="urn:microsoft.com/office/officeart/2005/8/layout/pList1"/>
    <dgm:cxn modelId="{21048B32-4704-DB4B-A865-15A32A98B564}" type="presParOf" srcId="{CE422C14-5C12-8643-AF2E-CD7FB08EACD4}" destId="{3A652215-CC01-E447-88E8-7E46A2F1C1D6}" srcOrd="4" destOrd="0" presId="urn:microsoft.com/office/officeart/2005/8/layout/pList1"/>
    <dgm:cxn modelId="{818F8BB6-D5CC-D94B-9BB2-2A2FE27D8D84}" type="presParOf" srcId="{3A652215-CC01-E447-88E8-7E46A2F1C1D6}" destId="{6028FA70-20E9-8649-9CB3-29CD4427206F}" srcOrd="0" destOrd="0" presId="urn:microsoft.com/office/officeart/2005/8/layout/pList1"/>
    <dgm:cxn modelId="{7007FA20-8078-1648-89B4-C1E359055376}" type="presParOf" srcId="{3A652215-CC01-E447-88E8-7E46A2F1C1D6}" destId="{D0228568-2424-4E4F-8F53-A352753ABD7F}" srcOrd="1" destOrd="0" presId="urn:microsoft.com/office/officeart/2005/8/layout/pList1"/>
    <dgm:cxn modelId="{B8D5498D-73ED-1448-A3A0-E33E78E54592}" type="presParOf" srcId="{CE422C14-5C12-8643-AF2E-CD7FB08EACD4}" destId="{414A206C-4D25-9E4E-9E18-BA3A1BBFC147}" srcOrd="5" destOrd="0" presId="urn:microsoft.com/office/officeart/2005/8/layout/pList1"/>
    <dgm:cxn modelId="{A6071C05-3C1E-344F-B2C9-1FF94603D1BF}" type="presParOf" srcId="{CE422C14-5C12-8643-AF2E-CD7FB08EACD4}" destId="{6FF6165A-A99C-A14A-BA7F-86ACA98CEFBB}" srcOrd="6" destOrd="0" presId="urn:microsoft.com/office/officeart/2005/8/layout/pList1"/>
    <dgm:cxn modelId="{B3899260-7815-134E-A673-0B05D356F1D5}" type="presParOf" srcId="{6FF6165A-A99C-A14A-BA7F-86ACA98CEFBB}" destId="{C8BA6634-A54C-7545-854D-BB3457751260}" srcOrd="0" destOrd="0" presId="urn:microsoft.com/office/officeart/2005/8/layout/pList1"/>
    <dgm:cxn modelId="{24D24D85-5064-7B4E-82D0-26E3453D58CC}" type="presParOf" srcId="{6FF6165A-A99C-A14A-BA7F-86ACA98CEFBB}" destId="{3C24C410-ED31-414D-97EE-128E0D86F89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2DA71-BF3C-444C-ADF9-68D32B5EDC0C}" type="doc">
      <dgm:prSet loTypeId="urn:microsoft.com/office/officeart/2005/8/layout/matrix1" loCatId="" qsTypeId="urn:microsoft.com/office/officeart/2005/8/quickstyle/simple2" qsCatId="simple" csTypeId="urn:microsoft.com/office/officeart/2005/8/colors/accent5_2" csCatId="accent5" phldr="1"/>
      <dgm:spPr/>
      <dgm:t>
        <a:bodyPr/>
        <a:lstStyle/>
        <a:p>
          <a:endParaRPr lang="en-US"/>
        </a:p>
      </dgm:t>
    </dgm:pt>
    <dgm:pt modelId="{090C6CD2-91A8-9142-B0A2-AFE8EB7AE741}">
      <dgm:prSet phldrT="[Text]"/>
      <dgm:spPr>
        <a:solidFill>
          <a:srgbClr val="EC1319"/>
        </a:solidFill>
      </dgm:spPr>
      <dgm:t>
        <a:bodyPr/>
        <a:lstStyle/>
        <a:p>
          <a:r>
            <a:rPr lang="en-US" dirty="0"/>
            <a:t>Economy</a:t>
          </a:r>
        </a:p>
      </dgm:t>
    </dgm:pt>
    <dgm:pt modelId="{2B13B617-DBA2-EE47-AFAC-6F317CB0C2DD}" type="parTrans" cxnId="{36A7E6EA-EE2C-A34A-9B36-96D73D702EFB}">
      <dgm:prSet/>
      <dgm:spPr/>
      <dgm:t>
        <a:bodyPr/>
        <a:lstStyle/>
        <a:p>
          <a:endParaRPr lang="en-US"/>
        </a:p>
      </dgm:t>
    </dgm:pt>
    <dgm:pt modelId="{54DA45C0-7263-7C42-B4AF-1B140BD112D4}" type="sibTrans" cxnId="{36A7E6EA-EE2C-A34A-9B36-96D73D702EFB}">
      <dgm:prSet/>
      <dgm:spPr/>
      <dgm:t>
        <a:bodyPr/>
        <a:lstStyle/>
        <a:p>
          <a:endParaRPr lang="en-US"/>
        </a:p>
      </dgm:t>
    </dgm:pt>
    <dgm:pt modelId="{40A8C71B-B66E-E940-950C-7A43AF07EF94}">
      <dgm:prSet phldrT="[Text]"/>
      <dgm:spPr>
        <a:solidFill>
          <a:schemeClr val="accent1"/>
        </a:solidFill>
      </dgm:spPr>
      <dgm:t>
        <a:bodyPr/>
        <a:lstStyle/>
        <a:p>
          <a:r>
            <a:rPr lang="en-US" dirty="0">
              <a:solidFill>
                <a:schemeClr val="tx1"/>
              </a:solidFill>
            </a:rPr>
            <a:t>Households</a:t>
          </a:r>
        </a:p>
      </dgm:t>
    </dgm:pt>
    <dgm:pt modelId="{8EAEFAA3-0E0C-A24B-9CF7-37CBE9A2CF11}" type="parTrans" cxnId="{A28C9E5A-4CE2-014E-9AAB-E51479B3475F}">
      <dgm:prSet/>
      <dgm:spPr/>
      <dgm:t>
        <a:bodyPr/>
        <a:lstStyle/>
        <a:p>
          <a:endParaRPr lang="en-US"/>
        </a:p>
      </dgm:t>
    </dgm:pt>
    <dgm:pt modelId="{14B50FEA-31BF-AB43-AFBB-2799E4922AD6}" type="sibTrans" cxnId="{A28C9E5A-4CE2-014E-9AAB-E51479B3475F}">
      <dgm:prSet/>
      <dgm:spPr/>
      <dgm:t>
        <a:bodyPr/>
        <a:lstStyle/>
        <a:p>
          <a:endParaRPr lang="en-US"/>
        </a:p>
      </dgm:t>
    </dgm:pt>
    <dgm:pt modelId="{D3BBA37F-6834-5148-B374-A22906F8520B}">
      <dgm:prSet phldrT="[Text]"/>
      <dgm:spPr>
        <a:solidFill>
          <a:schemeClr val="accent1"/>
        </a:solidFill>
      </dgm:spPr>
      <dgm:t>
        <a:bodyPr/>
        <a:lstStyle/>
        <a:p>
          <a:r>
            <a:rPr lang="en-US" dirty="0">
              <a:solidFill>
                <a:schemeClr val="tx1"/>
              </a:solidFill>
            </a:rPr>
            <a:t>Governance</a:t>
          </a:r>
        </a:p>
      </dgm:t>
    </dgm:pt>
    <dgm:pt modelId="{812210E8-367A-0D44-B231-D80D41743347}" type="parTrans" cxnId="{C21ABD9F-848F-414A-B395-BF2BF3376792}">
      <dgm:prSet/>
      <dgm:spPr/>
      <dgm:t>
        <a:bodyPr/>
        <a:lstStyle/>
        <a:p>
          <a:endParaRPr lang="en-US"/>
        </a:p>
      </dgm:t>
    </dgm:pt>
    <dgm:pt modelId="{C02A291F-DA9F-564D-A5DB-6064785D09D1}" type="sibTrans" cxnId="{C21ABD9F-848F-414A-B395-BF2BF3376792}">
      <dgm:prSet/>
      <dgm:spPr/>
      <dgm:t>
        <a:bodyPr/>
        <a:lstStyle/>
        <a:p>
          <a:endParaRPr lang="en-US"/>
        </a:p>
      </dgm:t>
    </dgm:pt>
    <dgm:pt modelId="{F288C858-7FFA-9E42-A4FC-2B539AB5FC4D}">
      <dgm:prSet phldrT="[Text]"/>
      <dgm:spPr>
        <a:solidFill>
          <a:schemeClr val="accent1"/>
        </a:solidFill>
      </dgm:spPr>
      <dgm:t>
        <a:bodyPr/>
        <a:lstStyle/>
        <a:p>
          <a:r>
            <a:rPr lang="en-US" dirty="0">
              <a:solidFill>
                <a:schemeClr val="tx1"/>
              </a:solidFill>
            </a:rPr>
            <a:t>Markets</a:t>
          </a:r>
        </a:p>
      </dgm:t>
    </dgm:pt>
    <dgm:pt modelId="{D7F5AF40-3509-0F4F-9252-4DCCB69DAE0B}" type="parTrans" cxnId="{1DEC30EC-75CA-0243-96E0-41DD5C211688}">
      <dgm:prSet/>
      <dgm:spPr/>
      <dgm:t>
        <a:bodyPr/>
        <a:lstStyle/>
        <a:p>
          <a:endParaRPr lang="en-US"/>
        </a:p>
      </dgm:t>
    </dgm:pt>
    <dgm:pt modelId="{E57D7E8D-2E6A-1F46-82C6-37784EF35F0C}" type="sibTrans" cxnId="{1DEC30EC-75CA-0243-96E0-41DD5C211688}">
      <dgm:prSet/>
      <dgm:spPr/>
      <dgm:t>
        <a:bodyPr/>
        <a:lstStyle/>
        <a:p>
          <a:endParaRPr lang="en-US"/>
        </a:p>
      </dgm:t>
    </dgm:pt>
    <dgm:pt modelId="{32989905-8A90-2D4B-A0A6-D45C1F3D7023}">
      <dgm:prSet phldrT="[Text]"/>
      <dgm:spPr>
        <a:solidFill>
          <a:schemeClr val="accent1"/>
        </a:solidFill>
      </dgm:spPr>
      <dgm:t>
        <a:bodyPr/>
        <a:lstStyle/>
        <a:p>
          <a:r>
            <a:rPr lang="en-US" dirty="0">
              <a:solidFill>
                <a:schemeClr val="tx1"/>
              </a:solidFill>
            </a:rPr>
            <a:t>Commons</a:t>
          </a:r>
        </a:p>
      </dgm:t>
    </dgm:pt>
    <dgm:pt modelId="{E823F49B-168D-114B-A55B-6DB269CF6FCE}" type="parTrans" cxnId="{D2F9B6E4-936D-A843-A534-C720FCC372BC}">
      <dgm:prSet/>
      <dgm:spPr/>
      <dgm:t>
        <a:bodyPr/>
        <a:lstStyle/>
        <a:p>
          <a:endParaRPr lang="en-US"/>
        </a:p>
      </dgm:t>
    </dgm:pt>
    <dgm:pt modelId="{E526CBC4-BCC4-1248-93D0-A37719818009}" type="sibTrans" cxnId="{D2F9B6E4-936D-A843-A534-C720FCC372BC}">
      <dgm:prSet/>
      <dgm:spPr/>
      <dgm:t>
        <a:bodyPr/>
        <a:lstStyle/>
        <a:p>
          <a:endParaRPr lang="en-US"/>
        </a:p>
      </dgm:t>
    </dgm:pt>
    <dgm:pt modelId="{45421492-AA93-4840-B423-4BE872F0EDF5}" type="pres">
      <dgm:prSet presAssocID="{D9E2DA71-BF3C-444C-ADF9-68D32B5EDC0C}" presName="diagram" presStyleCnt="0">
        <dgm:presLayoutVars>
          <dgm:chMax val="1"/>
          <dgm:dir/>
          <dgm:animLvl val="ctr"/>
          <dgm:resizeHandles val="exact"/>
        </dgm:presLayoutVars>
      </dgm:prSet>
      <dgm:spPr/>
    </dgm:pt>
    <dgm:pt modelId="{4AEB7201-CDE7-A541-973C-D07EAD7174FB}" type="pres">
      <dgm:prSet presAssocID="{D9E2DA71-BF3C-444C-ADF9-68D32B5EDC0C}" presName="matrix" presStyleCnt="0"/>
      <dgm:spPr/>
    </dgm:pt>
    <dgm:pt modelId="{C8C697DF-B010-1249-9D19-56CE449323F2}" type="pres">
      <dgm:prSet presAssocID="{D9E2DA71-BF3C-444C-ADF9-68D32B5EDC0C}" presName="tile1" presStyleLbl="node1" presStyleIdx="0" presStyleCnt="4"/>
      <dgm:spPr/>
    </dgm:pt>
    <dgm:pt modelId="{4F834FCA-555D-5546-BACA-B9C4432D8493}" type="pres">
      <dgm:prSet presAssocID="{D9E2DA71-BF3C-444C-ADF9-68D32B5EDC0C}" presName="tile1text" presStyleLbl="node1" presStyleIdx="0" presStyleCnt="4">
        <dgm:presLayoutVars>
          <dgm:chMax val="0"/>
          <dgm:chPref val="0"/>
          <dgm:bulletEnabled val="1"/>
        </dgm:presLayoutVars>
      </dgm:prSet>
      <dgm:spPr/>
    </dgm:pt>
    <dgm:pt modelId="{8C15B258-C102-264F-AC9F-BF4E53F2EED4}" type="pres">
      <dgm:prSet presAssocID="{D9E2DA71-BF3C-444C-ADF9-68D32B5EDC0C}" presName="tile2" presStyleLbl="node1" presStyleIdx="1" presStyleCnt="4"/>
      <dgm:spPr/>
    </dgm:pt>
    <dgm:pt modelId="{07D20C0A-DED8-6D41-A355-FD0BC1135069}" type="pres">
      <dgm:prSet presAssocID="{D9E2DA71-BF3C-444C-ADF9-68D32B5EDC0C}" presName="tile2text" presStyleLbl="node1" presStyleIdx="1" presStyleCnt="4">
        <dgm:presLayoutVars>
          <dgm:chMax val="0"/>
          <dgm:chPref val="0"/>
          <dgm:bulletEnabled val="1"/>
        </dgm:presLayoutVars>
      </dgm:prSet>
      <dgm:spPr/>
    </dgm:pt>
    <dgm:pt modelId="{B57335B1-266B-F941-BBDD-39E512C4852F}" type="pres">
      <dgm:prSet presAssocID="{D9E2DA71-BF3C-444C-ADF9-68D32B5EDC0C}" presName="tile3" presStyleLbl="node1" presStyleIdx="2" presStyleCnt="4"/>
      <dgm:spPr/>
    </dgm:pt>
    <dgm:pt modelId="{10E5034B-316C-7442-BD08-381C74E4A301}" type="pres">
      <dgm:prSet presAssocID="{D9E2DA71-BF3C-444C-ADF9-68D32B5EDC0C}" presName="tile3text" presStyleLbl="node1" presStyleIdx="2" presStyleCnt="4">
        <dgm:presLayoutVars>
          <dgm:chMax val="0"/>
          <dgm:chPref val="0"/>
          <dgm:bulletEnabled val="1"/>
        </dgm:presLayoutVars>
      </dgm:prSet>
      <dgm:spPr/>
    </dgm:pt>
    <dgm:pt modelId="{55D2B8A6-C4B5-2047-B43E-88C7C33EB865}" type="pres">
      <dgm:prSet presAssocID="{D9E2DA71-BF3C-444C-ADF9-68D32B5EDC0C}" presName="tile4" presStyleLbl="node1" presStyleIdx="3" presStyleCnt="4"/>
      <dgm:spPr/>
    </dgm:pt>
    <dgm:pt modelId="{2FE45F3C-AB2E-4E47-9816-696FD755052B}" type="pres">
      <dgm:prSet presAssocID="{D9E2DA71-BF3C-444C-ADF9-68D32B5EDC0C}" presName="tile4text" presStyleLbl="node1" presStyleIdx="3" presStyleCnt="4">
        <dgm:presLayoutVars>
          <dgm:chMax val="0"/>
          <dgm:chPref val="0"/>
          <dgm:bulletEnabled val="1"/>
        </dgm:presLayoutVars>
      </dgm:prSet>
      <dgm:spPr/>
    </dgm:pt>
    <dgm:pt modelId="{D0E7E7E7-9FEF-6D46-9C31-30BF871948C6}" type="pres">
      <dgm:prSet presAssocID="{D9E2DA71-BF3C-444C-ADF9-68D32B5EDC0C}" presName="centerTile" presStyleLbl="fgShp" presStyleIdx="0" presStyleCnt="1">
        <dgm:presLayoutVars>
          <dgm:chMax val="0"/>
          <dgm:chPref val="0"/>
        </dgm:presLayoutVars>
      </dgm:prSet>
      <dgm:spPr/>
    </dgm:pt>
  </dgm:ptLst>
  <dgm:cxnLst>
    <dgm:cxn modelId="{E6D30615-8B67-384C-8F7C-19E4A6886FC6}" type="presOf" srcId="{D3BBA37F-6834-5148-B374-A22906F8520B}" destId="{8C15B258-C102-264F-AC9F-BF4E53F2EED4}" srcOrd="0" destOrd="0" presId="urn:microsoft.com/office/officeart/2005/8/layout/matrix1"/>
    <dgm:cxn modelId="{76BB614B-4CB9-A04D-BBB6-3184989B4FCC}" type="presOf" srcId="{40A8C71B-B66E-E940-950C-7A43AF07EF94}" destId="{4F834FCA-555D-5546-BACA-B9C4432D8493}" srcOrd="1" destOrd="0" presId="urn:microsoft.com/office/officeart/2005/8/layout/matrix1"/>
    <dgm:cxn modelId="{A28C9E5A-4CE2-014E-9AAB-E51479B3475F}" srcId="{090C6CD2-91A8-9142-B0A2-AFE8EB7AE741}" destId="{40A8C71B-B66E-E940-950C-7A43AF07EF94}" srcOrd="0" destOrd="0" parTransId="{8EAEFAA3-0E0C-A24B-9CF7-37CBE9A2CF11}" sibTransId="{14B50FEA-31BF-AB43-AFBB-2799E4922AD6}"/>
    <dgm:cxn modelId="{323DF263-1793-F54E-B88D-1366B14F33F1}" type="presOf" srcId="{F288C858-7FFA-9E42-A4FC-2B539AB5FC4D}" destId="{10E5034B-316C-7442-BD08-381C74E4A301}" srcOrd="1" destOrd="0" presId="urn:microsoft.com/office/officeart/2005/8/layout/matrix1"/>
    <dgm:cxn modelId="{F224D268-8E91-6C43-AC8D-9270701D54C4}" type="presOf" srcId="{F288C858-7FFA-9E42-A4FC-2B539AB5FC4D}" destId="{B57335B1-266B-F941-BBDD-39E512C4852F}" srcOrd="0" destOrd="0" presId="urn:microsoft.com/office/officeart/2005/8/layout/matrix1"/>
    <dgm:cxn modelId="{E385C873-C558-5D4A-B1F4-F77DBECC6930}" type="presOf" srcId="{40A8C71B-B66E-E940-950C-7A43AF07EF94}" destId="{C8C697DF-B010-1249-9D19-56CE449323F2}" srcOrd="0" destOrd="0" presId="urn:microsoft.com/office/officeart/2005/8/layout/matrix1"/>
    <dgm:cxn modelId="{1C38C881-7553-0846-8E9D-820CEBD1CD82}" type="presOf" srcId="{32989905-8A90-2D4B-A0A6-D45C1F3D7023}" destId="{2FE45F3C-AB2E-4E47-9816-696FD755052B}" srcOrd="1" destOrd="0" presId="urn:microsoft.com/office/officeart/2005/8/layout/matrix1"/>
    <dgm:cxn modelId="{98A2C68F-1144-0B43-9140-307C6E59BB75}" type="presOf" srcId="{D3BBA37F-6834-5148-B374-A22906F8520B}" destId="{07D20C0A-DED8-6D41-A355-FD0BC1135069}" srcOrd="1" destOrd="0" presId="urn:microsoft.com/office/officeart/2005/8/layout/matrix1"/>
    <dgm:cxn modelId="{C21ABD9F-848F-414A-B395-BF2BF3376792}" srcId="{090C6CD2-91A8-9142-B0A2-AFE8EB7AE741}" destId="{D3BBA37F-6834-5148-B374-A22906F8520B}" srcOrd="1" destOrd="0" parTransId="{812210E8-367A-0D44-B231-D80D41743347}" sibTransId="{C02A291F-DA9F-564D-A5DB-6064785D09D1}"/>
    <dgm:cxn modelId="{07AE82B2-CA79-4B4D-AC96-DBD7148F1581}" type="presOf" srcId="{090C6CD2-91A8-9142-B0A2-AFE8EB7AE741}" destId="{D0E7E7E7-9FEF-6D46-9C31-30BF871948C6}" srcOrd="0" destOrd="0" presId="urn:microsoft.com/office/officeart/2005/8/layout/matrix1"/>
    <dgm:cxn modelId="{C92372CC-3D82-F64B-A0A2-9FE24E1C86BF}" type="presOf" srcId="{D9E2DA71-BF3C-444C-ADF9-68D32B5EDC0C}" destId="{45421492-AA93-4840-B423-4BE872F0EDF5}" srcOrd="0" destOrd="0" presId="urn:microsoft.com/office/officeart/2005/8/layout/matrix1"/>
    <dgm:cxn modelId="{601B9ADD-4B62-2C46-9C60-5C1158D07D94}" type="presOf" srcId="{32989905-8A90-2D4B-A0A6-D45C1F3D7023}" destId="{55D2B8A6-C4B5-2047-B43E-88C7C33EB865}" srcOrd="0" destOrd="0" presId="urn:microsoft.com/office/officeart/2005/8/layout/matrix1"/>
    <dgm:cxn modelId="{D2F9B6E4-936D-A843-A534-C720FCC372BC}" srcId="{090C6CD2-91A8-9142-B0A2-AFE8EB7AE741}" destId="{32989905-8A90-2D4B-A0A6-D45C1F3D7023}" srcOrd="3" destOrd="0" parTransId="{E823F49B-168D-114B-A55B-6DB269CF6FCE}" sibTransId="{E526CBC4-BCC4-1248-93D0-A37719818009}"/>
    <dgm:cxn modelId="{36A7E6EA-EE2C-A34A-9B36-96D73D702EFB}" srcId="{D9E2DA71-BF3C-444C-ADF9-68D32B5EDC0C}" destId="{090C6CD2-91A8-9142-B0A2-AFE8EB7AE741}" srcOrd="0" destOrd="0" parTransId="{2B13B617-DBA2-EE47-AFAC-6F317CB0C2DD}" sibTransId="{54DA45C0-7263-7C42-B4AF-1B140BD112D4}"/>
    <dgm:cxn modelId="{1DEC30EC-75CA-0243-96E0-41DD5C211688}" srcId="{090C6CD2-91A8-9142-B0A2-AFE8EB7AE741}" destId="{F288C858-7FFA-9E42-A4FC-2B539AB5FC4D}" srcOrd="2" destOrd="0" parTransId="{D7F5AF40-3509-0F4F-9252-4DCCB69DAE0B}" sibTransId="{E57D7E8D-2E6A-1F46-82C6-37784EF35F0C}"/>
    <dgm:cxn modelId="{CC766756-A441-2044-B65E-15DBF5481CD6}" type="presParOf" srcId="{45421492-AA93-4840-B423-4BE872F0EDF5}" destId="{4AEB7201-CDE7-A541-973C-D07EAD7174FB}" srcOrd="0" destOrd="0" presId="urn:microsoft.com/office/officeart/2005/8/layout/matrix1"/>
    <dgm:cxn modelId="{264039E4-26A5-C34A-8E50-0BC4959A25F6}" type="presParOf" srcId="{4AEB7201-CDE7-A541-973C-D07EAD7174FB}" destId="{C8C697DF-B010-1249-9D19-56CE449323F2}" srcOrd="0" destOrd="0" presId="urn:microsoft.com/office/officeart/2005/8/layout/matrix1"/>
    <dgm:cxn modelId="{CF555BD5-82AF-974E-A52C-B81FA47ABAA2}" type="presParOf" srcId="{4AEB7201-CDE7-A541-973C-D07EAD7174FB}" destId="{4F834FCA-555D-5546-BACA-B9C4432D8493}" srcOrd="1" destOrd="0" presId="urn:microsoft.com/office/officeart/2005/8/layout/matrix1"/>
    <dgm:cxn modelId="{FE66B7DD-84B7-FD42-A787-2A78ADC724D3}" type="presParOf" srcId="{4AEB7201-CDE7-A541-973C-D07EAD7174FB}" destId="{8C15B258-C102-264F-AC9F-BF4E53F2EED4}" srcOrd="2" destOrd="0" presId="urn:microsoft.com/office/officeart/2005/8/layout/matrix1"/>
    <dgm:cxn modelId="{00A6C69B-17A2-FC43-8024-7F43D97B7105}" type="presParOf" srcId="{4AEB7201-CDE7-A541-973C-D07EAD7174FB}" destId="{07D20C0A-DED8-6D41-A355-FD0BC1135069}" srcOrd="3" destOrd="0" presId="urn:microsoft.com/office/officeart/2005/8/layout/matrix1"/>
    <dgm:cxn modelId="{B92C8708-2195-884F-BE70-C1259F4CB832}" type="presParOf" srcId="{4AEB7201-CDE7-A541-973C-D07EAD7174FB}" destId="{B57335B1-266B-F941-BBDD-39E512C4852F}" srcOrd="4" destOrd="0" presId="urn:microsoft.com/office/officeart/2005/8/layout/matrix1"/>
    <dgm:cxn modelId="{C4266323-4857-C84E-B2E0-3D8C34244C81}" type="presParOf" srcId="{4AEB7201-CDE7-A541-973C-D07EAD7174FB}" destId="{10E5034B-316C-7442-BD08-381C74E4A301}" srcOrd="5" destOrd="0" presId="urn:microsoft.com/office/officeart/2005/8/layout/matrix1"/>
    <dgm:cxn modelId="{961DA868-634C-6C41-B324-F6F0F3F7552D}" type="presParOf" srcId="{4AEB7201-CDE7-A541-973C-D07EAD7174FB}" destId="{55D2B8A6-C4B5-2047-B43E-88C7C33EB865}" srcOrd="6" destOrd="0" presId="urn:microsoft.com/office/officeart/2005/8/layout/matrix1"/>
    <dgm:cxn modelId="{8D86FBD3-7839-9749-83CE-4D7C9E4F1EBD}" type="presParOf" srcId="{4AEB7201-CDE7-A541-973C-D07EAD7174FB}" destId="{2FE45F3C-AB2E-4E47-9816-696FD755052B}" srcOrd="7" destOrd="0" presId="urn:microsoft.com/office/officeart/2005/8/layout/matrix1"/>
    <dgm:cxn modelId="{2B056723-57E0-1E44-AF17-350C5DAE45CB}" type="presParOf" srcId="{45421492-AA93-4840-B423-4BE872F0EDF5}" destId="{D0E7E7E7-9FEF-6D46-9C31-30BF871948C6}" srcOrd="1" destOrd="0" presId="urn:microsoft.com/office/officeart/2005/8/layout/matrix1"/>
  </dgm:cxnLst>
  <dgm:bg>
    <a:solidFill>
      <a:srgbClr val="EC1319"/>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2DA71-BF3C-444C-ADF9-68D32B5EDC0C}" type="doc">
      <dgm:prSet loTypeId="urn:microsoft.com/office/officeart/2005/8/layout/matrix1" loCatId="" qsTypeId="urn:microsoft.com/office/officeart/2005/8/quickstyle/simple2" qsCatId="simple" csTypeId="urn:microsoft.com/office/officeart/2005/8/colors/accent5_2" csCatId="accent5" phldr="1"/>
      <dgm:spPr/>
      <dgm:t>
        <a:bodyPr/>
        <a:lstStyle/>
        <a:p>
          <a:endParaRPr lang="en-US"/>
        </a:p>
      </dgm:t>
    </dgm:pt>
    <dgm:pt modelId="{090C6CD2-91A8-9142-B0A2-AFE8EB7AE741}">
      <dgm:prSet phldrT="[Text]"/>
      <dgm:spPr>
        <a:solidFill>
          <a:srgbClr val="92D050"/>
        </a:solidFill>
      </dgm:spPr>
      <dgm:t>
        <a:bodyPr/>
        <a:lstStyle/>
        <a:p>
          <a:r>
            <a:rPr lang="en-US" dirty="0"/>
            <a:t>Jobs and Enterprises in a Green Economy</a:t>
          </a:r>
        </a:p>
      </dgm:t>
    </dgm:pt>
    <dgm:pt modelId="{2B13B617-DBA2-EE47-AFAC-6F317CB0C2DD}" type="parTrans" cxnId="{36A7E6EA-EE2C-A34A-9B36-96D73D702EFB}">
      <dgm:prSet/>
      <dgm:spPr/>
      <dgm:t>
        <a:bodyPr/>
        <a:lstStyle/>
        <a:p>
          <a:endParaRPr lang="en-US"/>
        </a:p>
      </dgm:t>
    </dgm:pt>
    <dgm:pt modelId="{54DA45C0-7263-7C42-B4AF-1B140BD112D4}" type="sibTrans" cxnId="{36A7E6EA-EE2C-A34A-9B36-96D73D702EFB}">
      <dgm:prSet/>
      <dgm:spPr/>
      <dgm:t>
        <a:bodyPr/>
        <a:lstStyle/>
        <a:p>
          <a:endParaRPr lang="en-US"/>
        </a:p>
      </dgm:t>
    </dgm:pt>
    <dgm:pt modelId="{40A8C71B-B66E-E940-950C-7A43AF07EF94}">
      <dgm:prSet phldrT="[Text]" custT="1"/>
      <dgm:spPr>
        <a:solidFill>
          <a:schemeClr val="accent1"/>
        </a:solidFill>
      </dgm:spPr>
      <dgm:t>
        <a:bodyPr/>
        <a:lstStyle/>
        <a:p>
          <a:r>
            <a:rPr lang="en-US" sz="2000" dirty="0">
              <a:solidFill>
                <a:schemeClr val="tx1"/>
              </a:solidFill>
            </a:rPr>
            <a:t>Households</a:t>
          </a:r>
          <a:r>
            <a:rPr lang="en-US" sz="2000" dirty="0">
              <a:solidFill>
                <a:srgbClr val="92D050"/>
              </a:solidFill>
            </a:rPr>
            <a:t>:</a:t>
          </a:r>
          <a:r>
            <a:rPr lang="en-US" sz="2000" dirty="0">
              <a:solidFill>
                <a:schemeClr val="bg1"/>
              </a:solidFill>
            </a:rPr>
            <a:t> Food gardeners, farmers, recyclers, repair shops, water leak technicians, community conservancies, ...</a:t>
          </a:r>
        </a:p>
      </dgm:t>
    </dgm:pt>
    <dgm:pt modelId="{8EAEFAA3-0E0C-A24B-9CF7-37CBE9A2CF11}" type="parTrans" cxnId="{A28C9E5A-4CE2-014E-9AAB-E51479B3475F}">
      <dgm:prSet/>
      <dgm:spPr/>
      <dgm:t>
        <a:bodyPr/>
        <a:lstStyle/>
        <a:p>
          <a:endParaRPr lang="en-US"/>
        </a:p>
      </dgm:t>
    </dgm:pt>
    <dgm:pt modelId="{14B50FEA-31BF-AB43-AFBB-2799E4922AD6}" type="sibTrans" cxnId="{A28C9E5A-4CE2-014E-9AAB-E51479B3475F}">
      <dgm:prSet/>
      <dgm:spPr/>
      <dgm:t>
        <a:bodyPr/>
        <a:lstStyle/>
        <a:p>
          <a:endParaRPr lang="en-US"/>
        </a:p>
      </dgm:t>
    </dgm:pt>
    <dgm:pt modelId="{D3BBA37F-6834-5148-B374-A22906F8520B}">
      <dgm:prSet phldrT="[Text]"/>
      <dgm:spPr>
        <a:solidFill>
          <a:schemeClr val="accent1"/>
        </a:solidFill>
      </dgm:spPr>
      <dgm:t>
        <a:bodyPr/>
        <a:lstStyle/>
        <a:p>
          <a:r>
            <a:rPr lang="en-US" dirty="0">
              <a:solidFill>
                <a:schemeClr val="tx1"/>
              </a:solidFill>
            </a:rPr>
            <a:t>Governance: </a:t>
          </a:r>
          <a:r>
            <a:rPr lang="en-US" dirty="0">
              <a:solidFill>
                <a:schemeClr val="bg1"/>
              </a:solidFill>
            </a:rPr>
            <a:t>Working for Water, Working on Fire, Working for the Coasts, Working for Ecosystems, Green Scorpions, nature conservators, game guards, climate scientists, resource economists, policy makers ... </a:t>
          </a:r>
        </a:p>
      </dgm:t>
    </dgm:pt>
    <dgm:pt modelId="{812210E8-367A-0D44-B231-D80D41743347}" type="parTrans" cxnId="{C21ABD9F-848F-414A-B395-BF2BF3376792}">
      <dgm:prSet/>
      <dgm:spPr/>
      <dgm:t>
        <a:bodyPr/>
        <a:lstStyle/>
        <a:p>
          <a:endParaRPr lang="en-US"/>
        </a:p>
      </dgm:t>
    </dgm:pt>
    <dgm:pt modelId="{C02A291F-DA9F-564D-A5DB-6064785D09D1}" type="sibTrans" cxnId="{C21ABD9F-848F-414A-B395-BF2BF3376792}">
      <dgm:prSet/>
      <dgm:spPr/>
      <dgm:t>
        <a:bodyPr/>
        <a:lstStyle/>
        <a:p>
          <a:endParaRPr lang="en-US"/>
        </a:p>
      </dgm:t>
    </dgm:pt>
    <dgm:pt modelId="{F288C858-7FFA-9E42-A4FC-2B539AB5FC4D}">
      <dgm:prSet phldrT="[Text]"/>
      <dgm:spPr>
        <a:solidFill>
          <a:schemeClr val="accent1"/>
        </a:solidFill>
      </dgm:spPr>
      <dgm:t>
        <a:bodyPr/>
        <a:lstStyle/>
        <a:p>
          <a:r>
            <a:rPr lang="en-US" dirty="0">
              <a:solidFill>
                <a:schemeClr val="tx1"/>
              </a:solidFill>
            </a:rPr>
            <a:t>Markets: </a:t>
          </a:r>
          <a:r>
            <a:rPr lang="en-US" dirty="0">
              <a:solidFill>
                <a:schemeClr val="bg1"/>
              </a:solidFill>
            </a:rPr>
            <a:t>Green finance, carbon bonds &amp; taxes, electric vehicles, solar panel installers, wind turbine technicians, green building constructors, engineers &amp; artisans, eco-tourism operators</a:t>
          </a:r>
        </a:p>
      </dgm:t>
    </dgm:pt>
    <dgm:pt modelId="{D7F5AF40-3509-0F4F-9252-4DCCB69DAE0B}" type="parTrans" cxnId="{1DEC30EC-75CA-0243-96E0-41DD5C211688}">
      <dgm:prSet/>
      <dgm:spPr/>
      <dgm:t>
        <a:bodyPr/>
        <a:lstStyle/>
        <a:p>
          <a:endParaRPr lang="en-US"/>
        </a:p>
      </dgm:t>
    </dgm:pt>
    <dgm:pt modelId="{E57D7E8D-2E6A-1F46-82C6-37784EF35F0C}" type="sibTrans" cxnId="{1DEC30EC-75CA-0243-96E0-41DD5C211688}">
      <dgm:prSet/>
      <dgm:spPr/>
      <dgm:t>
        <a:bodyPr/>
        <a:lstStyle/>
        <a:p>
          <a:endParaRPr lang="en-US"/>
        </a:p>
      </dgm:t>
    </dgm:pt>
    <dgm:pt modelId="{32989905-8A90-2D4B-A0A6-D45C1F3D7023}">
      <dgm:prSet phldrT="[Text]" custT="1"/>
      <dgm:spPr>
        <a:solidFill>
          <a:schemeClr val="accent1"/>
        </a:solidFill>
      </dgm:spPr>
      <dgm:t>
        <a:bodyPr/>
        <a:lstStyle/>
        <a:p>
          <a:r>
            <a:rPr lang="en-US" sz="2000" dirty="0">
              <a:solidFill>
                <a:schemeClr val="tx1"/>
              </a:solidFill>
            </a:rPr>
            <a:t>Commons: </a:t>
          </a:r>
          <a:r>
            <a:rPr lang="en-US" sz="2000" dirty="0">
              <a:solidFill>
                <a:schemeClr val="bg1"/>
              </a:solidFill>
            </a:rPr>
            <a:t>Renewable energy, wetland </a:t>
          </a:r>
          <a:r>
            <a:rPr lang="en-US" sz="2000" dirty="0" err="1">
              <a:solidFill>
                <a:schemeClr val="bg1"/>
              </a:solidFill>
            </a:rPr>
            <a:t>reconstructors</a:t>
          </a:r>
          <a:r>
            <a:rPr lang="en-US" sz="2000" dirty="0">
              <a:solidFill>
                <a:schemeClr val="bg1"/>
              </a:solidFill>
            </a:rPr>
            <a:t>, beach cleaners, acid min restoration,  insurance, Enviro-Champs ... </a:t>
          </a:r>
          <a:r>
            <a:rPr lang="en-US" sz="2000" dirty="0">
              <a:solidFill>
                <a:srgbClr val="92D050"/>
              </a:solidFill>
            </a:rPr>
            <a:t> </a:t>
          </a:r>
        </a:p>
      </dgm:t>
    </dgm:pt>
    <dgm:pt modelId="{E823F49B-168D-114B-A55B-6DB269CF6FCE}" type="parTrans" cxnId="{D2F9B6E4-936D-A843-A534-C720FCC372BC}">
      <dgm:prSet/>
      <dgm:spPr/>
      <dgm:t>
        <a:bodyPr/>
        <a:lstStyle/>
        <a:p>
          <a:endParaRPr lang="en-US"/>
        </a:p>
      </dgm:t>
    </dgm:pt>
    <dgm:pt modelId="{E526CBC4-BCC4-1248-93D0-A37719818009}" type="sibTrans" cxnId="{D2F9B6E4-936D-A843-A534-C720FCC372BC}">
      <dgm:prSet/>
      <dgm:spPr/>
      <dgm:t>
        <a:bodyPr/>
        <a:lstStyle/>
        <a:p>
          <a:endParaRPr lang="en-US"/>
        </a:p>
      </dgm:t>
    </dgm:pt>
    <dgm:pt modelId="{45421492-AA93-4840-B423-4BE872F0EDF5}" type="pres">
      <dgm:prSet presAssocID="{D9E2DA71-BF3C-444C-ADF9-68D32B5EDC0C}" presName="diagram" presStyleCnt="0">
        <dgm:presLayoutVars>
          <dgm:chMax val="1"/>
          <dgm:dir/>
          <dgm:animLvl val="ctr"/>
          <dgm:resizeHandles val="exact"/>
        </dgm:presLayoutVars>
      </dgm:prSet>
      <dgm:spPr/>
    </dgm:pt>
    <dgm:pt modelId="{4AEB7201-CDE7-A541-973C-D07EAD7174FB}" type="pres">
      <dgm:prSet presAssocID="{D9E2DA71-BF3C-444C-ADF9-68D32B5EDC0C}" presName="matrix" presStyleCnt="0"/>
      <dgm:spPr/>
    </dgm:pt>
    <dgm:pt modelId="{C8C697DF-B010-1249-9D19-56CE449323F2}" type="pres">
      <dgm:prSet presAssocID="{D9E2DA71-BF3C-444C-ADF9-68D32B5EDC0C}" presName="tile1" presStyleLbl="node1" presStyleIdx="0" presStyleCnt="4"/>
      <dgm:spPr/>
    </dgm:pt>
    <dgm:pt modelId="{4F834FCA-555D-5546-BACA-B9C4432D8493}" type="pres">
      <dgm:prSet presAssocID="{D9E2DA71-BF3C-444C-ADF9-68D32B5EDC0C}" presName="tile1text" presStyleLbl="node1" presStyleIdx="0" presStyleCnt="4">
        <dgm:presLayoutVars>
          <dgm:chMax val="0"/>
          <dgm:chPref val="0"/>
          <dgm:bulletEnabled val="1"/>
        </dgm:presLayoutVars>
      </dgm:prSet>
      <dgm:spPr/>
    </dgm:pt>
    <dgm:pt modelId="{8C15B258-C102-264F-AC9F-BF4E53F2EED4}" type="pres">
      <dgm:prSet presAssocID="{D9E2DA71-BF3C-444C-ADF9-68D32B5EDC0C}" presName="tile2" presStyleLbl="node1" presStyleIdx="1" presStyleCnt="4"/>
      <dgm:spPr/>
    </dgm:pt>
    <dgm:pt modelId="{07D20C0A-DED8-6D41-A355-FD0BC1135069}" type="pres">
      <dgm:prSet presAssocID="{D9E2DA71-BF3C-444C-ADF9-68D32B5EDC0C}" presName="tile2text" presStyleLbl="node1" presStyleIdx="1" presStyleCnt="4">
        <dgm:presLayoutVars>
          <dgm:chMax val="0"/>
          <dgm:chPref val="0"/>
          <dgm:bulletEnabled val="1"/>
        </dgm:presLayoutVars>
      </dgm:prSet>
      <dgm:spPr/>
    </dgm:pt>
    <dgm:pt modelId="{B57335B1-266B-F941-BBDD-39E512C4852F}" type="pres">
      <dgm:prSet presAssocID="{D9E2DA71-BF3C-444C-ADF9-68D32B5EDC0C}" presName="tile3" presStyleLbl="node1" presStyleIdx="2" presStyleCnt="4"/>
      <dgm:spPr/>
    </dgm:pt>
    <dgm:pt modelId="{10E5034B-316C-7442-BD08-381C74E4A301}" type="pres">
      <dgm:prSet presAssocID="{D9E2DA71-BF3C-444C-ADF9-68D32B5EDC0C}" presName="tile3text" presStyleLbl="node1" presStyleIdx="2" presStyleCnt="4">
        <dgm:presLayoutVars>
          <dgm:chMax val="0"/>
          <dgm:chPref val="0"/>
          <dgm:bulletEnabled val="1"/>
        </dgm:presLayoutVars>
      </dgm:prSet>
      <dgm:spPr/>
    </dgm:pt>
    <dgm:pt modelId="{55D2B8A6-C4B5-2047-B43E-88C7C33EB865}" type="pres">
      <dgm:prSet presAssocID="{D9E2DA71-BF3C-444C-ADF9-68D32B5EDC0C}" presName="tile4" presStyleLbl="node1" presStyleIdx="3" presStyleCnt="4"/>
      <dgm:spPr/>
    </dgm:pt>
    <dgm:pt modelId="{2FE45F3C-AB2E-4E47-9816-696FD755052B}" type="pres">
      <dgm:prSet presAssocID="{D9E2DA71-BF3C-444C-ADF9-68D32B5EDC0C}" presName="tile4text" presStyleLbl="node1" presStyleIdx="3" presStyleCnt="4">
        <dgm:presLayoutVars>
          <dgm:chMax val="0"/>
          <dgm:chPref val="0"/>
          <dgm:bulletEnabled val="1"/>
        </dgm:presLayoutVars>
      </dgm:prSet>
      <dgm:spPr/>
    </dgm:pt>
    <dgm:pt modelId="{D0E7E7E7-9FEF-6D46-9C31-30BF871948C6}" type="pres">
      <dgm:prSet presAssocID="{D9E2DA71-BF3C-444C-ADF9-68D32B5EDC0C}" presName="centerTile" presStyleLbl="fgShp" presStyleIdx="0" presStyleCnt="1">
        <dgm:presLayoutVars>
          <dgm:chMax val="0"/>
          <dgm:chPref val="0"/>
        </dgm:presLayoutVars>
      </dgm:prSet>
      <dgm:spPr/>
    </dgm:pt>
  </dgm:ptLst>
  <dgm:cxnLst>
    <dgm:cxn modelId="{E6D30615-8B67-384C-8F7C-19E4A6886FC6}" type="presOf" srcId="{D3BBA37F-6834-5148-B374-A22906F8520B}" destId="{8C15B258-C102-264F-AC9F-BF4E53F2EED4}" srcOrd="0" destOrd="0" presId="urn:microsoft.com/office/officeart/2005/8/layout/matrix1"/>
    <dgm:cxn modelId="{76BB614B-4CB9-A04D-BBB6-3184989B4FCC}" type="presOf" srcId="{40A8C71B-B66E-E940-950C-7A43AF07EF94}" destId="{4F834FCA-555D-5546-BACA-B9C4432D8493}" srcOrd="1" destOrd="0" presId="urn:microsoft.com/office/officeart/2005/8/layout/matrix1"/>
    <dgm:cxn modelId="{A28C9E5A-4CE2-014E-9AAB-E51479B3475F}" srcId="{090C6CD2-91A8-9142-B0A2-AFE8EB7AE741}" destId="{40A8C71B-B66E-E940-950C-7A43AF07EF94}" srcOrd="0" destOrd="0" parTransId="{8EAEFAA3-0E0C-A24B-9CF7-37CBE9A2CF11}" sibTransId="{14B50FEA-31BF-AB43-AFBB-2799E4922AD6}"/>
    <dgm:cxn modelId="{323DF263-1793-F54E-B88D-1366B14F33F1}" type="presOf" srcId="{F288C858-7FFA-9E42-A4FC-2B539AB5FC4D}" destId="{10E5034B-316C-7442-BD08-381C74E4A301}" srcOrd="1" destOrd="0" presId="urn:microsoft.com/office/officeart/2005/8/layout/matrix1"/>
    <dgm:cxn modelId="{F224D268-8E91-6C43-AC8D-9270701D54C4}" type="presOf" srcId="{F288C858-7FFA-9E42-A4FC-2B539AB5FC4D}" destId="{B57335B1-266B-F941-BBDD-39E512C4852F}" srcOrd="0" destOrd="0" presId="urn:microsoft.com/office/officeart/2005/8/layout/matrix1"/>
    <dgm:cxn modelId="{E385C873-C558-5D4A-B1F4-F77DBECC6930}" type="presOf" srcId="{40A8C71B-B66E-E940-950C-7A43AF07EF94}" destId="{C8C697DF-B010-1249-9D19-56CE449323F2}" srcOrd="0" destOrd="0" presId="urn:microsoft.com/office/officeart/2005/8/layout/matrix1"/>
    <dgm:cxn modelId="{1C38C881-7553-0846-8E9D-820CEBD1CD82}" type="presOf" srcId="{32989905-8A90-2D4B-A0A6-D45C1F3D7023}" destId="{2FE45F3C-AB2E-4E47-9816-696FD755052B}" srcOrd="1" destOrd="0" presId="urn:microsoft.com/office/officeart/2005/8/layout/matrix1"/>
    <dgm:cxn modelId="{98A2C68F-1144-0B43-9140-307C6E59BB75}" type="presOf" srcId="{D3BBA37F-6834-5148-B374-A22906F8520B}" destId="{07D20C0A-DED8-6D41-A355-FD0BC1135069}" srcOrd="1" destOrd="0" presId="urn:microsoft.com/office/officeart/2005/8/layout/matrix1"/>
    <dgm:cxn modelId="{C21ABD9F-848F-414A-B395-BF2BF3376792}" srcId="{090C6CD2-91A8-9142-B0A2-AFE8EB7AE741}" destId="{D3BBA37F-6834-5148-B374-A22906F8520B}" srcOrd="1" destOrd="0" parTransId="{812210E8-367A-0D44-B231-D80D41743347}" sibTransId="{C02A291F-DA9F-564D-A5DB-6064785D09D1}"/>
    <dgm:cxn modelId="{07AE82B2-CA79-4B4D-AC96-DBD7148F1581}" type="presOf" srcId="{090C6CD2-91A8-9142-B0A2-AFE8EB7AE741}" destId="{D0E7E7E7-9FEF-6D46-9C31-30BF871948C6}" srcOrd="0" destOrd="0" presId="urn:microsoft.com/office/officeart/2005/8/layout/matrix1"/>
    <dgm:cxn modelId="{C92372CC-3D82-F64B-A0A2-9FE24E1C86BF}" type="presOf" srcId="{D9E2DA71-BF3C-444C-ADF9-68D32B5EDC0C}" destId="{45421492-AA93-4840-B423-4BE872F0EDF5}" srcOrd="0" destOrd="0" presId="urn:microsoft.com/office/officeart/2005/8/layout/matrix1"/>
    <dgm:cxn modelId="{601B9ADD-4B62-2C46-9C60-5C1158D07D94}" type="presOf" srcId="{32989905-8A90-2D4B-A0A6-D45C1F3D7023}" destId="{55D2B8A6-C4B5-2047-B43E-88C7C33EB865}" srcOrd="0" destOrd="0" presId="urn:microsoft.com/office/officeart/2005/8/layout/matrix1"/>
    <dgm:cxn modelId="{D2F9B6E4-936D-A843-A534-C720FCC372BC}" srcId="{090C6CD2-91A8-9142-B0A2-AFE8EB7AE741}" destId="{32989905-8A90-2D4B-A0A6-D45C1F3D7023}" srcOrd="3" destOrd="0" parTransId="{E823F49B-168D-114B-A55B-6DB269CF6FCE}" sibTransId="{E526CBC4-BCC4-1248-93D0-A37719818009}"/>
    <dgm:cxn modelId="{36A7E6EA-EE2C-A34A-9B36-96D73D702EFB}" srcId="{D9E2DA71-BF3C-444C-ADF9-68D32B5EDC0C}" destId="{090C6CD2-91A8-9142-B0A2-AFE8EB7AE741}" srcOrd="0" destOrd="0" parTransId="{2B13B617-DBA2-EE47-AFAC-6F317CB0C2DD}" sibTransId="{54DA45C0-7263-7C42-B4AF-1B140BD112D4}"/>
    <dgm:cxn modelId="{1DEC30EC-75CA-0243-96E0-41DD5C211688}" srcId="{090C6CD2-91A8-9142-B0A2-AFE8EB7AE741}" destId="{F288C858-7FFA-9E42-A4FC-2B539AB5FC4D}" srcOrd="2" destOrd="0" parTransId="{D7F5AF40-3509-0F4F-9252-4DCCB69DAE0B}" sibTransId="{E57D7E8D-2E6A-1F46-82C6-37784EF35F0C}"/>
    <dgm:cxn modelId="{CC766756-A441-2044-B65E-15DBF5481CD6}" type="presParOf" srcId="{45421492-AA93-4840-B423-4BE872F0EDF5}" destId="{4AEB7201-CDE7-A541-973C-D07EAD7174FB}" srcOrd="0" destOrd="0" presId="urn:microsoft.com/office/officeart/2005/8/layout/matrix1"/>
    <dgm:cxn modelId="{264039E4-26A5-C34A-8E50-0BC4959A25F6}" type="presParOf" srcId="{4AEB7201-CDE7-A541-973C-D07EAD7174FB}" destId="{C8C697DF-B010-1249-9D19-56CE449323F2}" srcOrd="0" destOrd="0" presId="urn:microsoft.com/office/officeart/2005/8/layout/matrix1"/>
    <dgm:cxn modelId="{CF555BD5-82AF-974E-A52C-B81FA47ABAA2}" type="presParOf" srcId="{4AEB7201-CDE7-A541-973C-D07EAD7174FB}" destId="{4F834FCA-555D-5546-BACA-B9C4432D8493}" srcOrd="1" destOrd="0" presId="urn:microsoft.com/office/officeart/2005/8/layout/matrix1"/>
    <dgm:cxn modelId="{FE66B7DD-84B7-FD42-A787-2A78ADC724D3}" type="presParOf" srcId="{4AEB7201-CDE7-A541-973C-D07EAD7174FB}" destId="{8C15B258-C102-264F-AC9F-BF4E53F2EED4}" srcOrd="2" destOrd="0" presId="urn:microsoft.com/office/officeart/2005/8/layout/matrix1"/>
    <dgm:cxn modelId="{00A6C69B-17A2-FC43-8024-7F43D97B7105}" type="presParOf" srcId="{4AEB7201-CDE7-A541-973C-D07EAD7174FB}" destId="{07D20C0A-DED8-6D41-A355-FD0BC1135069}" srcOrd="3" destOrd="0" presId="urn:microsoft.com/office/officeart/2005/8/layout/matrix1"/>
    <dgm:cxn modelId="{B92C8708-2195-884F-BE70-C1259F4CB832}" type="presParOf" srcId="{4AEB7201-CDE7-A541-973C-D07EAD7174FB}" destId="{B57335B1-266B-F941-BBDD-39E512C4852F}" srcOrd="4" destOrd="0" presId="urn:microsoft.com/office/officeart/2005/8/layout/matrix1"/>
    <dgm:cxn modelId="{C4266323-4857-C84E-B2E0-3D8C34244C81}" type="presParOf" srcId="{4AEB7201-CDE7-A541-973C-D07EAD7174FB}" destId="{10E5034B-316C-7442-BD08-381C74E4A301}" srcOrd="5" destOrd="0" presId="urn:microsoft.com/office/officeart/2005/8/layout/matrix1"/>
    <dgm:cxn modelId="{961DA868-634C-6C41-B324-F6F0F3F7552D}" type="presParOf" srcId="{4AEB7201-CDE7-A541-973C-D07EAD7174FB}" destId="{55D2B8A6-C4B5-2047-B43E-88C7C33EB865}" srcOrd="6" destOrd="0" presId="urn:microsoft.com/office/officeart/2005/8/layout/matrix1"/>
    <dgm:cxn modelId="{8D86FBD3-7839-9749-83CE-4D7C9E4F1EBD}" type="presParOf" srcId="{4AEB7201-CDE7-A541-973C-D07EAD7174FB}" destId="{2FE45F3C-AB2E-4E47-9816-696FD755052B}" srcOrd="7" destOrd="0" presId="urn:microsoft.com/office/officeart/2005/8/layout/matrix1"/>
    <dgm:cxn modelId="{2B056723-57E0-1E44-AF17-350C5DAE45CB}" type="presParOf" srcId="{45421492-AA93-4840-B423-4BE872F0EDF5}" destId="{D0E7E7E7-9FEF-6D46-9C31-30BF871948C6}" srcOrd="1" destOrd="0" presId="urn:microsoft.com/office/officeart/2005/8/layout/matrix1"/>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AE466-319E-F043-A64C-D2AA9358DBA3}" type="doc">
      <dgm:prSet loTypeId="urn:microsoft.com/office/officeart/2005/8/layout/target3" loCatId="" qsTypeId="urn:microsoft.com/office/officeart/2005/8/quickstyle/simple1" qsCatId="simple" csTypeId="urn:microsoft.com/office/officeart/2005/8/colors/accent5_2" csCatId="accent5" phldr="1"/>
      <dgm:spPr/>
      <dgm:t>
        <a:bodyPr/>
        <a:lstStyle/>
        <a:p>
          <a:endParaRPr lang="en-US"/>
        </a:p>
      </dgm:t>
    </dgm:pt>
    <dgm:pt modelId="{A18F07AC-84F8-6142-B211-FC05C0E0EAA0}">
      <dgm:prSet phldrT="[Text]"/>
      <dgm:spPr/>
      <dgm:t>
        <a:bodyPr/>
        <a:lstStyle/>
        <a:p>
          <a:r>
            <a:rPr lang="en-US" dirty="0"/>
            <a:t>Strategic Macro-economic policies</a:t>
          </a:r>
        </a:p>
      </dgm:t>
    </dgm:pt>
    <dgm:pt modelId="{4A74FA54-3C71-1F49-83F9-06AA98B15400}" type="parTrans" cxnId="{C7BC549E-CC0B-2E42-BC24-2670B62C2483}">
      <dgm:prSet/>
      <dgm:spPr/>
      <dgm:t>
        <a:bodyPr/>
        <a:lstStyle/>
        <a:p>
          <a:endParaRPr lang="en-US"/>
        </a:p>
      </dgm:t>
    </dgm:pt>
    <dgm:pt modelId="{95CD0D4D-157E-EA41-B332-FB034B2D1A53}" type="sibTrans" cxnId="{C7BC549E-CC0B-2E42-BC24-2670B62C2483}">
      <dgm:prSet/>
      <dgm:spPr/>
      <dgm:t>
        <a:bodyPr/>
        <a:lstStyle/>
        <a:p>
          <a:endParaRPr lang="en-US"/>
        </a:p>
      </dgm:t>
    </dgm:pt>
    <dgm:pt modelId="{9AB752B4-27AC-174D-AE04-B88121C21B8F}">
      <dgm:prSet phldrT="[Text]"/>
      <dgm:spPr/>
      <dgm:t>
        <a:bodyPr/>
        <a:lstStyle/>
        <a:p>
          <a:r>
            <a:rPr lang="en-US" dirty="0"/>
            <a:t>New Growth Path: Green Economy Accord and NDP 2030</a:t>
          </a:r>
        </a:p>
      </dgm:t>
    </dgm:pt>
    <dgm:pt modelId="{1D702D88-DE80-E144-940F-597964CB7894}" type="parTrans" cxnId="{98A5877C-F5FC-C44A-BB80-8987AE6779C3}">
      <dgm:prSet/>
      <dgm:spPr/>
      <dgm:t>
        <a:bodyPr/>
        <a:lstStyle/>
        <a:p>
          <a:endParaRPr lang="en-US"/>
        </a:p>
      </dgm:t>
    </dgm:pt>
    <dgm:pt modelId="{EB77720B-9BE7-594C-AAA5-BD1FCE99D0B1}" type="sibTrans" cxnId="{98A5877C-F5FC-C44A-BB80-8987AE6779C3}">
      <dgm:prSet/>
      <dgm:spPr/>
      <dgm:t>
        <a:bodyPr/>
        <a:lstStyle/>
        <a:p>
          <a:endParaRPr lang="en-US"/>
        </a:p>
      </dgm:t>
    </dgm:pt>
    <dgm:pt modelId="{7D913CBC-7B9E-AC43-B634-6BF0CF434A11}">
      <dgm:prSet phldrT="[Text]"/>
      <dgm:spPr/>
      <dgm:t>
        <a:bodyPr/>
        <a:lstStyle/>
        <a:p>
          <a:r>
            <a:rPr lang="en-US" dirty="0"/>
            <a:t>National Strategy for Sustainable Development</a:t>
          </a:r>
        </a:p>
      </dgm:t>
    </dgm:pt>
    <dgm:pt modelId="{6FF38639-82E5-0847-96C1-E60484B9C0D5}" type="parTrans" cxnId="{02C8165C-6477-0B47-B2A2-E8EC00519D3F}">
      <dgm:prSet/>
      <dgm:spPr/>
      <dgm:t>
        <a:bodyPr/>
        <a:lstStyle/>
        <a:p>
          <a:endParaRPr lang="en-US"/>
        </a:p>
      </dgm:t>
    </dgm:pt>
    <dgm:pt modelId="{27E73D29-B98B-F74B-B0F8-81D7AE68297B}" type="sibTrans" cxnId="{02C8165C-6477-0B47-B2A2-E8EC00519D3F}">
      <dgm:prSet/>
      <dgm:spPr/>
      <dgm:t>
        <a:bodyPr/>
        <a:lstStyle/>
        <a:p>
          <a:endParaRPr lang="en-US"/>
        </a:p>
      </dgm:t>
    </dgm:pt>
    <dgm:pt modelId="{6171A839-01F6-6044-91E1-48A654856E3D}">
      <dgm:prSet phldrT="[Text]"/>
      <dgm:spPr/>
      <dgm:t>
        <a:bodyPr/>
        <a:lstStyle/>
        <a:p>
          <a:r>
            <a:rPr lang="en-US" dirty="0"/>
            <a:t>Enabling Sectoral Policies</a:t>
          </a:r>
        </a:p>
      </dgm:t>
    </dgm:pt>
    <dgm:pt modelId="{4123FEE8-82B8-1948-B84F-5FF51077E3A1}" type="parTrans" cxnId="{31749526-210B-314F-832A-7156E93C9D2C}">
      <dgm:prSet/>
      <dgm:spPr/>
      <dgm:t>
        <a:bodyPr/>
        <a:lstStyle/>
        <a:p>
          <a:endParaRPr lang="en-US"/>
        </a:p>
      </dgm:t>
    </dgm:pt>
    <dgm:pt modelId="{B7993667-7F29-DD4C-A191-04403CDA0441}" type="sibTrans" cxnId="{31749526-210B-314F-832A-7156E93C9D2C}">
      <dgm:prSet/>
      <dgm:spPr/>
      <dgm:t>
        <a:bodyPr/>
        <a:lstStyle/>
        <a:p>
          <a:endParaRPr lang="en-US"/>
        </a:p>
      </dgm:t>
    </dgm:pt>
    <dgm:pt modelId="{24AE6D5C-8A0A-8847-9FBD-22F116A9CF7D}">
      <dgm:prSet phldrT="[Text]"/>
      <dgm:spPr/>
      <dgm:t>
        <a:bodyPr/>
        <a:lstStyle/>
        <a:p>
          <a:r>
            <a:rPr lang="en-US" dirty="0"/>
            <a:t>Industrial Policy Action Plan</a:t>
          </a:r>
        </a:p>
      </dgm:t>
    </dgm:pt>
    <dgm:pt modelId="{2BB65E9E-1182-A540-8730-63684959325C}" type="parTrans" cxnId="{C13824A6-B524-7949-8915-FAA45D2D3379}">
      <dgm:prSet/>
      <dgm:spPr/>
      <dgm:t>
        <a:bodyPr/>
        <a:lstStyle/>
        <a:p>
          <a:endParaRPr lang="en-US"/>
        </a:p>
      </dgm:t>
    </dgm:pt>
    <dgm:pt modelId="{E8E5C83D-1F50-E04A-B8F4-FBA2649A72AA}" type="sibTrans" cxnId="{C13824A6-B524-7949-8915-FAA45D2D3379}">
      <dgm:prSet/>
      <dgm:spPr/>
      <dgm:t>
        <a:bodyPr/>
        <a:lstStyle/>
        <a:p>
          <a:endParaRPr lang="en-US"/>
        </a:p>
      </dgm:t>
    </dgm:pt>
    <dgm:pt modelId="{87F48862-CC08-CE4D-B457-CD5E75526F00}">
      <dgm:prSet phldrT="[Text]"/>
      <dgm:spPr/>
      <dgm:t>
        <a:bodyPr/>
        <a:lstStyle/>
        <a:p>
          <a:r>
            <a:rPr lang="en-US" dirty="0"/>
            <a:t>Bio-fuels and Bio-economy</a:t>
          </a:r>
        </a:p>
      </dgm:t>
    </dgm:pt>
    <dgm:pt modelId="{710904D5-9A1E-6642-8ECD-1ED7C28210B6}" type="parTrans" cxnId="{AB3CB444-8B16-B145-9991-76DFB6361FDF}">
      <dgm:prSet/>
      <dgm:spPr/>
      <dgm:t>
        <a:bodyPr/>
        <a:lstStyle/>
        <a:p>
          <a:endParaRPr lang="en-US"/>
        </a:p>
      </dgm:t>
    </dgm:pt>
    <dgm:pt modelId="{377B7F72-3567-D941-88FC-BCA7B9467D4B}" type="sibTrans" cxnId="{AB3CB444-8B16-B145-9991-76DFB6361FDF}">
      <dgm:prSet/>
      <dgm:spPr/>
      <dgm:t>
        <a:bodyPr/>
        <a:lstStyle/>
        <a:p>
          <a:endParaRPr lang="en-US"/>
        </a:p>
      </dgm:t>
    </dgm:pt>
    <dgm:pt modelId="{F52EBAD0-3562-2448-B3DF-E06507F78BA9}">
      <dgm:prSet phldrT="[Text]"/>
      <dgm:spPr/>
      <dgm:t>
        <a:bodyPr/>
        <a:lstStyle/>
        <a:p>
          <a:r>
            <a:rPr lang="en-US" dirty="0" err="1"/>
            <a:t>Incentivising</a:t>
          </a:r>
          <a:r>
            <a:rPr lang="en-US" dirty="0"/>
            <a:t> &amp; Mandatory Policies</a:t>
          </a:r>
        </a:p>
      </dgm:t>
    </dgm:pt>
    <dgm:pt modelId="{EE868421-792C-F24E-8E84-F0BB8AC440B7}" type="parTrans" cxnId="{34E0F584-5CBC-8141-B7D9-0A8156B85374}">
      <dgm:prSet/>
      <dgm:spPr/>
      <dgm:t>
        <a:bodyPr/>
        <a:lstStyle/>
        <a:p>
          <a:endParaRPr lang="en-US"/>
        </a:p>
      </dgm:t>
    </dgm:pt>
    <dgm:pt modelId="{B9E04600-C1A2-9644-88DD-D94990136151}" type="sibTrans" cxnId="{34E0F584-5CBC-8141-B7D9-0A8156B85374}">
      <dgm:prSet/>
      <dgm:spPr/>
      <dgm:t>
        <a:bodyPr/>
        <a:lstStyle/>
        <a:p>
          <a:endParaRPr lang="en-US"/>
        </a:p>
      </dgm:t>
    </dgm:pt>
    <dgm:pt modelId="{7E37E514-E1A1-BB49-8F04-66FC7DAD06B2}">
      <dgm:prSet phldrT="[Text]"/>
      <dgm:spPr/>
      <dgm:t>
        <a:bodyPr/>
        <a:lstStyle/>
        <a:p>
          <a:r>
            <a:rPr lang="en-US" dirty="0"/>
            <a:t>Environmental Fiscal Reforms e.g. fuel levy, plastic bag levy, carbon tax </a:t>
          </a:r>
        </a:p>
      </dgm:t>
    </dgm:pt>
    <dgm:pt modelId="{62B0D8C8-0438-A040-AF58-55CCD4C4F411}" type="parTrans" cxnId="{262F5C6B-F900-A34E-B80A-D2622EB82C5A}">
      <dgm:prSet/>
      <dgm:spPr/>
      <dgm:t>
        <a:bodyPr/>
        <a:lstStyle/>
        <a:p>
          <a:endParaRPr lang="en-US"/>
        </a:p>
      </dgm:t>
    </dgm:pt>
    <dgm:pt modelId="{26E30AD3-94D2-2943-8E33-361AB200EAB3}" type="sibTrans" cxnId="{262F5C6B-F900-A34E-B80A-D2622EB82C5A}">
      <dgm:prSet/>
      <dgm:spPr/>
      <dgm:t>
        <a:bodyPr/>
        <a:lstStyle/>
        <a:p>
          <a:endParaRPr lang="en-US"/>
        </a:p>
      </dgm:t>
    </dgm:pt>
    <dgm:pt modelId="{07FE94A2-D5FC-854A-A9D7-337C964592CB}">
      <dgm:prSet phldrT="[Text]"/>
      <dgm:spPr/>
      <dgm:t>
        <a:bodyPr/>
        <a:lstStyle/>
        <a:p>
          <a:r>
            <a:rPr lang="en-US" dirty="0"/>
            <a:t>Environmental tax breaks e.g. energy efficient tax incentive regulations</a:t>
          </a:r>
        </a:p>
      </dgm:t>
    </dgm:pt>
    <dgm:pt modelId="{76505ABD-3366-7944-8B44-E70980C0E19A}" type="parTrans" cxnId="{4D681D6B-B9A6-964D-ABB8-46E4A24A4DA6}">
      <dgm:prSet/>
      <dgm:spPr/>
      <dgm:t>
        <a:bodyPr/>
        <a:lstStyle/>
        <a:p>
          <a:endParaRPr lang="en-US"/>
        </a:p>
      </dgm:t>
    </dgm:pt>
    <dgm:pt modelId="{5E733C4C-381C-1E47-9331-9F05DCB3D91D}" type="sibTrans" cxnId="{4D681D6B-B9A6-964D-ABB8-46E4A24A4DA6}">
      <dgm:prSet/>
      <dgm:spPr/>
      <dgm:t>
        <a:bodyPr/>
        <a:lstStyle/>
        <a:p>
          <a:endParaRPr lang="en-US"/>
        </a:p>
      </dgm:t>
    </dgm:pt>
    <dgm:pt modelId="{C47C485C-69EA-7C43-AC50-93F01F8C582A}">
      <dgm:prSet phldrT="[Text]"/>
      <dgm:spPr/>
      <dgm:t>
        <a:bodyPr/>
        <a:lstStyle/>
        <a:p>
          <a:r>
            <a:rPr lang="en-US" dirty="0"/>
            <a:t>National Climate Change Response Strategy [and NSDS III]</a:t>
          </a:r>
        </a:p>
      </dgm:t>
    </dgm:pt>
    <dgm:pt modelId="{927829B9-DF6A-734F-8791-A3133B895A1C}" type="parTrans" cxnId="{02643AFD-6126-444D-8D0E-975746FFBA9E}">
      <dgm:prSet/>
      <dgm:spPr/>
      <dgm:t>
        <a:bodyPr/>
        <a:lstStyle/>
        <a:p>
          <a:endParaRPr lang="en-US"/>
        </a:p>
      </dgm:t>
    </dgm:pt>
    <dgm:pt modelId="{DFFD7959-F908-0542-8C21-886CE53C4D6A}" type="sibTrans" cxnId="{02643AFD-6126-444D-8D0E-975746FFBA9E}">
      <dgm:prSet/>
      <dgm:spPr/>
      <dgm:t>
        <a:bodyPr/>
        <a:lstStyle/>
        <a:p>
          <a:endParaRPr lang="en-US"/>
        </a:p>
      </dgm:t>
    </dgm:pt>
    <dgm:pt modelId="{6F197E22-252B-B44A-A505-7F95FA1ADF6D}">
      <dgm:prSet phldrT="[Text]"/>
      <dgm:spPr/>
      <dgm:t>
        <a:bodyPr/>
        <a:lstStyle/>
        <a:p>
          <a:r>
            <a:rPr lang="en-US" dirty="0"/>
            <a:t>White Paper on Renewable Energy</a:t>
          </a:r>
        </a:p>
      </dgm:t>
    </dgm:pt>
    <dgm:pt modelId="{26A128D6-B919-C64D-BABD-DD18922331A2}" type="parTrans" cxnId="{28ACF576-ABBF-4947-AF70-B9A07D63CB32}">
      <dgm:prSet/>
      <dgm:spPr/>
      <dgm:t>
        <a:bodyPr/>
        <a:lstStyle/>
        <a:p>
          <a:endParaRPr lang="en-US"/>
        </a:p>
      </dgm:t>
    </dgm:pt>
    <dgm:pt modelId="{F1EF45EE-93D7-924E-BF43-023D599D864B}" type="sibTrans" cxnId="{28ACF576-ABBF-4947-AF70-B9A07D63CB32}">
      <dgm:prSet/>
      <dgm:spPr/>
      <dgm:t>
        <a:bodyPr/>
        <a:lstStyle/>
        <a:p>
          <a:endParaRPr lang="en-US"/>
        </a:p>
      </dgm:t>
    </dgm:pt>
    <dgm:pt modelId="{94DCAE2D-0537-D048-BF86-C3675CD1C11B}">
      <dgm:prSet phldrT="[Text]"/>
      <dgm:spPr/>
      <dgm:t>
        <a:bodyPr/>
        <a:lstStyle/>
        <a:p>
          <a:r>
            <a:rPr lang="en-US" dirty="0"/>
            <a:t>National Transport Master Plan</a:t>
          </a:r>
        </a:p>
      </dgm:t>
    </dgm:pt>
    <dgm:pt modelId="{9707217B-5D13-334A-A3A0-0677E400FB22}" type="parTrans" cxnId="{459C4A10-4B05-2443-843B-FA5A0694FD7B}">
      <dgm:prSet/>
      <dgm:spPr/>
      <dgm:t>
        <a:bodyPr/>
        <a:lstStyle/>
        <a:p>
          <a:endParaRPr lang="en-US"/>
        </a:p>
      </dgm:t>
    </dgm:pt>
    <dgm:pt modelId="{DB86FDF9-C050-D047-8E0C-3E27690B1ECD}" type="sibTrans" cxnId="{459C4A10-4B05-2443-843B-FA5A0694FD7B}">
      <dgm:prSet/>
      <dgm:spPr/>
      <dgm:t>
        <a:bodyPr/>
        <a:lstStyle/>
        <a:p>
          <a:endParaRPr lang="en-US"/>
        </a:p>
      </dgm:t>
    </dgm:pt>
    <dgm:pt modelId="{0E252829-33FA-B140-9D90-2B4277E16D09}">
      <dgm:prSet phldrT="[Text]"/>
      <dgm:spPr/>
      <dgm:t>
        <a:bodyPr/>
        <a:lstStyle/>
        <a:p>
          <a:r>
            <a:rPr lang="en-US" dirty="0"/>
            <a:t>Roadmap for EV in SA</a:t>
          </a:r>
        </a:p>
      </dgm:t>
    </dgm:pt>
    <dgm:pt modelId="{BE0B0B18-CA94-8945-82E3-F647EBA36CDD}" type="parTrans" cxnId="{173F2AD0-92F9-A147-9BF2-74827B2D39DA}">
      <dgm:prSet/>
      <dgm:spPr/>
      <dgm:t>
        <a:bodyPr/>
        <a:lstStyle/>
        <a:p>
          <a:endParaRPr lang="en-US"/>
        </a:p>
      </dgm:t>
    </dgm:pt>
    <dgm:pt modelId="{C0A71942-53A5-CE43-BFA0-917C1B189A24}" type="sibTrans" cxnId="{173F2AD0-92F9-A147-9BF2-74827B2D39DA}">
      <dgm:prSet/>
      <dgm:spPr/>
      <dgm:t>
        <a:bodyPr/>
        <a:lstStyle/>
        <a:p>
          <a:endParaRPr lang="en-US"/>
        </a:p>
      </dgm:t>
    </dgm:pt>
    <dgm:pt modelId="{C37FCF67-DF17-8645-B547-F2D4EC9573BF}">
      <dgm:prSet phldrT="[Text]"/>
      <dgm:spPr/>
      <dgm:t>
        <a:bodyPr/>
        <a:lstStyle/>
        <a:p>
          <a:r>
            <a:rPr lang="en-US" dirty="0"/>
            <a:t>National Building Regulations and Building Standards</a:t>
          </a:r>
        </a:p>
      </dgm:t>
    </dgm:pt>
    <dgm:pt modelId="{4FACECE2-9F8A-3340-A022-D125FBF55ED8}" type="parTrans" cxnId="{BD802B13-C3E8-7140-B707-C1FBDC67960B}">
      <dgm:prSet/>
      <dgm:spPr/>
      <dgm:t>
        <a:bodyPr/>
        <a:lstStyle/>
        <a:p>
          <a:endParaRPr lang="en-US"/>
        </a:p>
      </dgm:t>
    </dgm:pt>
    <dgm:pt modelId="{9347F2A7-2FB4-C542-8EBE-66CD69BB9D7C}" type="sibTrans" cxnId="{BD802B13-C3E8-7140-B707-C1FBDC67960B}">
      <dgm:prSet/>
      <dgm:spPr/>
      <dgm:t>
        <a:bodyPr/>
        <a:lstStyle/>
        <a:p>
          <a:endParaRPr lang="en-US"/>
        </a:p>
      </dgm:t>
    </dgm:pt>
    <dgm:pt modelId="{68F4BA99-2FAE-A948-A240-BA0876E3FB26}">
      <dgm:prSet phldrT="[Text]"/>
      <dgm:spPr/>
      <dgm:t>
        <a:bodyPr/>
        <a:lstStyle/>
        <a:p>
          <a:r>
            <a:rPr lang="en-US" b="1" dirty="0">
              <a:solidFill>
                <a:srgbClr val="00B050"/>
              </a:solidFill>
            </a:rPr>
            <a:t>Presidential Employment Stimulus</a:t>
          </a:r>
        </a:p>
      </dgm:t>
    </dgm:pt>
    <dgm:pt modelId="{4A582603-2EC6-4048-A7E6-1BEFA63757AC}" type="parTrans" cxnId="{654DEBF9-7F17-B444-B087-B4AE1BD711F2}">
      <dgm:prSet/>
      <dgm:spPr/>
      <dgm:t>
        <a:bodyPr/>
        <a:lstStyle/>
        <a:p>
          <a:endParaRPr lang="en-US"/>
        </a:p>
      </dgm:t>
    </dgm:pt>
    <dgm:pt modelId="{BC5164B3-8536-1248-9C1D-131D7A86DA3E}" type="sibTrans" cxnId="{654DEBF9-7F17-B444-B087-B4AE1BD711F2}">
      <dgm:prSet/>
      <dgm:spPr/>
      <dgm:t>
        <a:bodyPr/>
        <a:lstStyle/>
        <a:p>
          <a:endParaRPr lang="en-US"/>
        </a:p>
      </dgm:t>
    </dgm:pt>
    <dgm:pt modelId="{F94B26F5-65C0-E64B-90AF-0398805F1D2D}" type="pres">
      <dgm:prSet presAssocID="{52FAE466-319E-F043-A64C-D2AA9358DBA3}" presName="Name0" presStyleCnt="0">
        <dgm:presLayoutVars>
          <dgm:chMax val="7"/>
          <dgm:dir/>
          <dgm:animLvl val="lvl"/>
          <dgm:resizeHandles val="exact"/>
        </dgm:presLayoutVars>
      </dgm:prSet>
      <dgm:spPr/>
    </dgm:pt>
    <dgm:pt modelId="{0726BA35-0EA9-FF4B-AE66-C52ABB6E9D68}" type="pres">
      <dgm:prSet presAssocID="{A18F07AC-84F8-6142-B211-FC05C0E0EAA0}" presName="circle1" presStyleLbl="node1" presStyleIdx="0" presStyleCnt="3"/>
      <dgm:spPr>
        <a:solidFill>
          <a:srgbClr val="1C6953"/>
        </a:solidFill>
      </dgm:spPr>
    </dgm:pt>
    <dgm:pt modelId="{04601F12-275B-E346-80DE-5F1BAE0C60CA}" type="pres">
      <dgm:prSet presAssocID="{A18F07AC-84F8-6142-B211-FC05C0E0EAA0}" presName="space" presStyleCnt="0"/>
      <dgm:spPr/>
    </dgm:pt>
    <dgm:pt modelId="{DD73509E-B912-2944-869A-5881DA3ED4C0}" type="pres">
      <dgm:prSet presAssocID="{A18F07AC-84F8-6142-B211-FC05C0E0EAA0}" presName="rect1" presStyleLbl="alignAcc1" presStyleIdx="0" presStyleCnt="3"/>
      <dgm:spPr/>
    </dgm:pt>
    <dgm:pt modelId="{77C74539-C80A-DE47-84E3-12732773099B}" type="pres">
      <dgm:prSet presAssocID="{6171A839-01F6-6044-91E1-48A654856E3D}" presName="vertSpace2" presStyleLbl="node1" presStyleIdx="0" presStyleCnt="3"/>
      <dgm:spPr/>
    </dgm:pt>
    <dgm:pt modelId="{7D1552DF-AF70-8C45-A90F-129672659D90}" type="pres">
      <dgm:prSet presAssocID="{6171A839-01F6-6044-91E1-48A654856E3D}" presName="circle2" presStyleLbl="node1" presStyleIdx="1" presStyleCnt="3"/>
      <dgm:spPr>
        <a:solidFill>
          <a:srgbClr val="92D050"/>
        </a:solidFill>
      </dgm:spPr>
    </dgm:pt>
    <dgm:pt modelId="{2A052E9C-E91C-7442-8084-BD9C71628624}" type="pres">
      <dgm:prSet presAssocID="{6171A839-01F6-6044-91E1-48A654856E3D}" presName="rect2" presStyleLbl="alignAcc1" presStyleIdx="1" presStyleCnt="3"/>
      <dgm:spPr/>
    </dgm:pt>
    <dgm:pt modelId="{86DA018F-193F-B441-8244-C85A1B46BE71}" type="pres">
      <dgm:prSet presAssocID="{F52EBAD0-3562-2448-B3DF-E06507F78BA9}" presName="vertSpace3" presStyleLbl="node1" presStyleIdx="1" presStyleCnt="3"/>
      <dgm:spPr/>
    </dgm:pt>
    <dgm:pt modelId="{D2DB3C51-3C82-B749-8423-30CA72D18D08}" type="pres">
      <dgm:prSet presAssocID="{F52EBAD0-3562-2448-B3DF-E06507F78BA9}" presName="circle3" presStyleLbl="node1" presStyleIdx="2" presStyleCnt="3"/>
      <dgm:spPr>
        <a:solidFill>
          <a:srgbClr val="00B050"/>
        </a:solidFill>
      </dgm:spPr>
    </dgm:pt>
    <dgm:pt modelId="{8C19FBFB-6818-4148-878B-CA1D9B9865AE}" type="pres">
      <dgm:prSet presAssocID="{F52EBAD0-3562-2448-B3DF-E06507F78BA9}" presName="rect3" presStyleLbl="alignAcc1" presStyleIdx="2" presStyleCnt="3"/>
      <dgm:spPr/>
    </dgm:pt>
    <dgm:pt modelId="{DB88A723-BC60-0041-A826-ED1ED89C8F41}" type="pres">
      <dgm:prSet presAssocID="{A18F07AC-84F8-6142-B211-FC05C0E0EAA0}" presName="rect1ParTx" presStyleLbl="alignAcc1" presStyleIdx="2" presStyleCnt="3">
        <dgm:presLayoutVars>
          <dgm:chMax val="1"/>
          <dgm:bulletEnabled val="1"/>
        </dgm:presLayoutVars>
      </dgm:prSet>
      <dgm:spPr/>
    </dgm:pt>
    <dgm:pt modelId="{363EA6BF-3C9F-2A4D-81C5-D53DEBCB9140}" type="pres">
      <dgm:prSet presAssocID="{A18F07AC-84F8-6142-B211-FC05C0E0EAA0}" presName="rect1ChTx" presStyleLbl="alignAcc1" presStyleIdx="2" presStyleCnt="3">
        <dgm:presLayoutVars>
          <dgm:bulletEnabled val="1"/>
        </dgm:presLayoutVars>
      </dgm:prSet>
      <dgm:spPr/>
    </dgm:pt>
    <dgm:pt modelId="{5663DAB5-B9D2-A24D-A061-770472BD5ED9}" type="pres">
      <dgm:prSet presAssocID="{6171A839-01F6-6044-91E1-48A654856E3D}" presName="rect2ParTx" presStyleLbl="alignAcc1" presStyleIdx="2" presStyleCnt="3">
        <dgm:presLayoutVars>
          <dgm:chMax val="1"/>
          <dgm:bulletEnabled val="1"/>
        </dgm:presLayoutVars>
      </dgm:prSet>
      <dgm:spPr/>
    </dgm:pt>
    <dgm:pt modelId="{C65E0512-91D7-484F-BC7E-19D0EF5B0087}" type="pres">
      <dgm:prSet presAssocID="{6171A839-01F6-6044-91E1-48A654856E3D}" presName="rect2ChTx" presStyleLbl="alignAcc1" presStyleIdx="2" presStyleCnt="3">
        <dgm:presLayoutVars>
          <dgm:bulletEnabled val="1"/>
        </dgm:presLayoutVars>
      </dgm:prSet>
      <dgm:spPr/>
    </dgm:pt>
    <dgm:pt modelId="{D732363B-716F-D644-9319-589B6410D439}" type="pres">
      <dgm:prSet presAssocID="{F52EBAD0-3562-2448-B3DF-E06507F78BA9}" presName="rect3ParTx" presStyleLbl="alignAcc1" presStyleIdx="2" presStyleCnt="3">
        <dgm:presLayoutVars>
          <dgm:chMax val="1"/>
          <dgm:bulletEnabled val="1"/>
        </dgm:presLayoutVars>
      </dgm:prSet>
      <dgm:spPr/>
    </dgm:pt>
    <dgm:pt modelId="{A8EE8575-F19C-CA4A-90CD-2347A58AB4F3}" type="pres">
      <dgm:prSet presAssocID="{F52EBAD0-3562-2448-B3DF-E06507F78BA9}" presName="rect3ChTx" presStyleLbl="alignAcc1" presStyleIdx="2" presStyleCnt="3">
        <dgm:presLayoutVars>
          <dgm:bulletEnabled val="1"/>
        </dgm:presLayoutVars>
      </dgm:prSet>
      <dgm:spPr/>
    </dgm:pt>
  </dgm:ptLst>
  <dgm:cxnLst>
    <dgm:cxn modelId="{FA15D306-1DDE-844C-AE8A-BA525B6C76A6}" type="presOf" srcId="{C37FCF67-DF17-8645-B547-F2D4EC9573BF}" destId="{A8EE8575-F19C-CA4A-90CD-2347A58AB4F3}" srcOrd="0" destOrd="2" presId="urn:microsoft.com/office/officeart/2005/8/layout/target3"/>
    <dgm:cxn modelId="{459C4A10-4B05-2443-843B-FA5A0694FD7B}" srcId="{6171A839-01F6-6044-91E1-48A654856E3D}" destId="{94DCAE2D-0537-D048-BF86-C3675CD1C11B}" srcOrd="2" destOrd="0" parTransId="{9707217B-5D13-334A-A3A0-0677E400FB22}" sibTransId="{DB86FDF9-C050-D047-8E0C-3E27690B1ECD}"/>
    <dgm:cxn modelId="{BD802B13-C3E8-7140-B707-C1FBDC67960B}" srcId="{F52EBAD0-3562-2448-B3DF-E06507F78BA9}" destId="{C37FCF67-DF17-8645-B547-F2D4EC9573BF}" srcOrd="2" destOrd="0" parTransId="{4FACECE2-9F8A-3340-A022-D125FBF55ED8}" sibTransId="{9347F2A7-2FB4-C542-8EBE-66CD69BB9D7C}"/>
    <dgm:cxn modelId="{9C25B114-E61A-7644-B59B-A12B87B8F21E}" type="presOf" srcId="{A18F07AC-84F8-6142-B211-FC05C0E0EAA0}" destId="{DB88A723-BC60-0041-A826-ED1ED89C8F41}" srcOrd="1" destOrd="0" presId="urn:microsoft.com/office/officeart/2005/8/layout/target3"/>
    <dgm:cxn modelId="{7A88D415-D6CF-2549-BE53-A30FA6596EFD}" type="presOf" srcId="{87F48862-CC08-CE4D-B457-CD5E75526F00}" destId="{C65E0512-91D7-484F-BC7E-19D0EF5B0087}" srcOrd="0" destOrd="3" presId="urn:microsoft.com/office/officeart/2005/8/layout/target3"/>
    <dgm:cxn modelId="{A0439B16-DE74-024E-BBE8-1D4B11592280}" type="presOf" srcId="{07FE94A2-D5FC-854A-A9D7-337C964592CB}" destId="{A8EE8575-F19C-CA4A-90CD-2347A58AB4F3}" srcOrd="0" destOrd="1" presId="urn:microsoft.com/office/officeart/2005/8/layout/target3"/>
    <dgm:cxn modelId="{E7049522-1B1B-B64F-A1F4-845515707EE3}" type="presOf" srcId="{6171A839-01F6-6044-91E1-48A654856E3D}" destId="{2A052E9C-E91C-7442-8084-BD9C71628624}" srcOrd="0" destOrd="0" presId="urn:microsoft.com/office/officeart/2005/8/layout/target3"/>
    <dgm:cxn modelId="{31749526-210B-314F-832A-7156E93C9D2C}" srcId="{52FAE466-319E-F043-A64C-D2AA9358DBA3}" destId="{6171A839-01F6-6044-91E1-48A654856E3D}" srcOrd="1" destOrd="0" parTransId="{4123FEE8-82B8-1948-B84F-5FF51077E3A1}" sibTransId="{B7993667-7F29-DD4C-A191-04403CDA0441}"/>
    <dgm:cxn modelId="{B2F26D37-21DF-6640-A3A3-B5BBED3E8348}" type="presOf" srcId="{24AE6D5C-8A0A-8847-9FBD-22F116A9CF7D}" destId="{C65E0512-91D7-484F-BC7E-19D0EF5B0087}" srcOrd="0" destOrd="0" presId="urn:microsoft.com/office/officeart/2005/8/layout/target3"/>
    <dgm:cxn modelId="{FE58D23E-1E6C-A14C-8B56-6FC6D240A216}" type="presOf" srcId="{9AB752B4-27AC-174D-AE04-B88121C21B8F}" destId="{363EA6BF-3C9F-2A4D-81C5-D53DEBCB9140}" srcOrd="0" destOrd="0" presId="urn:microsoft.com/office/officeart/2005/8/layout/target3"/>
    <dgm:cxn modelId="{AB3CB444-8B16-B145-9991-76DFB6361FDF}" srcId="{6171A839-01F6-6044-91E1-48A654856E3D}" destId="{87F48862-CC08-CE4D-B457-CD5E75526F00}" srcOrd="3" destOrd="0" parTransId="{710904D5-9A1E-6642-8ECD-1ED7C28210B6}" sibTransId="{377B7F72-3567-D941-88FC-BCA7B9467D4B}"/>
    <dgm:cxn modelId="{29E70856-BAE4-4448-9B8E-95A66CC4C97A}" type="presOf" srcId="{7D913CBC-7B9E-AC43-B634-6BF0CF434A11}" destId="{363EA6BF-3C9F-2A4D-81C5-D53DEBCB9140}" srcOrd="0" destOrd="1" presId="urn:microsoft.com/office/officeart/2005/8/layout/target3"/>
    <dgm:cxn modelId="{02C8165C-6477-0B47-B2A2-E8EC00519D3F}" srcId="{A18F07AC-84F8-6142-B211-FC05C0E0EAA0}" destId="{7D913CBC-7B9E-AC43-B634-6BF0CF434A11}" srcOrd="1" destOrd="0" parTransId="{6FF38639-82E5-0847-96C1-E60484B9C0D5}" sibTransId="{27E73D29-B98B-F74B-B0F8-81D7AE68297B}"/>
    <dgm:cxn modelId="{4D681D6B-B9A6-964D-ABB8-46E4A24A4DA6}" srcId="{F52EBAD0-3562-2448-B3DF-E06507F78BA9}" destId="{07FE94A2-D5FC-854A-A9D7-337C964592CB}" srcOrd="1" destOrd="0" parTransId="{76505ABD-3366-7944-8B44-E70980C0E19A}" sibTransId="{5E733C4C-381C-1E47-9331-9F05DCB3D91D}"/>
    <dgm:cxn modelId="{262F5C6B-F900-A34E-B80A-D2622EB82C5A}" srcId="{F52EBAD0-3562-2448-B3DF-E06507F78BA9}" destId="{7E37E514-E1A1-BB49-8F04-66FC7DAD06B2}" srcOrd="0" destOrd="0" parTransId="{62B0D8C8-0438-A040-AF58-55CCD4C4F411}" sibTransId="{26E30AD3-94D2-2943-8E33-361AB200EAB3}"/>
    <dgm:cxn modelId="{28ACF576-ABBF-4947-AF70-B9A07D63CB32}" srcId="{6171A839-01F6-6044-91E1-48A654856E3D}" destId="{6F197E22-252B-B44A-A505-7F95FA1ADF6D}" srcOrd="1" destOrd="0" parTransId="{26A128D6-B919-C64D-BABD-DD18922331A2}" sibTransId="{F1EF45EE-93D7-924E-BF43-023D599D864B}"/>
    <dgm:cxn modelId="{E88C6D7C-6161-6E49-865B-348FC0B27968}" type="presOf" srcId="{7E37E514-E1A1-BB49-8F04-66FC7DAD06B2}" destId="{A8EE8575-F19C-CA4A-90CD-2347A58AB4F3}" srcOrd="0" destOrd="0" presId="urn:microsoft.com/office/officeart/2005/8/layout/target3"/>
    <dgm:cxn modelId="{98A5877C-F5FC-C44A-BB80-8987AE6779C3}" srcId="{A18F07AC-84F8-6142-B211-FC05C0E0EAA0}" destId="{9AB752B4-27AC-174D-AE04-B88121C21B8F}" srcOrd="0" destOrd="0" parTransId="{1D702D88-DE80-E144-940F-597964CB7894}" sibTransId="{EB77720B-9BE7-594C-AAA5-BD1FCE99D0B1}"/>
    <dgm:cxn modelId="{A506FA7F-0689-2F45-8ACB-945CDF96C637}" type="presOf" srcId="{0E252829-33FA-B140-9D90-2B4277E16D09}" destId="{C65E0512-91D7-484F-BC7E-19D0EF5B0087}" srcOrd="0" destOrd="4" presId="urn:microsoft.com/office/officeart/2005/8/layout/target3"/>
    <dgm:cxn modelId="{AD77D684-27C0-8E4C-A74E-97A934151831}" type="presOf" srcId="{94DCAE2D-0537-D048-BF86-C3675CD1C11B}" destId="{C65E0512-91D7-484F-BC7E-19D0EF5B0087}" srcOrd="0" destOrd="2" presId="urn:microsoft.com/office/officeart/2005/8/layout/target3"/>
    <dgm:cxn modelId="{34E0F584-5CBC-8141-B7D9-0A8156B85374}" srcId="{52FAE466-319E-F043-A64C-D2AA9358DBA3}" destId="{F52EBAD0-3562-2448-B3DF-E06507F78BA9}" srcOrd="2" destOrd="0" parTransId="{EE868421-792C-F24E-8E84-F0BB8AC440B7}" sibTransId="{B9E04600-C1A2-9644-88DD-D94990136151}"/>
    <dgm:cxn modelId="{EC23288B-0C4A-434D-A17F-414D2FD99A26}" type="presOf" srcId="{C47C485C-69EA-7C43-AC50-93F01F8C582A}" destId="{363EA6BF-3C9F-2A4D-81C5-D53DEBCB9140}" srcOrd="0" destOrd="2" presId="urn:microsoft.com/office/officeart/2005/8/layout/target3"/>
    <dgm:cxn modelId="{C7BC549E-CC0B-2E42-BC24-2670B62C2483}" srcId="{52FAE466-319E-F043-A64C-D2AA9358DBA3}" destId="{A18F07AC-84F8-6142-B211-FC05C0E0EAA0}" srcOrd="0" destOrd="0" parTransId="{4A74FA54-3C71-1F49-83F9-06AA98B15400}" sibTransId="{95CD0D4D-157E-EA41-B332-FB034B2D1A53}"/>
    <dgm:cxn modelId="{77DABB9F-7C71-FC4D-948B-0A82F7D8A04A}" type="presOf" srcId="{52FAE466-319E-F043-A64C-D2AA9358DBA3}" destId="{F94B26F5-65C0-E64B-90AF-0398805F1D2D}" srcOrd="0" destOrd="0" presId="urn:microsoft.com/office/officeart/2005/8/layout/target3"/>
    <dgm:cxn modelId="{2EBFC2A5-BDD6-2E4E-ABA4-767977158DB6}" type="presOf" srcId="{F52EBAD0-3562-2448-B3DF-E06507F78BA9}" destId="{D732363B-716F-D644-9319-589B6410D439}" srcOrd="1" destOrd="0" presId="urn:microsoft.com/office/officeart/2005/8/layout/target3"/>
    <dgm:cxn modelId="{C13824A6-B524-7949-8915-FAA45D2D3379}" srcId="{6171A839-01F6-6044-91E1-48A654856E3D}" destId="{24AE6D5C-8A0A-8847-9FBD-22F116A9CF7D}" srcOrd="0" destOrd="0" parTransId="{2BB65E9E-1182-A540-8730-63684959325C}" sibTransId="{E8E5C83D-1F50-E04A-B8F4-FBA2649A72AA}"/>
    <dgm:cxn modelId="{8F5511A9-93E1-3B4A-87E4-AC9D8B36267E}" type="presOf" srcId="{68F4BA99-2FAE-A948-A240-BA0876E3FB26}" destId="{A8EE8575-F19C-CA4A-90CD-2347A58AB4F3}" srcOrd="0" destOrd="3" presId="urn:microsoft.com/office/officeart/2005/8/layout/target3"/>
    <dgm:cxn modelId="{56A71CB8-103B-F64A-98FD-A17A00123398}" type="presOf" srcId="{6171A839-01F6-6044-91E1-48A654856E3D}" destId="{5663DAB5-B9D2-A24D-A061-770472BD5ED9}" srcOrd="1" destOrd="0" presId="urn:microsoft.com/office/officeart/2005/8/layout/target3"/>
    <dgm:cxn modelId="{26FAFAB9-D4CB-DF43-98C1-98E8EC86D90E}" type="presOf" srcId="{6F197E22-252B-B44A-A505-7F95FA1ADF6D}" destId="{C65E0512-91D7-484F-BC7E-19D0EF5B0087}" srcOrd="0" destOrd="1" presId="urn:microsoft.com/office/officeart/2005/8/layout/target3"/>
    <dgm:cxn modelId="{173F2AD0-92F9-A147-9BF2-74827B2D39DA}" srcId="{6171A839-01F6-6044-91E1-48A654856E3D}" destId="{0E252829-33FA-B140-9D90-2B4277E16D09}" srcOrd="4" destOrd="0" parTransId="{BE0B0B18-CA94-8945-82E3-F647EBA36CDD}" sibTransId="{C0A71942-53A5-CE43-BFA0-917C1B189A24}"/>
    <dgm:cxn modelId="{6F739DD1-7BE0-AC46-B779-EE1A3B0C2A5F}" type="presOf" srcId="{F52EBAD0-3562-2448-B3DF-E06507F78BA9}" destId="{8C19FBFB-6818-4148-878B-CA1D9B9865AE}" srcOrd="0" destOrd="0" presId="urn:microsoft.com/office/officeart/2005/8/layout/target3"/>
    <dgm:cxn modelId="{4D423DEC-1C97-3D42-B4E2-69F11451F57B}" type="presOf" srcId="{A18F07AC-84F8-6142-B211-FC05C0E0EAA0}" destId="{DD73509E-B912-2944-869A-5881DA3ED4C0}" srcOrd="0" destOrd="0" presId="urn:microsoft.com/office/officeart/2005/8/layout/target3"/>
    <dgm:cxn modelId="{654DEBF9-7F17-B444-B087-B4AE1BD711F2}" srcId="{F52EBAD0-3562-2448-B3DF-E06507F78BA9}" destId="{68F4BA99-2FAE-A948-A240-BA0876E3FB26}" srcOrd="3" destOrd="0" parTransId="{4A582603-2EC6-4048-A7E6-1BEFA63757AC}" sibTransId="{BC5164B3-8536-1248-9C1D-131D7A86DA3E}"/>
    <dgm:cxn modelId="{02643AFD-6126-444D-8D0E-975746FFBA9E}" srcId="{A18F07AC-84F8-6142-B211-FC05C0E0EAA0}" destId="{C47C485C-69EA-7C43-AC50-93F01F8C582A}" srcOrd="2" destOrd="0" parTransId="{927829B9-DF6A-734F-8791-A3133B895A1C}" sibTransId="{DFFD7959-F908-0542-8C21-886CE53C4D6A}"/>
    <dgm:cxn modelId="{A5B360A9-3A68-C04E-B4CE-866DE0BA9015}" type="presParOf" srcId="{F94B26F5-65C0-E64B-90AF-0398805F1D2D}" destId="{0726BA35-0EA9-FF4B-AE66-C52ABB6E9D68}" srcOrd="0" destOrd="0" presId="urn:microsoft.com/office/officeart/2005/8/layout/target3"/>
    <dgm:cxn modelId="{4B96F925-9C60-C34F-8A0E-6CD7354B660C}" type="presParOf" srcId="{F94B26F5-65C0-E64B-90AF-0398805F1D2D}" destId="{04601F12-275B-E346-80DE-5F1BAE0C60CA}" srcOrd="1" destOrd="0" presId="urn:microsoft.com/office/officeart/2005/8/layout/target3"/>
    <dgm:cxn modelId="{0A364D42-856B-0A4A-8FE8-690951290A72}" type="presParOf" srcId="{F94B26F5-65C0-E64B-90AF-0398805F1D2D}" destId="{DD73509E-B912-2944-869A-5881DA3ED4C0}" srcOrd="2" destOrd="0" presId="urn:microsoft.com/office/officeart/2005/8/layout/target3"/>
    <dgm:cxn modelId="{B0CC2E76-284C-F24A-B23C-94429F81092B}" type="presParOf" srcId="{F94B26F5-65C0-E64B-90AF-0398805F1D2D}" destId="{77C74539-C80A-DE47-84E3-12732773099B}" srcOrd="3" destOrd="0" presId="urn:microsoft.com/office/officeart/2005/8/layout/target3"/>
    <dgm:cxn modelId="{BB60188A-D4FD-1D47-AE05-61A98D5EA44C}" type="presParOf" srcId="{F94B26F5-65C0-E64B-90AF-0398805F1D2D}" destId="{7D1552DF-AF70-8C45-A90F-129672659D90}" srcOrd="4" destOrd="0" presId="urn:microsoft.com/office/officeart/2005/8/layout/target3"/>
    <dgm:cxn modelId="{01E674EA-16CF-BC47-9F7D-2298FFF98A0F}" type="presParOf" srcId="{F94B26F5-65C0-E64B-90AF-0398805F1D2D}" destId="{2A052E9C-E91C-7442-8084-BD9C71628624}" srcOrd="5" destOrd="0" presId="urn:microsoft.com/office/officeart/2005/8/layout/target3"/>
    <dgm:cxn modelId="{A685B2B5-1773-F54D-823F-5062E24E8563}" type="presParOf" srcId="{F94B26F5-65C0-E64B-90AF-0398805F1D2D}" destId="{86DA018F-193F-B441-8244-C85A1B46BE71}" srcOrd="6" destOrd="0" presId="urn:microsoft.com/office/officeart/2005/8/layout/target3"/>
    <dgm:cxn modelId="{FCB55C85-D2E2-304D-A51D-C287AA51E853}" type="presParOf" srcId="{F94B26F5-65C0-E64B-90AF-0398805F1D2D}" destId="{D2DB3C51-3C82-B749-8423-30CA72D18D08}" srcOrd="7" destOrd="0" presId="urn:microsoft.com/office/officeart/2005/8/layout/target3"/>
    <dgm:cxn modelId="{46E8C423-C5BF-5749-B9AB-7C918601BE01}" type="presParOf" srcId="{F94B26F5-65C0-E64B-90AF-0398805F1D2D}" destId="{8C19FBFB-6818-4148-878B-CA1D9B9865AE}" srcOrd="8" destOrd="0" presId="urn:microsoft.com/office/officeart/2005/8/layout/target3"/>
    <dgm:cxn modelId="{D54E831D-C7B3-014B-BDA9-3AF53F362E2F}" type="presParOf" srcId="{F94B26F5-65C0-E64B-90AF-0398805F1D2D}" destId="{DB88A723-BC60-0041-A826-ED1ED89C8F41}" srcOrd="9" destOrd="0" presId="urn:microsoft.com/office/officeart/2005/8/layout/target3"/>
    <dgm:cxn modelId="{8D2D80B5-EB23-7346-B14D-0AD781A4910D}" type="presParOf" srcId="{F94B26F5-65C0-E64B-90AF-0398805F1D2D}" destId="{363EA6BF-3C9F-2A4D-81C5-D53DEBCB9140}" srcOrd="10" destOrd="0" presId="urn:microsoft.com/office/officeart/2005/8/layout/target3"/>
    <dgm:cxn modelId="{D07B7F42-6F46-414A-B734-6F4C1C1CCC85}" type="presParOf" srcId="{F94B26F5-65C0-E64B-90AF-0398805F1D2D}" destId="{5663DAB5-B9D2-A24D-A061-770472BD5ED9}" srcOrd="11" destOrd="0" presId="urn:microsoft.com/office/officeart/2005/8/layout/target3"/>
    <dgm:cxn modelId="{572B6291-2DA2-EF45-A8D9-C00A1B142206}" type="presParOf" srcId="{F94B26F5-65C0-E64B-90AF-0398805F1D2D}" destId="{C65E0512-91D7-484F-BC7E-19D0EF5B0087}" srcOrd="12" destOrd="0" presId="urn:microsoft.com/office/officeart/2005/8/layout/target3"/>
    <dgm:cxn modelId="{713196D8-F90E-774C-A1BA-5A2FA440533A}" type="presParOf" srcId="{F94B26F5-65C0-E64B-90AF-0398805F1D2D}" destId="{D732363B-716F-D644-9319-589B6410D439}" srcOrd="13" destOrd="0" presId="urn:microsoft.com/office/officeart/2005/8/layout/target3"/>
    <dgm:cxn modelId="{62F3465D-3DC5-BC4E-8330-C7F1E6F62B68}" type="presParOf" srcId="{F94B26F5-65C0-E64B-90AF-0398805F1D2D}" destId="{A8EE8575-F19C-CA4A-90CD-2347A58AB4F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537CC3-A0EE-2E41-B9FF-9CA9B0322B00}" type="doc">
      <dgm:prSet loTypeId="urn:microsoft.com/office/officeart/2005/8/layout/lProcess3" loCatId="" qsTypeId="urn:microsoft.com/office/officeart/2005/8/quickstyle/simple1" qsCatId="simple" csTypeId="urn:microsoft.com/office/officeart/2005/8/colors/colorful5" csCatId="colorful" phldr="1"/>
      <dgm:spPr/>
      <dgm:t>
        <a:bodyPr/>
        <a:lstStyle/>
        <a:p>
          <a:endParaRPr lang="en-US"/>
        </a:p>
      </dgm:t>
    </dgm:pt>
    <dgm:pt modelId="{B55D0AFF-4A6C-9543-B6FD-FA35502AADEA}">
      <dgm:prSet phldrT="[Text]"/>
      <dgm:spPr>
        <a:solidFill>
          <a:schemeClr val="accent3"/>
        </a:solidFill>
      </dgm:spPr>
      <dgm:t>
        <a:bodyPr/>
        <a:lstStyle/>
        <a:p>
          <a:r>
            <a:rPr lang="en-US" dirty="0"/>
            <a:t>Truck driver</a:t>
          </a:r>
        </a:p>
      </dgm:t>
    </dgm:pt>
    <dgm:pt modelId="{685161F4-473A-9E46-AAF9-8CCF0E93FC1F}" type="parTrans" cxnId="{ECCB5C68-8C50-F645-A0BE-7FEC6E346878}">
      <dgm:prSet/>
      <dgm:spPr/>
      <dgm:t>
        <a:bodyPr/>
        <a:lstStyle/>
        <a:p>
          <a:endParaRPr lang="en-US"/>
        </a:p>
      </dgm:t>
    </dgm:pt>
    <dgm:pt modelId="{39FE7A06-AA8E-7B4B-B25C-2F444DC943B2}" type="sibTrans" cxnId="{ECCB5C68-8C50-F645-A0BE-7FEC6E346878}">
      <dgm:prSet/>
      <dgm:spPr/>
      <dgm:t>
        <a:bodyPr/>
        <a:lstStyle/>
        <a:p>
          <a:endParaRPr lang="en-US"/>
        </a:p>
      </dgm:t>
    </dgm:pt>
    <dgm:pt modelId="{F0FDD74A-BE95-CD4E-9A79-56677358B407}">
      <dgm:prSet phldrT="[Text]"/>
      <dgm:spPr>
        <a:solidFill>
          <a:srgbClr val="00B050">
            <a:alpha val="90000"/>
          </a:srgbClr>
        </a:solidFill>
      </dgm:spPr>
      <dgm:t>
        <a:bodyPr/>
        <a:lstStyle/>
        <a:p>
          <a:r>
            <a:rPr lang="en-US" dirty="0"/>
            <a:t>Train driver</a:t>
          </a:r>
        </a:p>
      </dgm:t>
    </dgm:pt>
    <dgm:pt modelId="{17D08BED-794B-2744-9FDB-817582086C1A}" type="parTrans" cxnId="{E655D445-390F-6641-8385-6D10826DB2F6}">
      <dgm:prSet/>
      <dgm:spPr/>
      <dgm:t>
        <a:bodyPr/>
        <a:lstStyle/>
        <a:p>
          <a:endParaRPr lang="en-US"/>
        </a:p>
      </dgm:t>
    </dgm:pt>
    <dgm:pt modelId="{8593CF12-6087-3A4A-84F9-742F7D3ABFA7}" type="sibTrans" cxnId="{E655D445-390F-6641-8385-6D10826DB2F6}">
      <dgm:prSet/>
      <dgm:spPr/>
      <dgm:t>
        <a:bodyPr/>
        <a:lstStyle/>
        <a:p>
          <a:endParaRPr lang="en-US"/>
        </a:p>
      </dgm:t>
    </dgm:pt>
    <dgm:pt modelId="{3D64B287-0A4D-934F-BE97-87B21DA9917A}">
      <dgm:prSet phldrT="[Text]"/>
      <dgm:spPr>
        <a:solidFill>
          <a:srgbClr val="92D050">
            <a:alpha val="90000"/>
          </a:srgbClr>
        </a:solidFill>
      </dgm:spPr>
      <dgm:t>
        <a:bodyPr/>
        <a:lstStyle/>
        <a:p>
          <a:r>
            <a:rPr lang="en-US" dirty="0"/>
            <a:t>Station master</a:t>
          </a:r>
        </a:p>
      </dgm:t>
    </dgm:pt>
    <dgm:pt modelId="{E289AA74-A989-2A4F-85A8-A5B661D5AFF8}" type="parTrans" cxnId="{3A790DE1-1F97-F74F-B343-689FC8C7B41F}">
      <dgm:prSet/>
      <dgm:spPr/>
      <dgm:t>
        <a:bodyPr/>
        <a:lstStyle/>
        <a:p>
          <a:endParaRPr lang="en-US"/>
        </a:p>
      </dgm:t>
    </dgm:pt>
    <dgm:pt modelId="{DA5AC7F0-036A-E146-910E-A83D10AEA41E}" type="sibTrans" cxnId="{3A790DE1-1F97-F74F-B343-689FC8C7B41F}">
      <dgm:prSet/>
      <dgm:spPr/>
      <dgm:t>
        <a:bodyPr/>
        <a:lstStyle/>
        <a:p>
          <a:endParaRPr lang="en-US"/>
        </a:p>
      </dgm:t>
    </dgm:pt>
    <dgm:pt modelId="{9594F185-B2F4-BD4B-894F-374C579412CF}">
      <dgm:prSet phldrT="[Text]"/>
      <dgm:spPr/>
      <dgm:t>
        <a:bodyPr/>
        <a:lstStyle/>
        <a:p>
          <a:r>
            <a:rPr lang="en-US" dirty="0"/>
            <a:t>Mine worker</a:t>
          </a:r>
        </a:p>
      </dgm:t>
    </dgm:pt>
    <dgm:pt modelId="{A5DFE1AB-E9BF-454E-80A3-3C74B0AC4B5F}" type="parTrans" cxnId="{3FEAECBA-2728-2A47-A679-77A253E80DA0}">
      <dgm:prSet/>
      <dgm:spPr/>
      <dgm:t>
        <a:bodyPr/>
        <a:lstStyle/>
        <a:p>
          <a:endParaRPr lang="en-US"/>
        </a:p>
      </dgm:t>
    </dgm:pt>
    <dgm:pt modelId="{46CD7470-92D4-DC42-9B60-316DA7411737}" type="sibTrans" cxnId="{3FEAECBA-2728-2A47-A679-77A253E80DA0}">
      <dgm:prSet/>
      <dgm:spPr/>
      <dgm:t>
        <a:bodyPr/>
        <a:lstStyle/>
        <a:p>
          <a:endParaRPr lang="en-US"/>
        </a:p>
      </dgm:t>
    </dgm:pt>
    <dgm:pt modelId="{9996547A-A2C4-B348-BD1D-0D7F8542CD24}">
      <dgm:prSet phldrT="[Text]"/>
      <dgm:spPr>
        <a:solidFill>
          <a:srgbClr val="00B050">
            <a:alpha val="90000"/>
          </a:srgbClr>
        </a:solidFill>
      </dgm:spPr>
      <dgm:t>
        <a:bodyPr/>
        <a:lstStyle/>
        <a:p>
          <a:r>
            <a:rPr lang="en-US" dirty="0"/>
            <a:t>Restoration worker</a:t>
          </a:r>
        </a:p>
      </dgm:t>
    </dgm:pt>
    <dgm:pt modelId="{E249F1AD-EEE2-5F41-930E-E71771039744}" type="parTrans" cxnId="{D7620473-01D2-0E4C-AF57-E4410EC7C880}">
      <dgm:prSet/>
      <dgm:spPr/>
      <dgm:t>
        <a:bodyPr/>
        <a:lstStyle/>
        <a:p>
          <a:endParaRPr lang="en-US"/>
        </a:p>
      </dgm:t>
    </dgm:pt>
    <dgm:pt modelId="{0E178F40-313C-1340-B12A-1FFC27DE8A83}" type="sibTrans" cxnId="{D7620473-01D2-0E4C-AF57-E4410EC7C880}">
      <dgm:prSet/>
      <dgm:spPr/>
      <dgm:t>
        <a:bodyPr/>
        <a:lstStyle/>
        <a:p>
          <a:endParaRPr lang="en-US"/>
        </a:p>
      </dgm:t>
    </dgm:pt>
    <dgm:pt modelId="{9D075B93-10DC-4841-BA28-33CC7D6AE640}">
      <dgm:prSet phldrT="[Text]"/>
      <dgm:spPr>
        <a:solidFill>
          <a:srgbClr val="92D050">
            <a:alpha val="90000"/>
          </a:srgbClr>
        </a:solidFill>
      </dgm:spPr>
      <dgm:t>
        <a:bodyPr/>
        <a:lstStyle/>
        <a:p>
          <a:r>
            <a:rPr lang="en-US" dirty="0"/>
            <a:t>Nursery owner</a:t>
          </a:r>
        </a:p>
      </dgm:t>
    </dgm:pt>
    <dgm:pt modelId="{C394937F-AC8E-7242-BD97-3B98D0EB78F5}" type="parTrans" cxnId="{491A3E4C-15C5-6B47-921E-B2DA4FC36F68}">
      <dgm:prSet/>
      <dgm:spPr/>
      <dgm:t>
        <a:bodyPr/>
        <a:lstStyle/>
        <a:p>
          <a:endParaRPr lang="en-US"/>
        </a:p>
      </dgm:t>
    </dgm:pt>
    <dgm:pt modelId="{64994DE1-6E60-F446-9ADD-72437A848883}" type="sibTrans" cxnId="{491A3E4C-15C5-6B47-921E-B2DA4FC36F68}">
      <dgm:prSet/>
      <dgm:spPr/>
      <dgm:t>
        <a:bodyPr/>
        <a:lstStyle/>
        <a:p>
          <a:endParaRPr lang="en-US"/>
        </a:p>
      </dgm:t>
    </dgm:pt>
    <dgm:pt modelId="{681BAEE6-92E6-9B45-9A1A-1F235707249D}">
      <dgm:prSet phldrT="[Text]"/>
      <dgm:spPr>
        <a:solidFill>
          <a:schemeClr val="accent5"/>
        </a:solidFill>
      </dgm:spPr>
      <dgm:t>
        <a:bodyPr/>
        <a:lstStyle/>
        <a:p>
          <a:r>
            <a:rPr lang="en-US" dirty="0"/>
            <a:t>Plumber</a:t>
          </a:r>
        </a:p>
      </dgm:t>
    </dgm:pt>
    <dgm:pt modelId="{608353A5-8961-214F-8B73-1346DB310421}" type="parTrans" cxnId="{FB91A7FC-E2FD-504E-8A64-8FBAF92DC2FE}">
      <dgm:prSet/>
      <dgm:spPr/>
      <dgm:t>
        <a:bodyPr/>
        <a:lstStyle/>
        <a:p>
          <a:endParaRPr lang="en-US"/>
        </a:p>
      </dgm:t>
    </dgm:pt>
    <dgm:pt modelId="{7E93E913-590E-FC4C-B2DC-F1015A23B132}" type="sibTrans" cxnId="{FB91A7FC-E2FD-504E-8A64-8FBAF92DC2FE}">
      <dgm:prSet/>
      <dgm:spPr/>
      <dgm:t>
        <a:bodyPr/>
        <a:lstStyle/>
        <a:p>
          <a:endParaRPr lang="en-US"/>
        </a:p>
      </dgm:t>
    </dgm:pt>
    <dgm:pt modelId="{3E57C44B-5AE6-CA4A-A020-E5BF622F9009}">
      <dgm:prSet phldrT="[Text]"/>
      <dgm:spPr>
        <a:solidFill>
          <a:srgbClr val="00B050">
            <a:alpha val="90000"/>
          </a:srgbClr>
        </a:solidFill>
      </dgm:spPr>
      <dgm:t>
        <a:bodyPr/>
        <a:lstStyle/>
        <a:p>
          <a:r>
            <a:rPr lang="en-US" dirty="0"/>
            <a:t>Leaks repairperson</a:t>
          </a:r>
        </a:p>
      </dgm:t>
    </dgm:pt>
    <dgm:pt modelId="{93F4E17F-E738-A14A-BA29-ED2383D34F89}" type="parTrans" cxnId="{53418E15-5790-CA4E-942A-FFD0E3336551}">
      <dgm:prSet/>
      <dgm:spPr/>
      <dgm:t>
        <a:bodyPr/>
        <a:lstStyle/>
        <a:p>
          <a:endParaRPr lang="en-US"/>
        </a:p>
      </dgm:t>
    </dgm:pt>
    <dgm:pt modelId="{A937497D-D463-694C-AD21-3ED1C4D51C19}" type="sibTrans" cxnId="{53418E15-5790-CA4E-942A-FFD0E3336551}">
      <dgm:prSet/>
      <dgm:spPr/>
      <dgm:t>
        <a:bodyPr/>
        <a:lstStyle/>
        <a:p>
          <a:endParaRPr lang="en-US"/>
        </a:p>
      </dgm:t>
    </dgm:pt>
    <dgm:pt modelId="{ECB646EE-D138-414D-967A-347FAB00FD2E}">
      <dgm:prSet phldrT="[Text]"/>
      <dgm:spPr>
        <a:solidFill>
          <a:srgbClr val="92D050">
            <a:alpha val="90000"/>
          </a:srgbClr>
        </a:solidFill>
      </dgm:spPr>
      <dgm:t>
        <a:bodyPr/>
        <a:lstStyle/>
        <a:p>
          <a:r>
            <a:rPr lang="en-US" dirty="0"/>
            <a:t>Grey water specialist</a:t>
          </a:r>
        </a:p>
      </dgm:t>
    </dgm:pt>
    <dgm:pt modelId="{D72C7D1D-B89F-5246-B8A1-C17FA60571C4}" type="parTrans" cxnId="{6C9C310F-BFA6-1046-9E72-B2548BE56E7B}">
      <dgm:prSet/>
      <dgm:spPr/>
      <dgm:t>
        <a:bodyPr/>
        <a:lstStyle/>
        <a:p>
          <a:endParaRPr lang="en-US"/>
        </a:p>
      </dgm:t>
    </dgm:pt>
    <dgm:pt modelId="{D36866BE-7E0E-1C4F-AEB8-17BB837ABAB8}" type="sibTrans" cxnId="{6C9C310F-BFA6-1046-9E72-B2548BE56E7B}">
      <dgm:prSet/>
      <dgm:spPr/>
      <dgm:t>
        <a:bodyPr/>
        <a:lstStyle/>
        <a:p>
          <a:endParaRPr lang="en-US"/>
        </a:p>
      </dgm:t>
    </dgm:pt>
    <dgm:pt modelId="{1DAC1442-A7D3-0348-97BF-3D272DB98524}" type="pres">
      <dgm:prSet presAssocID="{99537CC3-A0EE-2E41-B9FF-9CA9B0322B00}" presName="Name0" presStyleCnt="0">
        <dgm:presLayoutVars>
          <dgm:chPref val="3"/>
          <dgm:dir/>
          <dgm:animLvl val="lvl"/>
          <dgm:resizeHandles/>
        </dgm:presLayoutVars>
      </dgm:prSet>
      <dgm:spPr/>
    </dgm:pt>
    <dgm:pt modelId="{1270817E-D8B9-A449-B57B-D186875BC5EC}" type="pres">
      <dgm:prSet presAssocID="{B55D0AFF-4A6C-9543-B6FD-FA35502AADEA}" presName="horFlow" presStyleCnt="0"/>
      <dgm:spPr/>
    </dgm:pt>
    <dgm:pt modelId="{7CC10CA6-96BD-B54E-9A3F-7891EE4E1451}" type="pres">
      <dgm:prSet presAssocID="{B55D0AFF-4A6C-9543-B6FD-FA35502AADEA}" presName="bigChev" presStyleLbl="node1" presStyleIdx="0" presStyleCnt="3"/>
      <dgm:spPr/>
    </dgm:pt>
    <dgm:pt modelId="{C9CFB399-96A8-B64C-ADFC-114029B705AB}" type="pres">
      <dgm:prSet presAssocID="{17D08BED-794B-2744-9FDB-817582086C1A}" presName="parTrans" presStyleCnt="0"/>
      <dgm:spPr/>
    </dgm:pt>
    <dgm:pt modelId="{1426BAEA-A01B-FC46-B1C3-3C238F598A72}" type="pres">
      <dgm:prSet presAssocID="{F0FDD74A-BE95-CD4E-9A79-56677358B407}" presName="node" presStyleLbl="alignAccFollowNode1" presStyleIdx="0" presStyleCnt="6">
        <dgm:presLayoutVars>
          <dgm:bulletEnabled val="1"/>
        </dgm:presLayoutVars>
      </dgm:prSet>
      <dgm:spPr/>
    </dgm:pt>
    <dgm:pt modelId="{AA4E3AB2-975C-3343-AD22-84DB0A595AFB}" type="pres">
      <dgm:prSet presAssocID="{8593CF12-6087-3A4A-84F9-742F7D3ABFA7}" presName="sibTrans" presStyleCnt="0"/>
      <dgm:spPr/>
    </dgm:pt>
    <dgm:pt modelId="{BBA6CB46-DB68-6C42-B570-218DD5AD493A}" type="pres">
      <dgm:prSet presAssocID="{3D64B287-0A4D-934F-BE97-87B21DA9917A}" presName="node" presStyleLbl="alignAccFollowNode1" presStyleIdx="1" presStyleCnt="6">
        <dgm:presLayoutVars>
          <dgm:bulletEnabled val="1"/>
        </dgm:presLayoutVars>
      </dgm:prSet>
      <dgm:spPr/>
    </dgm:pt>
    <dgm:pt modelId="{38640EB1-6E12-CE49-8D31-09F1DA5C2B46}" type="pres">
      <dgm:prSet presAssocID="{B55D0AFF-4A6C-9543-B6FD-FA35502AADEA}" presName="vSp" presStyleCnt="0"/>
      <dgm:spPr/>
    </dgm:pt>
    <dgm:pt modelId="{CB806A1E-0C35-DE40-8730-F6E0371A30F1}" type="pres">
      <dgm:prSet presAssocID="{9594F185-B2F4-BD4B-894F-374C579412CF}" presName="horFlow" presStyleCnt="0"/>
      <dgm:spPr/>
    </dgm:pt>
    <dgm:pt modelId="{62210056-4F69-4B41-B5B8-4BEA1638CF99}" type="pres">
      <dgm:prSet presAssocID="{9594F185-B2F4-BD4B-894F-374C579412CF}" presName="bigChev" presStyleLbl="node1" presStyleIdx="1" presStyleCnt="3"/>
      <dgm:spPr/>
    </dgm:pt>
    <dgm:pt modelId="{0DBDE278-ACF0-8044-8BDF-CA60636C6D13}" type="pres">
      <dgm:prSet presAssocID="{E249F1AD-EEE2-5F41-930E-E71771039744}" presName="parTrans" presStyleCnt="0"/>
      <dgm:spPr/>
    </dgm:pt>
    <dgm:pt modelId="{6843E131-299B-AA40-8BDD-68B2C6CCB447}" type="pres">
      <dgm:prSet presAssocID="{9996547A-A2C4-B348-BD1D-0D7F8542CD24}" presName="node" presStyleLbl="alignAccFollowNode1" presStyleIdx="2" presStyleCnt="6">
        <dgm:presLayoutVars>
          <dgm:bulletEnabled val="1"/>
        </dgm:presLayoutVars>
      </dgm:prSet>
      <dgm:spPr/>
    </dgm:pt>
    <dgm:pt modelId="{93923806-2BBD-4A46-80B6-FF70947D31BF}" type="pres">
      <dgm:prSet presAssocID="{0E178F40-313C-1340-B12A-1FFC27DE8A83}" presName="sibTrans" presStyleCnt="0"/>
      <dgm:spPr/>
    </dgm:pt>
    <dgm:pt modelId="{9533EAE1-ED47-9A46-BE2F-FFA8C12A375F}" type="pres">
      <dgm:prSet presAssocID="{9D075B93-10DC-4841-BA28-33CC7D6AE640}" presName="node" presStyleLbl="alignAccFollowNode1" presStyleIdx="3" presStyleCnt="6">
        <dgm:presLayoutVars>
          <dgm:bulletEnabled val="1"/>
        </dgm:presLayoutVars>
      </dgm:prSet>
      <dgm:spPr/>
    </dgm:pt>
    <dgm:pt modelId="{26935894-A58D-7348-A801-83B4A7F0FCC3}" type="pres">
      <dgm:prSet presAssocID="{9594F185-B2F4-BD4B-894F-374C579412CF}" presName="vSp" presStyleCnt="0"/>
      <dgm:spPr/>
    </dgm:pt>
    <dgm:pt modelId="{3869D60B-C58C-934B-91EA-740F2CFD7ABC}" type="pres">
      <dgm:prSet presAssocID="{681BAEE6-92E6-9B45-9A1A-1F235707249D}" presName="horFlow" presStyleCnt="0"/>
      <dgm:spPr/>
    </dgm:pt>
    <dgm:pt modelId="{C22EA3C2-9853-EF4E-938D-A081310E78B3}" type="pres">
      <dgm:prSet presAssocID="{681BAEE6-92E6-9B45-9A1A-1F235707249D}" presName="bigChev" presStyleLbl="node1" presStyleIdx="2" presStyleCnt="3"/>
      <dgm:spPr/>
    </dgm:pt>
    <dgm:pt modelId="{EE531A5E-3F83-C94F-B7FF-B6B684D02B82}" type="pres">
      <dgm:prSet presAssocID="{93F4E17F-E738-A14A-BA29-ED2383D34F89}" presName="parTrans" presStyleCnt="0"/>
      <dgm:spPr/>
    </dgm:pt>
    <dgm:pt modelId="{C06951DB-4151-E946-B1B3-5F03C5CB08E4}" type="pres">
      <dgm:prSet presAssocID="{3E57C44B-5AE6-CA4A-A020-E5BF622F9009}" presName="node" presStyleLbl="alignAccFollowNode1" presStyleIdx="4" presStyleCnt="6">
        <dgm:presLayoutVars>
          <dgm:bulletEnabled val="1"/>
        </dgm:presLayoutVars>
      </dgm:prSet>
      <dgm:spPr/>
    </dgm:pt>
    <dgm:pt modelId="{C3B05A08-DE89-E34A-A081-E404C7475615}" type="pres">
      <dgm:prSet presAssocID="{A937497D-D463-694C-AD21-3ED1C4D51C19}" presName="sibTrans" presStyleCnt="0"/>
      <dgm:spPr/>
    </dgm:pt>
    <dgm:pt modelId="{F65EC590-620B-0E43-8898-189BECECA632}" type="pres">
      <dgm:prSet presAssocID="{ECB646EE-D138-414D-967A-347FAB00FD2E}" presName="node" presStyleLbl="alignAccFollowNode1" presStyleIdx="5" presStyleCnt="6">
        <dgm:presLayoutVars>
          <dgm:bulletEnabled val="1"/>
        </dgm:presLayoutVars>
      </dgm:prSet>
      <dgm:spPr/>
    </dgm:pt>
  </dgm:ptLst>
  <dgm:cxnLst>
    <dgm:cxn modelId="{6C9C310F-BFA6-1046-9E72-B2548BE56E7B}" srcId="{681BAEE6-92E6-9B45-9A1A-1F235707249D}" destId="{ECB646EE-D138-414D-967A-347FAB00FD2E}" srcOrd="1" destOrd="0" parTransId="{D72C7D1D-B89F-5246-B8A1-C17FA60571C4}" sibTransId="{D36866BE-7E0E-1C4F-AEB8-17BB837ABAB8}"/>
    <dgm:cxn modelId="{53418E15-5790-CA4E-942A-FFD0E3336551}" srcId="{681BAEE6-92E6-9B45-9A1A-1F235707249D}" destId="{3E57C44B-5AE6-CA4A-A020-E5BF622F9009}" srcOrd="0" destOrd="0" parTransId="{93F4E17F-E738-A14A-BA29-ED2383D34F89}" sibTransId="{A937497D-D463-694C-AD21-3ED1C4D51C19}"/>
    <dgm:cxn modelId="{5BF6C91C-1282-2744-AA2F-0B160EEEE47F}" type="presOf" srcId="{B55D0AFF-4A6C-9543-B6FD-FA35502AADEA}" destId="{7CC10CA6-96BD-B54E-9A3F-7891EE4E1451}" srcOrd="0" destOrd="0" presId="urn:microsoft.com/office/officeart/2005/8/layout/lProcess3"/>
    <dgm:cxn modelId="{4157B91F-D3EA-F041-9755-92296FD458E9}" type="presOf" srcId="{9996547A-A2C4-B348-BD1D-0D7F8542CD24}" destId="{6843E131-299B-AA40-8BDD-68B2C6CCB447}" srcOrd="0" destOrd="0" presId="urn:microsoft.com/office/officeart/2005/8/layout/lProcess3"/>
    <dgm:cxn modelId="{9284652B-243C-5647-A8E7-FC1D72E1E925}" type="presOf" srcId="{99537CC3-A0EE-2E41-B9FF-9CA9B0322B00}" destId="{1DAC1442-A7D3-0348-97BF-3D272DB98524}" srcOrd="0" destOrd="0" presId="urn:microsoft.com/office/officeart/2005/8/layout/lProcess3"/>
    <dgm:cxn modelId="{E655D445-390F-6641-8385-6D10826DB2F6}" srcId="{B55D0AFF-4A6C-9543-B6FD-FA35502AADEA}" destId="{F0FDD74A-BE95-CD4E-9A79-56677358B407}" srcOrd="0" destOrd="0" parTransId="{17D08BED-794B-2744-9FDB-817582086C1A}" sibTransId="{8593CF12-6087-3A4A-84F9-742F7D3ABFA7}"/>
    <dgm:cxn modelId="{491A3E4C-15C5-6B47-921E-B2DA4FC36F68}" srcId="{9594F185-B2F4-BD4B-894F-374C579412CF}" destId="{9D075B93-10DC-4841-BA28-33CC7D6AE640}" srcOrd="1" destOrd="0" parTransId="{C394937F-AC8E-7242-BD97-3B98D0EB78F5}" sibTransId="{64994DE1-6E60-F446-9ADD-72437A848883}"/>
    <dgm:cxn modelId="{FC2B205C-C17C-3646-BAE7-B844276A7545}" type="presOf" srcId="{F0FDD74A-BE95-CD4E-9A79-56677358B407}" destId="{1426BAEA-A01B-FC46-B1C3-3C238F598A72}" srcOrd="0" destOrd="0" presId="urn:microsoft.com/office/officeart/2005/8/layout/lProcess3"/>
    <dgm:cxn modelId="{ECCB5C68-8C50-F645-A0BE-7FEC6E346878}" srcId="{99537CC3-A0EE-2E41-B9FF-9CA9B0322B00}" destId="{B55D0AFF-4A6C-9543-B6FD-FA35502AADEA}" srcOrd="0" destOrd="0" parTransId="{685161F4-473A-9E46-AAF9-8CCF0E93FC1F}" sibTransId="{39FE7A06-AA8E-7B4B-B25C-2F444DC943B2}"/>
    <dgm:cxn modelId="{D7620473-01D2-0E4C-AF57-E4410EC7C880}" srcId="{9594F185-B2F4-BD4B-894F-374C579412CF}" destId="{9996547A-A2C4-B348-BD1D-0D7F8542CD24}" srcOrd="0" destOrd="0" parTransId="{E249F1AD-EEE2-5F41-930E-E71771039744}" sibTransId="{0E178F40-313C-1340-B12A-1FFC27DE8A83}"/>
    <dgm:cxn modelId="{1989CE75-AEB6-894F-A5F3-930CFB2020FB}" type="presOf" srcId="{9594F185-B2F4-BD4B-894F-374C579412CF}" destId="{62210056-4F69-4B41-B5B8-4BEA1638CF99}" srcOrd="0" destOrd="0" presId="urn:microsoft.com/office/officeart/2005/8/layout/lProcess3"/>
    <dgm:cxn modelId="{A93B747D-C165-FD4C-B470-1DE16745F5E3}" type="presOf" srcId="{3D64B287-0A4D-934F-BE97-87B21DA9917A}" destId="{BBA6CB46-DB68-6C42-B570-218DD5AD493A}" srcOrd="0" destOrd="0" presId="urn:microsoft.com/office/officeart/2005/8/layout/lProcess3"/>
    <dgm:cxn modelId="{3EF7057E-3D8A-D446-A933-A7E3580B5FF2}" type="presOf" srcId="{681BAEE6-92E6-9B45-9A1A-1F235707249D}" destId="{C22EA3C2-9853-EF4E-938D-A081310E78B3}" srcOrd="0" destOrd="0" presId="urn:microsoft.com/office/officeart/2005/8/layout/lProcess3"/>
    <dgm:cxn modelId="{7969BA9E-9810-5C46-B139-D0AFA9F6FBAE}" type="presOf" srcId="{9D075B93-10DC-4841-BA28-33CC7D6AE640}" destId="{9533EAE1-ED47-9A46-BE2F-FFA8C12A375F}" srcOrd="0" destOrd="0" presId="urn:microsoft.com/office/officeart/2005/8/layout/lProcess3"/>
    <dgm:cxn modelId="{14C7D3A6-07E9-A640-9C92-92E9B9B0CFDE}" type="presOf" srcId="{ECB646EE-D138-414D-967A-347FAB00FD2E}" destId="{F65EC590-620B-0E43-8898-189BECECA632}" srcOrd="0" destOrd="0" presId="urn:microsoft.com/office/officeart/2005/8/layout/lProcess3"/>
    <dgm:cxn modelId="{3FEAECBA-2728-2A47-A679-77A253E80DA0}" srcId="{99537CC3-A0EE-2E41-B9FF-9CA9B0322B00}" destId="{9594F185-B2F4-BD4B-894F-374C579412CF}" srcOrd="1" destOrd="0" parTransId="{A5DFE1AB-E9BF-454E-80A3-3C74B0AC4B5F}" sibTransId="{46CD7470-92D4-DC42-9B60-316DA7411737}"/>
    <dgm:cxn modelId="{3A790DE1-1F97-F74F-B343-689FC8C7B41F}" srcId="{B55D0AFF-4A6C-9543-B6FD-FA35502AADEA}" destId="{3D64B287-0A4D-934F-BE97-87B21DA9917A}" srcOrd="1" destOrd="0" parTransId="{E289AA74-A989-2A4F-85A8-A5B661D5AFF8}" sibTransId="{DA5AC7F0-036A-E146-910E-A83D10AEA41E}"/>
    <dgm:cxn modelId="{B8FC9CF0-39E8-7248-B4AC-E9570CD51801}" type="presOf" srcId="{3E57C44B-5AE6-CA4A-A020-E5BF622F9009}" destId="{C06951DB-4151-E946-B1B3-5F03C5CB08E4}" srcOrd="0" destOrd="0" presId="urn:microsoft.com/office/officeart/2005/8/layout/lProcess3"/>
    <dgm:cxn modelId="{FB91A7FC-E2FD-504E-8A64-8FBAF92DC2FE}" srcId="{99537CC3-A0EE-2E41-B9FF-9CA9B0322B00}" destId="{681BAEE6-92E6-9B45-9A1A-1F235707249D}" srcOrd="2" destOrd="0" parTransId="{608353A5-8961-214F-8B73-1346DB310421}" sibTransId="{7E93E913-590E-FC4C-B2DC-F1015A23B132}"/>
    <dgm:cxn modelId="{10626A78-E9E5-A541-BC9B-0A04F4B36BED}" type="presParOf" srcId="{1DAC1442-A7D3-0348-97BF-3D272DB98524}" destId="{1270817E-D8B9-A449-B57B-D186875BC5EC}" srcOrd="0" destOrd="0" presId="urn:microsoft.com/office/officeart/2005/8/layout/lProcess3"/>
    <dgm:cxn modelId="{49EC25F1-4811-4F42-8564-739A8B818C4D}" type="presParOf" srcId="{1270817E-D8B9-A449-B57B-D186875BC5EC}" destId="{7CC10CA6-96BD-B54E-9A3F-7891EE4E1451}" srcOrd="0" destOrd="0" presId="urn:microsoft.com/office/officeart/2005/8/layout/lProcess3"/>
    <dgm:cxn modelId="{16881142-63C2-DD48-8541-52082B2E20CC}" type="presParOf" srcId="{1270817E-D8B9-A449-B57B-D186875BC5EC}" destId="{C9CFB399-96A8-B64C-ADFC-114029B705AB}" srcOrd="1" destOrd="0" presId="urn:microsoft.com/office/officeart/2005/8/layout/lProcess3"/>
    <dgm:cxn modelId="{1AF6F351-70C3-FC44-A05B-D1395E9AF2C1}" type="presParOf" srcId="{1270817E-D8B9-A449-B57B-D186875BC5EC}" destId="{1426BAEA-A01B-FC46-B1C3-3C238F598A72}" srcOrd="2" destOrd="0" presId="urn:microsoft.com/office/officeart/2005/8/layout/lProcess3"/>
    <dgm:cxn modelId="{E0CB984D-1E0D-C34E-A703-2B6C662B2108}" type="presParOf" srcId="{1270817E-D8B9-A449-B57B-D186875BC5EC}" destId="{AA4E3AB2-975C-3343-AD22-84DB0A595AFB}" srcOrd="3" destOrd="0" presId="urn:microsoft.com/office/officeart/2005/8/layout/lProcess3"/>
    <dgm:cxn modelId="{B7397E43-3A2A-1940-926F-323843E48F2D}" type="presParOf" srcId="{1270817E-D8B9-A449-B57B-D186875BC5EC}" destId="{BBA6CB46-DB68-6C42-B570-218DD5AD493A}" srcOrd="4" destOrd="0" presId="urn:microsoft.com/office/officeart/2005/8/layout/lProcess3"/>
    <dgm:cxn modelId="{A897D799-8C54-B44E-888D-E496AFEDC529}" type="presParOf" srcId="{1DAC1442-A7D3-0348-97BF-3D272DB98524}" destId="{38640EB1-6E12-CE49-8D31-09F1DA5C2B46}" srcOrd="1" destOrd="0" presId="urn:microsoft.com/office/officeart/2005/8/layout/lProcess3"/>
    <dgm:cxn modelId="{DD102DBE-4060-684C-BE82-9F9E42B76FF7}" type="presParOf" srcId="{1DAC1442-A7D3-0348-97BF-3D272DB98524}" destId="{CB806A1E-0C35-DE40-8730-F6E0371A30F1}" srcOrd="2" destOrd="0" presId="urn:microsoft.com/office/officeart/2005/8/layout/lProcess3"/>
    <dgm:cxn modelId="{BE2FD76A-3462-8949-90FE-C5264FE8A71D}" type="presParOf" srcId="{CB806A1E-0C35-DE40-8730-F6E0371A30F1}" destId="{62210056-4F69-4B41-B5B8-4BEA1638CF99}" srcOrd="0" destOrd="0" presId="urn:microsoft.com/office/officeart/2005/8/layout/lProcess3"/>
    <dgm:cxn modelId="{CD683C5A-014E-CB41-A993-264C4AD87F5F}" type="presParOf" srcId="{CB806A1E-0C35-DE40-8730-F6E0371A30F1}" destId="{0DBDE278-ACF0-8044-8BDF-CA60636C6D13}" srcOrd="1" destOrd="0" presId="urn:microsoft.com/office/officeart/2005/8/layout/lProcess3"/>
    <dgm:cxn modelId="{574DDBC7-F6B8-8145-9AE3-41491A06F15D}" type="presParOf" srcId="{CB806A1E-0C35-DE40-8730-F6E0371A30F1}" destId="{6843E131-299B-AA40-8BDD-68B2C6CCB447}" srcOrd="2" destOrd="0" presId="urn:microsoft.com/office/officeart/2005/8/layout/lProcess3"/>
    <dgm:cxn modelId="{4639703F-C64B-774A-B801-C16F93B31C44}" type="presParOf" srcId="{CB806A1E-0C35-DE40-8730-F6E0371A30F1}" destId="{93923806-2BBD-4A46-80B6-FF70947D31BF}" srcOrd="3" destOrd="0" presId="urn:microsoft.com/office/officeart/2005/8/layout/lProcess3"/>
    <dgm:cxn modelId="{224DC61C-FEA2-564C-A06A-4C5DD22D3EA0}" type="presParOf" srcId="{CB806A1E-0C35-DE40-8730-F6E0371A30F1}" destId="{9533EAE1-ED47-9A46-BE2F-FFA8C12A375F}" srcOrd="4" destOrd="0" presId="urn:microsoft.com/office/officeart/2005/8/layout/lProcess3"/>
    <dgm:cxn modelId="{A4ECE354-1A5B-9A47-89D3-5817D04703BD}" type="presParOf" srcId="{1DAC1442-A7D3-0348-97BF-3D272DB98524}" destId="{26935894-A58D-7348-A801-83B4A7F0FCC3}" srcOrd="3" destOrd="0" presId="urn:microsoft.com/office/officeart/2005/8/layout/lProcess3"/>
    <dgm:cxn modelId="{13548352-4DFA-5748-A550-42AC3CDDD1AE}" type="presParOf" srcId="{1DAC1442-A7D3-0348-97BF-3D272DB98524}" destId="{3869D60B-C58C-934B-91EA-740F2CFD7ABC}" srcOrd="4" destOrd="0" presId="urn:microsoft.com/office/officeart/2005/8/layout/lProcess3"/>
    <dgm:cxn modelId="{B2E8362C-E089-414D-AA78-BF6BAC1AE364}" type="presParOf" srcId="{3869D60B-C58C-934B-91EA-740F2CFD7ABC}" destId="{C22EA3C2-9853-EF4E-938D-A081310E78B3}" srcOrd="0" destOrd="0" presId="urn:microsoft.com/office/officeart/2005/8/layout/lProcess3"/>
    <dgm:cxn modelId="{172E4DFD-26C3-7641-A40D-7D2E30965029}" type="presParOf" srcId="{3869D60B-C58C-934B-91EA-740F2CFD7ABC}" destId="{EE531A5E-3F83-C94F-B7FF-B6B684D02B82}" srcOrd="1" destOrd="0" presId="urn:microsoft.com/office/officeart/2005/8/layout/lProcess3"/>
    <dgm:cxn modelId="{67B27E23-B15A-A84B-9EAD-DEDDEC207B4F}" type="presParOf" srcId="{3869D60B-C58C-934B-91EA-740F2CFD7ABC}" destId="{C06951DB-4151-E946-B1B3-5F03C5CB08E4}" srcOrd="2" destOrd="0" presId="urn:microsoft.com/office/officeart/2005/8/layout/lProcess3"/>
    <dgm:cxn modelId="{68DF650F-3FD1-6748-A050-59E7BCDEAE1B}" type="presParOf" srcId="{3869D60B-C58C-934B-91EA-740F2CFD7ABC}" destId="{C3B05A08-DE89-E34A-A081-E404C7475615}" srcOrd="3" destOrd="0" presId="urn:microsoft.com/office/officeart/2005/8/layout/lProcess3"/>
    <dgm:cxn modelId="{06DC2C58-838B-1C4C-B871-FA93067E74E6}" type="presParOf" srcId="{3869D60B-C58C-934B-91EA-740F2CFD7ABC}" destId="{F65EC590-620B-0E43-8898-189BECECA632}"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8A11FD-9827-FB42-988C-B946D924C452}" type="doc">
      <dgm:prSet loTypeId="urn:microsoft.com/office/officeart/2005/8/layout/default" loCatId="" qsTypeId="urn:microsoft.com/office/officeart/2005/8/quickstyle/simple1" qsCatId="simple" csTypeId="urn:microsoft.com/office/officeart/2005/8/colors/accent5_4" csCatId="accent5" phldr="1"/>
      <dgm:spPr/>
      <dgm:t>
        <a:bodyPr/>
        <a:lstStyle/>
        <a:p>
          <a:endParaRPr lang="en-US"/>
        </a:p>
      </dgm:t>
    </dgm:pt>
    <dgm:pt modelId="{E02EA550-F735-A649-AE77-E949B46782F8}">
      <dgm:prSet phldrT="[Text]"/>
      <dgm:spPr/>
      <dgm:t>
        <a:bodyPr/>
        <a:lstStyle/>
        <a:p>
          <a:r>
            <a:rPr lang="en-US" dirty="0"/>
            <a:t>Green Economy policies but weak skills components and lack of skills policies</a:t>
          </a:r>
        </a:p>
      </dgm:t>
    </dgm:pt>
    <dgm:pt modelId="{2F1E195B-DE32-0C4D-927D-F1B269E9A28A}" type="parTrans" cxnId="{2800300A-C9AE-5843-83B5-B903CEA4AFDA}">
      <dgm:prSet/>
      <dgm:spPr/>
      <dgm:t>
        <a:bodyPr/>
        <a:lstStyle/>
        <a:p>
          <a:endParaRPr lang="en-US"/>
        </a:p>
      </dgm:t>
    </dgm:pt>
    <dgm:pt modelId="{FC17AC13-712A-4741-AEA9-C86B7C1E3A5B}" type="sibTrans" cxnId="{2800300A-C9AE-5843-83B5-B903CEA4AFDA}">
      <dgm:prSet/>
      <dgm:spPr/>
      <dgm:t>
        <a:bodyPr/>
        <a:lstStyle/>
        <a:p>
          <a:endParaRPr lang="en-US"/>
        </a:p>
      </dgm:t>
    </dgm:pt>
    <dgm:pt modelId="{EA465074-BE8F-D14B-ABF5-38EC17607D41}">
      <dgm:prSet/>
      <dgm:spPr/>
      <dgm:t>
        <a:bodyPr/>
        <a:lstStyle/>
        <a:p>
          <a:r>
            <a:rPr lang="en-US"/>
            <a:t>Where policies mention green skills, there is a lack of labour market analysis – what skills do we need, where and how many?</a:t>
          </a:r>
          <a:endParaRPr lang="en-US" dirty="0"/>
        </a:p>
      </dgm:t>
    </dgm:pt>
    <dgm:pt modelId="{1C95BDB4-841F-584A-80C7-350AC17BBAEC}" type="parTrans" cxnId="{5D89C4B8-5E42-EB44-8172-F6ACC275AC84}">
      <dgm:prSet/>
      <dgm:spPr/>
      <dgm:t>
        <a:bodyPr/>
        <a:lstStyle/>
        <a:p>
          <a:endParaRPr lang="en-US"/>
        </a:p>
      </dgm:t>
    </dgm:pt>
    <dgm:pt modelId="{00F8E9E8-8848-664F-BEFD-70E8EA6C5FE2}" type="sibTrans" cxnId="{5D89C4B8-5E42-EB44-8172-F6ACC275AC84}">
      <dgm:prSet/>
      <dgm:spPr/>
      <dgm:t>
        <a:bodyPr/>
        <a:lstStyle/>
        <a:p>
          <a:endParaRPr lang="en-US"/>
        </a:p>
      </dgm:t>
    </dgm:pt>
    <dgm:pt modelId="{1D8EA498-36C6-5A41-9D77-447AB89A1776}">
      <dgm:prSet/>
      <dgm:spPr/>
      <dgm:t>
        <a:bodyPr/>
        <a:lstStyle/>
        <a:p>
          <a:r>
            <a:rPr lang="en-US"/>
            <a:t>Where skills research is done, there is no follow-through to develop skills (NSDS Evaluation, 2019)</a:t>
          </a:r>
          <a:endParaRPr lang="en-US" dirty="0"/>
        </a:p>
      </dgm:t>
    </dgm:pt>
    <dgm:pt modelId="{F0AF01CB-C4F9-FE41-8CD6-881E15BC88FD}" type="parTrans" cxnId="{F7E50F60-BDC1-5940-8E5D-74C3078BA79D}">
      <dgm:prSet/>
      <dgm:spPr/>
      <dgm:t>
        <a:bodyPr/>
        <a:lstStyle/>
        <a:p>
          <a:endParaRPr lang="en-US"/>
        </a:p>
      </dgm:t>
    </dgm:pt>
    <dgm:pt modelId="{452F3752-ABE4-164B-9985-ED20A221531D}" type="sibTrans" cxnId="{F7E50F60-BDC1-5940-8E5D-74C3078BA79D}">
      <dgm:prSet/>
      <dgm:spPr/>
      <dgm:t>
        <a:bodyPr/>
        <a:lstStyle/>
        <a:p>
          <a:endParaRPr lang="en-US"/>
        </a:p>
      </dgm:t>
    </dgm:pt>
    <dgm:pt modelId="{AA06E1F4-2E24-3A43-BF1D-392D1C00AA50}">
      <dgm:prSet/>
      <dgm:spPr/>
      <dgm:t>
        <a:bodyPr/>
        <a:lstStyle/>
        <a:p>
          <a:r>
            <a:rPr lang="en-US" dirty="0">
              <a:solidFill>
                <a:schemeClr val="tx1"/>
              </a:solidFill>
            </a:rPr>
            <a:t>No mechanism for planning for cross-cutting concerns (NSDS Evaluation, 2019)</a:t>
          </a:r>
        </a:p>
      </dgm:t>
    </dgm:pt>
    <dgm:pt modelId="{45180BD4-7759-1A40-9360-588F18E49A04}" type="parTrans" cxnId="{0A0242FE-2787-9946-9F57-DF1D2CA9D00D}">
      <dgm:prSet/>
      <dgm:spPr/>
      <dgm:t>
        <a:bodyPr/>
        <a:lstStyle/>
        <a:p>
          <a:endParaRPr lang="en-US"/>
        </a:p>
      </dgm:t>
    </dgm:pt>
    <dgm:pt modelId="{89E30279-C57D-974E-BD87-B31F843432D9}" type="sibTrans" cxnId="{0A0242FE-2787-9946-9F57-DF1D2CA9D00D}">
      <dgm:prSet/>
      <dgm:spPr/>
      <dgm:t>
        <a:bodyPr/>
        <a:lstStyle/>
        <a:p>
          <a:endParaRPr lang="en-US"/>
        </a:p>
      </dgm:t>
    </dgm:pt>
    <dgm:pt modelId="{0E4FCC2C-2E0E-0C49-80B3-485BDD87E449}">
      <dgm:prSet/>
      <dgm:spPr/>
      <dgm:t>
        <a:bodyPr/>
        <a:lstStyle/>
        <a:p>
          <a:r>
            <a:rPr lang="en-US" dirty="0">
              <a:solidFill>
                <a:schemeClr val="tx1"/>
              </a:solidFill>
            </a:rPr>
            <a:t>Lack of a systemic approach (e.g. taxonomy bursaries but no-one wants to work in a museum)</a:t>
          </a:r>
        </a:p>
      </dgm:t>
    </dgm:pt>
    <dgm:pt modelId="{01F18393-C95E-CF4B-BAF3-BC507634928C}" type="parTrans" cxnId="{1ED2829B-BD41-AA4F-87BD-3D93E86EE56C}">
      <dgm:prSet/>
      <dgm:spPr/>
      <dgm:t>
        <a:bodyPr/>
        <a:lstStyle/>
        <a:p>
          <a:endParaRPr lang="en-US"/>
        </a:p>
      </dgm:t>
    </dgm:pt>
    <dgm:pt modelId="{82225AFC-B613-2B4B-B138-76135E2D74A3}" type="sibTrans" cxnId="{1ED2829B-BD41-AA4F-87BD-3D93E86EE56C}">
      <dgm:prSet/>
      <dgm:spPr/>
      <dgm:t>
        <a:bodyPr/>
        <a:lstStyle/>
        <a:p>
          <a:endParaRPr lang="en-US"/>
        </a:p>
      </dgm:t>
    </dgm:pt>
    <dgm:pt modelId="{4BDB06FB-8EDE-9240-88A7-5495DEB20F39}">
      <dgm:prSet/>
      <dgm:spPr/>
      <dgm:t>
        <a:bodyPr/>
        <a:lstStyle/>
        <a:p>
          <a:r>
            <a:rPr lang="en-US" dirty="0">
              <a:solidFill>
                <a:schemeClr val="tx1"/>
              </a:solidFill>
            </a:rPr>
            <a:t>Some systemic programmes but limited resources to implement (e.g. Biodiversity HCD Strategy)</a:t>
          </a:r>
        </a:p>
      </dgm:t>
    </dgm:pt>
    <dgm:pt modelId="{47D8B5C9-D149-2743-AA94-2777E736EB94}" type="parTrans" cxnId="{9CB287E1-CFEC-404C-A24A-8C33678ECDAB}">
      <dgm:prSet/>
      <dgm:spPr/>
      <dgm:t>
        <a:bodyPr/>
        <a:lstStyle/>
        <a:p>
          <a:endParaRPr lang="en-US"/>
        </a:p>
      </dgm:t>
    </dgm:pt>
    <dgm:pt modelId="{507A8E4E-2B47-7D4E-BB74-5292BA6FB230}" type="sibTrans" cxnId="{9CB287E1-CFEC-404C-A24A-8C33678ECDAB}">
      <dgm:prSet/>
      <dgm:spPr/>
      <dgm:t>
        <a:bodyPr/>
        <a:lstStyle/>
        <a:p>
          <a:endParaRPr lang="en-US"/>
        </a:p>
      </dgm:t>
    </dgm:pt>
    <dgm:pt modelId="{BB867FD6-8047-DF42-9C1E-4B39DB309205}">
      <dgm:prSet/>
      <dgm:spPr/>
      <dgm:t>
        <a:bodyPr/>
        <a:lstStyle/>
        <a:p>
          <a:r>
            <a:rPr lang="en-US"/>
            <a:t>Where skills are developed, the jobs may be gone (national renewable energy strategy)</a:t>
          </a:r>
          <a:endParaRPr lang="en-US" dirty="0"/>
        </a:p>
      </dgm:t>
    </dgm:pt>
    <dgm:pt modelId="{A1CA7E37-85A2-074B-8766-E2A3B45CC25A}" type="parTrans" cxnId="{C5DD0C7E-951A-FD47-B82B-44031977C42C}">
      <dgm:prSet/>
      <dgm:spPr/>
      <dgm:t>
        <a:bodyPr/>
        <a:lstStyle/>
        <a:p>
          <a:endParaRPr lang="en-US"/>
        </a:p>
      </dgm:t>
    </dgm:pt>
    <dgm:pt modelId="{D81E16F8-91BA-1147-9B89-D80B273B9A0E}" type="sibTrans" cxnId="{C5DD0C7E-951A-FD47-B82B-44031977C42C}">
      <dgm:prSet/>
      <dgm:spPr/>
      <dgm:t>
        <a:bodyPr/>
        <a:lstStyle/>
        <a:p>
          <a:endParaRPr lang="en-US"/>
        </a:p>
      </dgm:t>
    </dgm:pt>
    <dgm:pt modelId="{9C3DD6CA-AFC1-4349-9D6C-64CD0D0D4058}">
      <dgm:prSet/>
      <dgm:spPr/>
      <dgm:t>
        <a:bodyPr/>
        <a:lstStyle/>
        <a:p>
          <a:r>
            <a:rPr lang="en-US" dirty="0"/>
            <a:t>“Environmental skills planning is ad hoc and inadequate” (ESSP, 2010)</a:t>
          </a:r>
        </a:p>
      </dgm:t>
    </dgm:pt>
    <dgm:pt modelId="{06C566BB-0671-6948-9DBF-1F28A10D01B6}" type="parTrans" cxnId="{786BF4A1-5C07-154B-8522-7132E50E8232}">
      <dgm:prSet/>
      <dgm:spPr/>
      <dgm:t>
        <a:bodyPr/>
        <a:lstStyle/>
        <a:p>
          <a:endParaRPr lang="en-US"/>
        </a:p>
      </dgm:t>
    </dgm:pt>
    <dgm:pt modelId="{58014B26-E317-1C44-BA37-0694147CAA15}" type="sibTrans" cxnId="{786BF4A1-5C07-154B-8522-7132E50E8232}">
      <dgm:prSet/>
      <dgm:spPr/>
      <dgm:t>
        <a:bodyPr/>
        <a:lstStyle/>
        <a:p>
          <a:endParaRPr lang="en-US"/>
        </a:p>
      </dgm:t>
    </dgm:pt>
    <dgm:pt modelId="{F7968448-56DE-6944-8A63-E990A3FF106A}" type="pres">
      <dgm:prSet presAssocID="{398A11FD-9827-FB42-988C-B946D924C452}" presName="diagram" presStyleCnt="0">
        <dgm:presLayoutVars>
          <dgm:dir/>
          <dgm:resizeHandles val="exact"/>
        </dgm:presLayoutVars>
      </dgm:prSet>
      <dgm:spPr/>
    </dgm:pt>
    <dgm:pt modelId="{830BE0FB-AA29-0A43-A49A-1D9B2AECC806}" type="pres">
      <dgm:prSet presAssocID="{E02EA550-F735-A649-AE77-E949B46782F8}" presName="node" presStyleLbl="node1" presStyleIdx="0" presStyleCnt="8">
        <dgm:presLayoutVars>
          <dgm:bulletEnabled val="1"/>
        </dgm:presLayoutVars>
      </dgm:prSet>
      <dgm:spPr/>
    </dgm:pt>
    <dgm:pt modelId="{39369550-E22C-DF42-8D71-31EAB22D8B29}" type="pres">
      <dgm:prSet presAssocID="{FC17AC13-712A-4741-AEA9-C86B7C1E3A5B}" presName="sibTrans" presStyleCnt="0"/>
      <dgm:spPr/>
    </dgm:pt>
    <dgm:pt modelId="{4CA493DD-12C7-6144-846C-636AF89FFC4E}" type="pres">
      <dgm:prSet presAssocID="{EA465074-BE8F-D14B-ABF5-38EC17607D41}" presName="node" presStyleLbl="node1" presStyleIdx="1" presStyleCnt="8">
        <dgm:presLayoutVars>
          <dgm:bulletEnabled val="1"/>
        </dgm:presLayoutVars>
      </dgm:prSet>
      <dgm:spPr/>
    </dgm:pt>
    <dgm:pt modelId="{C5DE3CE2-9E55-B54A-9538-EFE5A1720BEB}" type="pres">
      <dgm:prSet presAssocID="{00F8E9E8-8848-664F-BEFD-70E8EA6C5FE2}" presName="sibTrans" presStyleCnt="0"/>
      <dgm:spPr/>
    </dgm:pt>
    <dgm:pt modelId="{E6F771D9-E0E0-7F44-AB5B-6845F5D250EF}" type="pres">
      <dgm:prSet presAssocID="{1D8EA498-36C6-5A41-9D77-447AB89A1776}" presName="node" presStyleLbl="node1" presStyleIdx="2" presStyleCnt="8">
        <dgm:presLayoutVars>
          <dgm:bulletEnabled val="1"/>
        </dgm:presLayoutVars>
      </dgm:prSet>
      <dgm:spPr/>
    </dgm:pt>
    <dgm:pt modelId="{81A02611-1FE8-AF4D-94F9-C9E66399FEA5}" type="pres">
      <dgm:prSet presAssocID="{452F3752-ABE4-164B-9985-ED20A221531D}" presName="sibTrans" presStyleCnt="0"/>
      <dgm:spPr/>
    </dgm:pt>
    <dgm:pt modelId="{211BB695-AC14-2A48-80E2-A8450FFC1697}" type="pres">
      <dgm:prSet presAssocID="{AA06E1F4-2E24-3A43-BF1D-392D1C00AA50}" presName="node" presStyleLbl="node1" presStyleIdx="3" presStyleCnt="8">
        <dgm:presLayoutVars>
          <dgm:bulletEnabled val="1"/>
        </dgm:presLayoutVars>
      </dgm:prSet>
      <dgm:spPr/>
    </dgm:pt>
    <dgm:pt modelId="{A229DF74-06CF-3C4E-8615-BC4191F63EF0}" type="pres">
      <dgm:prSet presAssocID="{89E30279-C57D-974E-BD87-B31F843432D9}" presName="sibTrans" presStyleCnt="0"/>
      <dgm:spPr/>
    </dgm:pt>
    <dgm:pt modelId="{259F2A9A-E558-6248-8C3E-9A006572B06A}" type="pres">
      <dgm:prSet presAssocID="{0E4FCC2C-2E0E-0C49-80B3-485BDD87E449}" presName="node" presStyleLbl="node1" presStyleIdx="4" presStyleCnt="8">
        <dgm:presLayoutVars>
          <dgm:bulletEnabled val="1"/>
        </dgm:presLayoutVars>
      </dgm:prSet>
      <dgm:spPr/>
    </dgm:pt>
    <dgm:pt modelId="{7BCEA7BE-BAD1-A34B-85A1-3A22BA9A6F61}" type="pres">
      <dgm:prSet presAssocID="{82225AFC-B613-2B4B-B138-76135E2D74A3}" presName="sibTrans" presStyleCnt="0"/>
      <dgm:spPr/>
    </dgm:pt>
    <dgm:pt modelId="{15DFEF50-A191-7B4C-A74F-4D7048D5AA2B}" type="pres">
      <dgm:prSet presAssocID="{4BDB06FB-8EDE-9240-88A7-5495DEB20F39}" presName="node" presStyleLbl="node1" presStyleIdx="5" presStyleCnt="8">
        <dgm:presLayoutVars>
          <dgm:bulletEnabled val="1"/>
        </dgm:presLayoutVars>
      </dgm:prSet>
      <dgm:spPr/>
    </dgm:pt>
    <dgm:pt modelId="{8DC1DFEE-D27E-B54E-8A3A-E2F3AB2E2968}" type="pres">
      <dgm:prSet presAssocID="{507A8E4E-2B47-7D4E-BB74-5292BA6FB230}" presName="sibTrans" presStyleCnt="0"/>
      <dgm:spPr/>
    </dgm:pt>
    <dgm:pt modelId="{1ED90850-C433-B041-A8B8-E7568EBDB4C4}" type="pres">
      <dgm:prSet presAssocID="{BB867FD6-8047-DF42-9C1E-4B39DB309205}" presName="node" presStyleLbl="node1" presStyleIdx="6" presStyleCnt="8">
        <dgm:presLayoutVars>
          <dgm:bulletEnabled val="1"/>
        </dgm:presLayoutVars>
      </dgm:prSet>
      <dgm:spPr/>
    </dgm:pt>
    <dgm:pt modelId="{35FC304B-3623-EA4B-A236-3CA60C60F19D}" type="pres">
      <dgm:prSet presAssocID="{D81E16F8-91BA-1147-9B89-D80B273B9A0E}" presName="sibTrans" presStyleCnt="0"/>
      <dgm:spPr/>
    </dgm:pt>
    <dgm:pt modelId="{7D6A88F3-678B-2943-BDB4-32FA6580FAD2}" type="pres">
      <dgm:prSet presAssocID="{9C3DD6CA-AFC1-4349-9D6C-64CD0D0D4058}" presName="node" presStyleLbl="node1" presStyleIdx="7" presStyleCnt="8">
        <dgm:presLayoutVars>
          <dgm:bulletEnabled val="1"/>
        </dgm:presLayoutVars>
      </dgm:prSet>
      <dgm:spPr/>
    </dgm:pt>
  </dgm:ptLst>
  <dgm:cxnLst>
    <dgm:cxn modelId="{2800300A-C9AE-5843-83B5-B903CEA4AFDA}" srcId="{398A11FD-9827-FB42-988C-B946D924C452}" destId="{E02EA550-F735-A649-AE77-E949B46782F8}" srcOrd="0" destOrd="0" parTransId="{2F1E195B-DE32-0C4D-927D-F1B269E9A28A}" sibTransId="{FC17AC13-712A-4741-AEA9-C86B7C1E3A5B}"/>
    <dgm:cxn modelId="{8D30B50F-8788-8B4B-A562-E628C5060FAD}" type="presOf" srcId="{E02EA550-F735-A649-AE77-E949B46782F8}" destId="{830BE0FB-AA29-0A43-A49A-1D9B2AECC806}" srcOrd="0" destOrd="0" presId="urn:microsoft.com/office/officeart/2005/8/layout/default"/>
    <dgm:cxn modelId="{AB655E1B-D07D-CA4E-81E5-060E12B6BEB8}" type="presOf" srcId="{EA465074-BE8F-D14B-ABF5-38EC17607D41}" destId="{4CA493DD-12C7-6144-846C-636AF89FFC4E}" srcOrd="0" destOrd="0" presId="urn:microsoft.com/office/officeart/2005/8/layout/default"/>
    <dgm:cxn modelId="{D301E428-F1F9-DA48-8D9A-74E169F6FD1F}" type="presOf" srcId="{0E4FCC2C-2E0E-0C49-80B3-485BDD87E449}" destId="{259F2A9A-E558-6248-8C3E-9A006572B06A}" srcOrd="0" destOrd="0" presId="urn:microsoft.com/office/officeart/2005/8/layout/default"/>
    <dgm:cxn modelId="{AC17323A-BFB4-114C-982A-874F40B2B4A4}" type="presOf" srcId="{1D8EA498-36C6-5A41-9D77-447AB89A1776}" destId="{E6F771D9-E0E0-7F44-AB5B-6845F5D250EF}" srcOrd="0" destOrd="0" presId="urn:microsoft.com/office/officeart/2005/8/layout/default"/>
    <dgm:cxn modelId="{DB437944-F9DC-C643-AA3B-655E66BCEA62}" type="presOf" srcId="{398A11FD-9827-FB42-988C-B946D924C452}" destId="{F7968448-56DE-6944-8A63-E990A3FF106A}" srcOrd="0" destOrd="0" presId="urn:microsoft.com/office/officeart/2005/8/layout/default"/>
    <dgm:cxn modelId="{F7E50F60-BDC1-5940-8E5D-74C3078BA79D}" srcId="{398A11FD-9827-FB42-988C-B946D924C452}" destId="{1D8EA498-36C6-5A41-9D77-447AB89A1776}" srcOrd="2" destOrd="0" parTransId="{F0AF01CB-C4F9-FE41-8CD6-881E15BC88FD}" sibTransId="{452F3752-ABE4-164B-9985-ED20A221531D}"/>
    <dgm:cxn modelId="{C5DD0C7E-951A-FD47-B82B-44031977C42C}" srcId="{398A11FD-9827-FB42-988C-B946D924C452}" destId="{BB867FD6-8047-DF42-9C1E-4B39DB309205}" srcOrd="6" destOrd="0" parTransId="{A1CA7E37-85A2-074B-8766-E2A3B45CC25A}" sibTransId="{D81E16F8-91BA-1147-9B89-D80B273B9A0E}"/>
    <dgm:cxn modelId="{1ED2829B-BD41-AA4F-87BD-3D93E86EE56C}" srcId="{398A11FD-9827-FB42-988C-B946D924C452}" destId="{0E4FCC2C-2E0E-0C49-80B3-485BDD87E449}" srcOrd="4" destOrd="0" parTransId="{01F18393-C95E-CF4B-BAF3-BC507634928C}" sibTransId="{82225AFC-B613-2B4B-B138-76135E2D74A3}"/>
    <dgm:cxn modelId="{786BF4A1-5C07-154B-8522-7132E50E8232}" srcId="{398A11FD-9827-FB42-988C-B946D924C452}" destId="{9C3DD6CA-AFC1-4349-9D6C-64CD0D0D4058}" srcOrd="7" destOrd="0" parTransId="{06C566BB-0671-6948-9DBF-1F28A10D01B6}" sibTransId="{58014B26-E317-1C44-BA37-0694147CAA15}"/>
    <dgm:cxn modelId="{F2B33AA9-47CC-2449-9882-4AF7A4F1B5DA}" type="presOf" srcId="{9C3DD6CA-AFC1-4349-9D6C-64CD0D0D4058}" destId="{7D6A88F3-678B-2943-BDB4-32FA6580FAD2}" srcOrd="0" destOrd="0" presId="urn:microsoft.com/office/officeart/2005/8/layout/default"/>
    <dgm:cxn modelId="{3E97FCAF-C03E-EE4E-9885-28F1434EA47A}" type="presOf" srcId="{AA06E1F4-2E24-3A43-BF1D-392D1C00AA50}" destId="{211BB695-AC14-2A48-80E2-A8450FFC1697}" srcOrd="0" destOrd="0" presId="urn:microsoft.com/office/officeart/2005/8/layout/default"/>
    <dgm:cxn modelId="{5D89C4B8-5E42-EB44-8172-F6ACC275AC84}" srcId="{398A11FD-9827-FB42-988C-B946D924C452}" destId="{EA465074-BE8F-D14B-ABF5-38EC17607D41}" srcOrd="1" destOrd="0" parTransId="{1C95BDB4-841F-584A-80C7-350AC17BBAEC}" sibTransId="{00F8E9E8-8848-664F-BEFD-70E8EA6C5FE2}"/>
    <dgm:cxn modelId="{DB8471CF-83BB-624E-A9FD-9F4FDFD633F2}" type="presOf" srcId="{BB867FD6-8047-DF42-9C1E-4B39DB309205}" destId="{1ED90850-C433-B041-A8B8-E7568EBDB4C4}" srcOrd="0" destOrd="0" presId="urn:microsoft.com/office/officeart/2005/8/layout/default"/>
    <dgm:cxn modelId="{9CB287E1-CFEC-404C-A24A-8C33678ECDAB}" srcId="{398A11FD-9827-FB42-988C-B946D924C452}" destId="{4BDB06FB-8EDE-9240-88A7-5495DEB20F39}" srcOrd="5" destOrd="0" parTransId="{47D8B5C9-D149-2743-AA94-2777E736EB94}" sibTransId="{507A8E4E-2B47-7D4E-BB74-5292BA6FB230}"/>
    <dgm:cxn modelId="{D0CF5CF5-FC23-4841-BB0F-C74C4510438F}" type="presOf" srcId="{4BDB06FB-8EDE-9240-88A7-5495DEB20F39}" destId="{15DFEF50-A191-7B4C-A74F-4D7048D5AA2B}" srcOrd="0" destOrd="0" presId="urn:microsoft.com/office/officeart/2005/8/layout/default"/>
    <dgm:cxn modelId="{0A0242FE-2787-9946-9F57-DF1D2CA9D00D}" srcId="{398A11FD-9827-FB42-988C-B946D924C452}" destId="{AA06E1F4-2E24-3A43-BF1D-392D1C00AA50}" srcOrd="3" destOrd="0" parTransId="{45180BD4-7759-1A40-9360-588F18E49A04}" sibTransId="{89E30279-C57D-974E-BD87-B31F843432D9}"/>
    <dgm:cxn modelId="{F2A24013-7013-7042-83C6-0444306B03F7}" type="presParOf" srcId="{F7968448-56DE-6944-8A63-E990A3FF106A}" destId="{830BE0FB-AA29-0A43-A49A-1D9B2AECC806}" srcOrd="0" destOrd="0" presId="urn:microsoft.com/office/officeart/2005/8/layout/default"/>
    <dgm:cxn modelId="{57BA8957-8BF8-E546-AE88-8CB227185340}" type="presParOf" srcId="{F7968448-56DE-6944-8A63-E990A3FF106A}" destId="{39369550-E22C-DF42-8D71-31EAB22D8B29}" srcOrd="1" destOrd="0" presId="urn:microsoft.com/office/officeart/2005/8/layout/default"/>
    <dgm:cxn modelId="{35299FE5-490B-C34B-9276-3A31E92C57C3}" type="presParOf" srcId="{F7968448-56DE-6944-8A63-E990A3FF106A}" destId="{4CA493DD-12C7-6144-846C-636AF89FFC4E}" srcOrd="2" destOrd="0" presId="urn:microsoft.com/office/officeart/2005/8/layout/default"/>
    <dgm:cxn modelId="{8A7683B4-CF97-834F-ADA1-229242DF1DA8}" type="presParOf" srcId="{F7968448-56DE-6944-8A63-E990A3FF106A}" destId="{C5DE3CE2-9E55-B54A-9538-EFE5A1720BEB}" srcOrd="3" destOrd="0" presId="urn:microsoft.com/office/officeart/2005/8/layout/default"/>
    <dgm:cxn modelId="{C6B61D7E-2C3F-954C-9DE1-7090667E5552}" type="presParOf" srcId="{F7968448-56DE-6944-8A63-E990A3FF106A}" destId="{E6F771D9-E0E0-7F44-AB5B-6845F5D250EF}" srcOrd="4" destOrd="0" presId="urn:microsoft.com/office/officeart/2005/8/layout/default"/>
    <dgm:cxn modelId="{1D6C5623-AD12-E947-B9E9-FEB96882C265}" type="presParOf" srcId="{F7968448-56DE-6944-8A63-E990A3FF106A}" destId="{81A02611-1FE8-AF4D-94F9-C9E66399FEA5}" srcOrd="5" destOrd="0" presId="urn:microsoft.com/office/officeart/2005/8/layout/default"/>
    <dgm:cxn modelId="{7DD0CFC0-8811-A24C-84AA-C17ACC313A0F}" type="presParOf" srcId="{F7968448-56DE-6944-8A63-E990A3FF106A}" destId="{211BB695-AC14-2A48-80E2-A8450FFC1697}" srcOrd="6" destOrd="0" presId="urn:microsoft.com/office/officeart/2005/8/layout/default"/>
    <dgm:cxn modelId="{3EE21305-9843-5947-AE68-3ADB2F784DD2}" type="presParOf" srcId="{F7968448-56DE-6944-8A63-E990A3FF106A}" destId="{A229DF74-06CF-3C4E-8615-BC4191F63EF0}" srcOrd="7" destOrd="0" presId="urn:microsoft.com/office/officeart/2005/8/layout/default"/>
    <dgm:cxn modelId="{AFD3BA0E-EDD0-254E-A081-C21999F157FD}" type="presParOf" srcId="{F7968448-56DE-6944-8A63-E990A3FF106A}" destId="{259F2A9A-E558-6248-8C3E-9A006572B06A}" srcOrd="8" destOrd="0" presId="urn:microsoft.com/office/officeart/2005/8/layout/default"/>
    <dgm:cxn modelId="{B22A2BE0-D0BF-5B4F-82EF-275D35C9AE4E}" type="presParOf" srcId="{F7968448-56DE-6944-8A63-E990A3FF106A}" destId="{7BCEA7BE-BAD1-A34B-85A1-3A22BA9A6F61}" srcOrd="9" destOrd="0" presId="urn:microsoft.com/office/officeart/2005/8/layout/default"/>
    <dgm:cxn modelId="{268026EE-6453-DC44-BB92-D7C4151A12B4}" type="presParOf" srcId="{F7968448-56DE-6944-8A63-E990A3FF106A}" destId="{15DFEF50-A191-7B4C-A74F-4D7048D5AA2B}" srcOrd="10" destOrd="0" presId="urn:microsoft.com/office/officeart/2005/8/layout/default"/>
    <dgm:cxn modelId="{3FF87FBC-7D76-BF44-8B62-6F7721B3A8AE}" type="presParOf" srcId="{F7968448-56DE-6944-8A63-E990A3FF106A}" destId="{8DC1DFEE-D27E-B54E-8A3A-E2F3AB2E2968}" srcOrd="11" destOrd="0" presId="urn:microsoft.com/office/officeart/2005/8/layout/default"/>
    <dgm:cxn modelId="{2CB21E4E-2A50-B244-9802-2F044EBD56DD}" type="presParOf" srcId="{F7968448-56DE-6944-8A63-E990A3FF106A}" destId="{1ED90850-C433-B041-A8B8-E7568EBDB4C4}" srcOrd="12" destOrd="0" presId="urn:microsoft.com/office/officeart/2005/8/layout/default"/>
    <dgm:cxn modelId="{D6AFCC33-A90E-B54A-B02E-BAEE166297C7}" type="presParOf" srcId="{F7968448-56DE-6944-8A63-E990A3FF106A}" destId="{35FC304B-3623-EA4B-A236-3CA60C60F19D}" srcOrd="13" destOrd="0" presId="urn:microsoft.com/office/officeart/2005/8/layout/default"/>
    <dgm:cxn modelId="{25CF9EF2-A693-DF4A-8320-30F50430333E}" type="presParOf" srcId="{F7968448-56DE-6944-8A63-E990A3FF106A}" destId="{7D6A88F3-678B-2943-BDB4-32FA6580FAD2}" srcOrd="14" destOrd="0" presId="urn:microsoft.com/office/officeart/2005/8/layout/default"/>
  </dgm:cxnLst>
  <dgm:bg>
    <a:solidFill>
      <a:srgbClr val="00B05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ADCCC-E0E7-5D4E-A8BE-9E601C55D1DD}">
      <dsp:nvSpPr>
        <dsp:cNvPr id="0" name=""/>
        <dsp:cNvSpPr/>
      </dsp:nvSpPr>
      <dsp:spPr>
        <a:xfrm>
          <a:off x="160287" y="1204"/>
          <a:ext cx="2439756" cy="1680991"/>
        </a:xfrm>
        <a:prstGeom prst="roundRect">
          <a:avLst/>
        </a:prstGeom>
        <a:solidFill>
          <a:srgbClr val="EC131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1281E-5899-5548-B6FE-6B5A6E527477}">
      <dsp:nvSpPr>
        <dsp:cNvPr id="0" name=""/>
        <dsp:cNvSpPr/>
      </dsp:nvSpPr>
      <dsp:spPr>
        <a:xfrm>
          <a:off x="160287"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We’re in the dark</a:t>
          </a:r>
        </a:p>
      </dsp:txBody>
      <dsp:txXfrm>
        <a:off x="160287" y="1682196"/>
        <a:ext cx="2439756" cy="905149"/>
      </dsp:txXfrm>
    </dsp:sp>
    <dsp:sp modelId="{ACBED658-9F47-DE40-A4EC-4E7961F502CF}">
      <dsp:nvSpPr>
        <dsp:cNvPr id="0" name=""/>
        <dsp:cNvSpPr/>
      </dsp:nvSpPr>
      <dsp:spPr>
        <a:xfrm>
          <a:off x="2844121" y="1204"/>
          <a:ext cx="2439756" cy="1680991"/>
        </a:xfrm>
        <a:prstGeom prst="roundRect">
          <a:avLst/>
        </a:prstGeom>
        <a:solidFill>
          <a:srgbClr val="EC131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208E9-53DD-B34D-BEF2-1ECF620BF3FF}">
      <dsp:nvSpPr>
        <dsp:cNvPr id="0" name=""/>
        <dsp:cNvSpPr/>
      </dsp:nvSpPr>
      <dsp:spPr>
        <a:xfrm>
          <a:off x="2844121"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Running out of water</a:t>
          </a:r>
        </a:p>
      </dsp:txBody>
      <dsp:txXfrm>
        <a:off x="2844121" y="1682196"/>
        <a:ext cx="2439756" cy="905149"/>
      </dsp:txXfrm>
    </dsp:sp>
    <dsp:sp modelId="{6028FA70-20E9-8649-9CB3-29CD4427206F}">
      <dsp:nvSpPr>
        <dsp:cNvPr id="0" name=""/>
        <dsp:cNvSpPr/>
      </dsp:nvSpPr>
      <dsp:spPr>
        <a:xfrm>
          <a:off x="5527956" y="1204"/>
          <a:ext cx="2439756" cy="1680991"/>
        </a:xfrm>
        <a:prstGeom prst="roundRect">
          <a:avLst/>
        </a:prstGeom>
        <a:solidFill>
          <a:srgbClr val="EC131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28568-2424-4E4F-8F53-A352753ABD7F}">
      <dsp:nvSpPr>
        <dsp:cNvPr id="0" name=""/>
        <dsp:cNvSpPr/>
      </dsp:nvSpPr>
      <dsp:spPr>
        <a:xfrm>
          <a:off x="5527956"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Failing to create jobs</a:t>
          </a:r>
        </a:p>
      </dsp:txBody>
      <dsp:txXfrm>
        <a:off x="5527956" y="1682196"/>
        <a:ext cx="2439756" cy="905149"/>
      </dsp:txXfrm>
    </dsp:sp>
    <dsp:sp modelId="{C8BA6634-A54C-7545-854D-BB3457751260}">
      <dsp:nvSpPr>
        <dsp:cNvPr id="0" name=""/>
        <dsp:cNvSpPr/>
      </dsp:nvSpPr>
      <dsp:spPr>
        <a:xfrm>
          <a:off x="2844121" y="2831321"/>
          <a:ext cx="2439756" cy="1680991"/>
        </a:xfrm>
        <a:prstGeom prst="roundRect">
          <a:avLst/>
        </a:prstGeom>
        <a:solidFill>
          <a:srgbClr val="EC131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4C410-ED31-414D-97EE-128E0D86F894}">
      <dsp:nvSpPr>
        <dsp:cNvPr id="0" name=""/>
        <dsp:cNvSpPr/>
      </dsp:nvSpPr>
      <dsp:spPr>
        <a:xfrm>
          <a:off x="2211871" y="4512313"/>
          <a:ext cx="3704257"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And at risk of losing out (US Green Economy at $1.4 trillion)</a:t>
          </a:r>
        </a:p>
      </dsp:txBody>
      <dsp:txXfrm>
        <a:off x="2211871" y="4512313"/>
        <a:ext cx="3704257" cy="905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697DF-B010-1249-9D19-56CE449323F2}">
      <dsp:nvSpPr>
        <dsp:cNvPr id="0" name=""/>
        <dsp:cNvSpPr/>
      </dsp:nvSpPr>
      <dsp:spPr>
        <a:xfrm rot="16200000">
          <a:off x="677333" y="-677333"/>
          <a:ext cx="2709333" cy="4064000"/>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Households</a:t>
          </a:r>
        </a:p>
      </dsp:txBody>
      <dsp:txXfrm rot="5400000">
        <a:off x="-1" y="1"/>
        <a:ext cx="4064000" cy="2032000"/>
      </dsp:txXfrm>
    </dsp:sp>
    <dsp:sp modelId="{8C15B258-C102-264F-AC9F-BF4E53F2EED4}">
      <dsp:nvSpPr>
        <dsp:cNvPr id="0" name=""/>
        <dsp:cNvSpPr/>
      </dsp:nvSpPr>
      <dsp:spPr>
        <a:xfrm>
          <a:off x="4064000" y="0"/>
          <a:ext cx="4064000" cy="2709333"/>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Governance</a:t>
          </a:r>
        </a:p>
      </dsp:txBody>
      <dsp:txXfrm>
        <a:off x="4064000" y="0"/>
        <a:ext cx="4064000" cy="2032000"/>
      </dsp:txXfrm>
    </dsp:sp>
    <dsp:sp modelId="{B57335B1-266B-F941-BBDD-39E512C4852F}">
      <dsp:nvSpPr>
        <dsp:cNvPr id="0" name=""/>
        <dsp:cNvSpPr/>
      </dsp:nvSpPr>
      <dsp:spPr>
        <a:xfrm rot="10800000">
          <a:off x="0" y="2709333"/>
          <a:ext cx="4064000" cy="2709333"/>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Markets</a:t>
          </a:r>
        </a:p>
      </dsp:txBody>
      <dsp:txXfrm rot="10800000">
        <a:off x="0" y="3386666"/>
        <a:ext cx="4064000" cy="2032000"/>
      </dsp:txXfrm>
    </dsp:sp>
    <dsp:sp modelId="{55D2B8A6-C4B5-2047-B43E-88C7C33EB865}">
      <dsp:nvSpPr>
        <dsp:cNvPr id="0" name=""/>
        <dsp:cNvSpPr/>
      </dsp:nvSpPr>
      <dsp:spPr>
        <a:xfrm rot="5400000">
          <a:off x="4741333" y="2032000"/>
          <a:ext cx="2709333" cy="4064000"/>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Commons</a:t>
          </a:r>
        </a:p>
      </dsp:txBody>
      <dsp:txXfrm rot="-5400000">
        <a:off x="4063999" y="3386666"/>
        <a:ext cx="4064000" cy="2032000"/>
      </dsp:txXfrm>
    </dsp:sp>
    <dsp:sp modelId="{D0E7E7E7-9FEF-6D46-9C31-30BF871948C6}">
      <dsp:nvSpPr>
        <dsp:cNvPr id="0" name=""/>
        <dsp:cNvSpPr/>
      </dsp:nvSpPr>
      <dsp:spPr>
        <a:xfrm>
          <a:off x="2844799" y="2032000"/>
          <a:ext cx="2438400" cy="1354666"/>
        </a:xfrm>
        <a:prstGeom prst="roundRect">
          <a:avLst/>
        </a:prstGeom>
        <a:solidFill>
          <a:srgbClr val="EC1319"/>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Economy</a:t>
          </a:r>
        </a:p>
      </dsp:txBody>
      <dsp:txXfrm>
        <a:off x="2910928" y="2098129"/>
        <a:ext cx="2306142" cy="1222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697DF-B010-1249-9D19-56CE449323F2}">
      <dsp:nvSpPr>
        <dsp:cNvPr id="0" name=""/>
        <dsp:cNvSpPr/>
      </dsp:nvSpPr>
      <dsp:spPr>
        <a:xfrm rot="16200000">
          <a:off x="677333" y="-677333"/>
          <a:ext cx="2709333" cy="4064000"/>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Households</a:t>
          </a:r>
          <a:r>
            <a:rPr lang="en-US" sz="2000" kern="1200" dirty="0">
              <a:solidFill>
                <a:srgbClr val="92D050"/>
              </a:solidFill>
            </a:rPr>
            <a:t>:</a:t>
          </a:r>
          <a:r>
            <a:rPr lang="en-US" sz="2000" kern="1200" dirty="0">
              <a:solidFill>
                <a:schemeClr val="bg1"/>
              </a:solidFill>
            </a:rPr>
            <a:t> Food gardeners, farmers, recyclers, repair shops, water leak technicians, community conservancies, ...</a:t>
          </a:r>
        </a:p>
      </dsp:txBody>
      <dsp:txXfrm rot="5400000">
        <a:off x="-1" y="1"/>
        <a:ext cx="4064000" cy="2032000"/>
      </dsp:txXfrm>
    </dsp:sp>
    <dsp:sp modelId="{8C15B258-C102-264F-AC9F-BF4E53F2EED4}">
      <dsp:nvSpPr>
        <dsp:cNvPr id="0" name=""/>
        <dsp:cNvSpPr/>
      </dsp:nvSpPr>
      <dsp:spPr>
        <a:xfrm>
          <a:off x="4064000" y="0"/>
          <a:ext cx="4064000" cy="2709333"/>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Governance: </a:t>
          </a:r>
          <a:r>
            <a:rPr lang="en-US" sz="1800" kern="1200" dirty="0">
              <a:solidFill>
                <a:schemeClr val="bg1"/>
              </a:solidFill>
            </a:rPr>
            <a:t>Working for Water, Working on Fire, Working for the Coasts, Working for Ecosystems, Green Scorpions, nature conservators, game guards, climate scientists, resource economists, policy makers ... </a:t>
          </a:r>
        </a:p>
      </dsp:txBody>
      <dsp:txXfrm>
        <a:off x="4064000" y="0"/>
        <a:ext cx="4064000" cy="2032000"/>
      </dsp:txXfrm>
    </dsp:sp>
    <dsp:sp modelId="{B57335B1-266B-F941-BBDD-39E512C4852F}">
      <dsp:nvSpPr>
        <dsp:cNvPr id="0" name=""/>
        <dsp:cNvSpPr/>
      </dsp:nvSpPr>
      <dsp:spPr>
        <a:xfrm rot="10800000">
          <a:off x="0" y="2709333"/>
          <a:ext cx="4064000" cy="2709333"/>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Markets: </a:t>
          </a:r>
          <a:r>
            <a:rPr lang="en-US" sz="1800" kern="1200" dirty="0">
              <a:solidFill>
                <a:schemeClr val="bg1"/>
              </a:solidFill>
            </a:rPr>
            <a:t>Green finance, carbon bonds &amp; taxes, electric vehicles, solar panel installers, wind turbine technicians, green building constructors, engineers &amp; artisans, eco-tourism operators</a:t>
          </a:r>
        </a:p>
      </dsp:txBody>
      <dsp:txXfrm rot="10800000">
        <a:off x="0" y="3386666"/>
        <a:ext cx="4064000" cy="2032000"/>
      </dsp:txXfrm>
    </dsp:sp>
    <dsp:sp modelId="{55D2B8A6-C4B5-2047-B43E-88C7C33EB865}">
      <dsp:nvSpPr>
        <dsp:cNvPr id="0" name=""/>
        <dsp:cNvSpPr/>
      </dsp:nvSpPr>
      <dsp:spPr>
        <a:xfrm rot="5400000">
          <a:off x="4741333" y="2032000"/>
          <a:ext cx="2709333" cy="4064000"/>
        </a:xfrm>
        <a:prstGeom prst="round1Rect">
          <a:avLst/>
        </a:prstGeom>
        <a:solidFill>
          <a:schemeClr val="accent1"/>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Commons: </a:t>
          </a:r>
          <a:r>
            <a:rPr lang="en-US" sz="2000" kern="1200" dirty="0">
              <a:solidFill>
                <a:schemeClr val="bg1"/>
              </a:solidFill>
            </a:rPr>
            <a:t>Renewable energy, wetland </a:t>
          </a:r>
          <a:r>
            <a:rPr lang="en-US" sz="2000" kern="1200" dirty="0" err="1">
              <a:solidFill>
                <a:schemeClr val="bg1"/>
              </a:solidFill>
            </a:rPr>
            <a:t>reconstructors</a:t>
          </a:r>
          <a:r>
            <a:rPr lang="en-US" sz="2000" kern="1200" dirty="0">
              <a:solidFill>
                <a:schemeClr val="bg1"/>
              </a:solidFill>
            </a:rPr>
            <a:t>, beach cleaners, acid min restoration,  insurance, Enviro-Champs ... </a:t>
          </a:r>
          <a:r>
            <a:rPr lang="en-US" sz="2000" kern="1200" dirty="0">
              <a:solidFill>
                <a:srgbClr val="92D050"/>
              </a:solidFill>
            </a:rPr>
            <a:t> </a:t>
          </a:r>
        </a:p>
      </dsp:txBody>
      <dsp:txXfrm rot="-5400000">
        <a:off x="4063999" y="3386666"/>
        <a:ext cx="4064000" cy="2032000"/>
      </dsp:txXfrm>
    </dsp:sp>
    <dsp:sp modelId="{D0E7E7E7-9FEF-6D46-9C31-30BF871948C6}">
      <dsp:nvSpPr>
        <dsp:cNvPr id="0" name=""/>
        <dsp:cNvSpPr/>
      </dsp:nvSpPr>
      <dsp:spPr>
        <a:xfrm>
          <a:off x="2844799" y="2032000"/>
          <a:ext cx="2438400" cy="1354666"/>
        </a:xfrm>
        <a:prstGeom prst="roundRect">
          <a:avLst/>
        </a:prstGeom>
        <a:solidFill>
          <a:srgbClr val="92D050"/>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Jobs and Enterprises in a Green Economy</a:t>
          </a:r>
        </a:p>
      </dsp:txBody>
      <dsp:txXfrm>
        <a:off x="2910928" y="2098129"/>
        <a:ext cx="2306142" cy="1222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6BA35-0EA9-FF4B-AE66-C52ABB6E9D68}">
      <dsp:nvSpPr>
        <dsp:cNvPr id="0" name=""/>
        <dsp:cNvSpPr/>
      </dsp:nvSpPr>
      <dsp:spPr>
        <a:xfrm>
          <a:off x="0" y="270933"/>
          <a:ext cx="4876800" cy="4876800"/>
        </a:xfrm>
        <a:prstGeom prst="pie">
          <a:avLst>
            <a:gd name="adj1" fmla="val 5400000"/>
            <a:gd name="adj2" fmla="val 16200000"/>
          </a:avLst>
        </a:prstGeom>
        <a:solidFill>
          <a:srgbClr val="1C695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3509E-B912-2944-869A-5881DA3ED4C0}">
      <dsp:nvSpPr>
        <dsp:cNvPr id="0" name=""/>
        <dsp:cNvSpPr/>
      </dsp:nvSpPr>
      <dsp:spPr>
        <a:xfrm>
          <a:off x="2438400" y="270933"/>
          <a:ext cx="5689599" cy="4876800"/>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Strategic Macro-economic policies</a:t>
          </a:r>
        </a:p>
      </dsp:txBody>
      <dsp:txXfrm>
        <a:off x="2438400" y="270933"/>
        <a:ext cx="2844799" cy="1463043"/>
      </dsp:txXfrm>
    </dsp:sp>
    <dsp:sp modelId="{7D1552DF-AF70-8C45-A90F-129672659D90}">
      <dsp:nvSpPr>
        <dsp:cNvPr id="0" name=""/>
        <dsp:cNvSpPr/>
      </dsp:nvSpPr>
      <dsp:spPr>
        <a:xfrm>
          <a:off x="853441" y="1733976"/>
          <a:ext cx="3169916" cy="3169916"/>
        </a:xfrm>
        <a:prstGeom prst="pie">
          <a:avLst>
            <a:gd name="adj1" fmla="val 5400000"/>
            <a:gd name="adj2" fmla="val 16200000"/>
          </a:avLst>
        </a:prstGeom>
        <a:solidFill>
          <a:srgbClr val="92D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52E9C-E91C-7442-8084-BD9C71628624}">
      <dsp:nvSpPr>
        <dsp:cNvPr id="0" name=""/>
        <dsp:cNvSpPr/>
      </dsp:nvSpPr>
      <dsp:spPr>
        <a:xfrm>
          <a:off x="2438400" y="1733976"/>
          <a:ext cx="5689599" cy="3169916"/>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Enabling Sectoral Policies</a:t>
          </a:r>
        </a:p>
      </dsp:txBody>
      <dsp:txXfrm>
        <a:off x="2438400" y="1733976"/>
        <a:ext cx="2844799" cy="1463038"/>
      </dsp:txXfrm>
    </dsp:sp>
    <dsp:sp modelId="{D2DB3C51-3C82-B749-8423-30CA72D18D08}">
      <dsp:nvSpPr>
        <dsp:cNvPr id="0" name=""/>
        <dsp:cNvSpPr/>
      </dsp:nvSpPr>
      <dsp:spPr>
        <a:xfrm>
          <a:off x="1706880" y="3197014"/>
          <a:ext cx="1463038" cy="1463038"/>
        </a:xfrm>
        <a:prstGeom prst="pie">
          <a:avLst>
            <a:gd name="adj1" fmla="val 5400000"/>
            <a:gd name="adj2" fmla="val 1620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9FBFB-6818-4148-878B-CA1D9B9865AE}">
      <dsp:nvSpPr>
        <dsp:cNvPr id="0" name=""/>
        <dsp:cNvSpPr/>
      </dsp:nvSpPr>
      <dsp:spPr>
        <a:xfrm>
          <a:off x="2438400" y="3197014"/>
          <a:ext cx="5689599" cy="1463038"/>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Incentivising</a:t>
          </a:r>
          <a:r>
            <a:rPr lang="en-US" sz="2900" kern="1200" dirty="0"/>
            <a:t> &amp; Mandatory Policies</a:t>
          </a:r>
        </a:p>
      </dsp:txBody>
      <dsp:txXfrm>
        <a:off x="2438400" y="3197014"/>
        <a:ext cx="2844799" cy="1463038"/>
      </dsp:txXfrm>
    </dsp:sp>
    <dsp:sp modelId="{363EA6BF-3C9F-2A4D-81C5-D53DEBCB9140}">
      <dsp:nvSpPr>
        <dsp:cNvPr id="0" name=""/>
        <dsp:cNvSpPr/>
      </dsp:nvSpPr>
      <dsp:spPr>
        <a:xfrm>
          <a:off x="5283200" y="270933"/>
          <a:ext cx="2844799" cy="146304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New Growth Path: Green Economy Accord and NDP 2030</a:t>
          </a:r>
        </a:p>
        <a:p>
          <a:pPr marL="114300" lvl="1" indent="-114300" algn="l" defTabSz="577850">
            <a:lnSpc>
              <a:spcPct val="90000"/>
            </a:lnSpc>
            <a:spcBef>
              <a:spcPct val="0"/>
            </a:spcBef>
            <a:spcAft>
              <a:spcPct val="15000"/>
            </a:spcAft>
            <a:buChar char="•"/>
          </a:pPr>
          <a:r>
            <a:rPr lang="en-US" sz="1300" kern="1200" dirty="0"/>
            <a:t>National Strategy for Sustainable Development</a:t>
          </a:r>
        </a:p>
        <a:p>
          <a:pPr marL="114300" lvl="1" indent="-114300" algn="l" defTabSz="577850">
            <a:lnSpc>
              <a:spcPct val="90000"/>
            </a:lnSpc>
            <a:spcBef>
              <a:spcPct val="0"/>
            </a:spcBef>
            <a:spcAft>
              <a:spcPct val="15000"/>
            </a:spcAft>
            <a:buChar char="•"/>
          </a:pPr>
          <a:r>
            <a:rPr lang="en-US" sz="1300" kern="1200" dirty="0"/>
            <a:t>National Climate Change Response Strategy [and NSDS III]</a:t>
          </a:r>
        </a:p>
      </dsp:txBody>
      <dsp:txXfrm>
        <a:off x="5283200" y="270933"/>
        <a:ext cx="2844799" cy="1463043"/>
      </dsp:txXfrm>
    </dsp:sp>
    <dsp:sp modelId="{C65E0512-91D7-484F-BC7E-19D0EF5B0087}">
      <dsp:nvSpPr>
        <dsp:cNvPr id="0" name=""/>
        <dsp:cNvSpPr/>
      </dsp:nvSpPr>
      <dsp:spPr>
        <a:xfrm>
          <a:off x="5283200" y="1733976"/>
          <a:ext cx="2844799" cy="1463038"/>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Industrial Policy Action Plan</a:t>
          </a:r>
        </a:p>
        <a:p>
          <a:pPr marL="114300" lvl="1" indent="-114300" algn="l" defTabSz="577850">
            <a:lnSpc>
              <a:spcPct val="90000"/>
            </a:lnSpc>
            <a:spcBef>
              <a:spcPct val="0"/>
            </a:spcBef>
            <a:spcAft>
              <a:spcPct val="15000"/>
            </a:spcAft>
            <a:buChar char="•"/>
          </a:pPr>
          <a:r>
            <a:rPr lang="en-US" sz="1300" kern="1200" dirty="0"/>
            <a:t>White Paper on Renewable Energy</a:t>
          </a:r>
        </a:p>
        <a:p>
          <a:pPr marL="114300" lvl="1" indent="-114300" algn="l" defTabSz="577850">
            <a:lnSpc>
              <a:spcPct val="90000"/>
            </a:lnSpc>
            <a:spcBef>
              <a:spcPct val="0"/>
            </a:spcBef>
            <a:spcAft>
              <a:spcPct val="15000"/>
            </a:spcAft>
            <a:buChar char="•"/>
          </a:pPr>
          <a:r>
            <a:rPr lang="en-US" sz="1300" kern="1200" dirty="0"/>
            <a:t>National Transport Master Plan</a:t>
          </a:r>
        </a:p>
        <a:p>
          <a:pPr marL="114300" lvl="1" indent="-114300" algn="l" defTabSz="577850">
            <a:lnSpc>
              <a:spcPct val="90000"/>
            </a:lnSpc>
            <a:spcBef>
              <a:spcPct val="0"/>
            </a:spcBef>
            <a:spcAft>
              <a:spcPct val="15000"/>
            </a:spcAft>
            <a:buChar char="•"/>
          </a:pPr>
          <a:r>
            <a:rPr lang="en-US" sz="1300" kern="1200" dirty="0"/>
            <a:t>Bio-fuels and Bio-economy</a:t>
          </a:r>
        </a:p>
        <a:p>
          <a:pPr marL="114300" lvl="1" indent="-114300" algn="l" defTabSz="577850">
            <a:lnSpc>
              <a:spcPct val="90000"/>
            </a:lnSpc>
            <a:spcBef>
              <a:spcPct val="0"/>
            </a:spcBef>
            <a:spcAft>
              <a:spcPct val="15000"/>
            </a:spcAft>
            <a:buChar char="•"/>
          </a:pPr>
          <a:r>
            <a:rPr lang="en-US" sz="1300" kern="1200" dirty="0"/>
            <a:t>Roadmap for EV in SA</a:t>
          </a:r>
        </a:p>
      </dsp:txBody>
      <dsp:txXfrm>
        <a:off x="5283200" y="1733976"/>
        <a:ext cx="2844799" cy="1463038"/>
      </dsp:txXfrm>
    </dsp:sp>
    <dsp:sp modelId="{A8EE8575-F19C-CA4A-90CD-2347A58AB4F3}">
      <dsp:nvSpPr>
        <dsp:cNvPr id="0" name=""/>
        <dsp:cNvSpPr/>
      </dsp:nvSpPr>
      <dsp:spPr>
        <a:xfrm>
          <a:off x="5283200" y="3197014"/>
          <a:ext cx="2844799" cy="1463038"/>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Environmental Fiscal Reforms e.g. fuel levy, plastic bag levy, carbon tax </a:t>
          </a:r>
        </a:p>
        <a:p>
          <a:pPr marL="114300" lvl="1" indent="-114300" algn="l" defTabSz="577850">
            <a:lnSpc>
              <a:spcPct val="90000"/>
            </a:lnSpc>
            <a:spcBef>
              <a:spcPct val="0"/>
            </a:spcBef>
            <a:spcAft>
              <a:spcPct val="15000"/>
            </a:spcAft>
            <a:buChar char="•"/>
          </a:pPr>
          <a:r>
            <a:rPr lang="en-US" sz="1300" kern="1200" dirty="0"/>
            <a:t>Environmental tax breaks e.g. energy efficient tax incentive regulations</a:t>
          </a:r>
        </a:p>
        <a:p>
          <a:pPr marL="114300" lvl="1" indent="-114300" algn="l" defTabSz="577850">
            <a:lnSpc>
              <a:spcPct val="90000"/>
            </a:lnSpc>
            <a:spcBef>
              <a:spcPct val="0"/>
            </a:spcBef>
            <a:spcAft>
              <a:spcPct val="15000"/>
            </a:spcAft>
            <a:buChar char="•"/>
          </a:pPr>
          <a:r>
            <a:rPr lang="en-US" sz="1300" kern="1200" dirty="0"/>
            <a:t>National Building Regulations and Building Standards</a:t>
          </a:r>
        </a:p>
        <a:p>
          <a:pPr marL="114300" lvl="1" indent="-114300" algn="l" defTabSz="577850">
            <a:lnSpc>
              <a:spcPct val="90000"/>
            </a:lnSpc>
            <a:spcBef>
              <a:spcPct val="0"/>
            </a:spcBef>
            <a:spcAft>
              <a:spcPct val="15000"/>
            </a:spcAft>
            <a:buChar char="•"/>
          </a:pPr>
          <a:r>
            <a:rPr lang="en-US" sz="1300" b="1" kern="1200" dirty="0">
              <a:solidFill>
                <a:srgbClr val="00B050"/>
              </a:solidFill>
            </a:rPr>
            <a:t>Presidential Employment Stimulus</a:t>
          </a:r>
        </a:p>
      </dsp:txBody>
      <dsp:txXfrm>
        <a:off x="5283200" y="3197014"/>
        <a:ext cx="2844799" cy="1463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10CA6-96BD-B54E-9A3F-7891EE4E1451}">
      <dsp:nvSpPr>
        <dsp:cNvPr id="0" name=""/>
        <dsp:cNvSpPr/>
      </dsp:nvSpPr>
      <dsp:spPr>
        <a:xfrm>
          <a:off x="1960" y="573646"/>
          <a:ext cx="3028949" cy="1211579"/>
        </a:xfrm>
        <a:prstGeom prst="chevron">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en-US" sz="3900" kern="1200" dirty="0"/>
            <a:t>Truck driver</a:t>
          </a:r>
        </a:p>
      </dsp:txBody>
      <dsp:txXfrm>
        <a:off x="607750" y="573646"/>
        <a:ext cx="1817370" cy="1211579"/>
      </dsp:txXfrm>
    </dsp:sp>
    <dsp:sp modelId="{1426BAEA-A01B-FC46-B1C3-3C238F598A72}">
      <dsp:nvSpPr>
        <dsp:cNvPr id="0" name=""/>
        <dsp:cNvSpPr/>
      </dsp:nvSpPr>
      <dsp:spPr>
        <a:xfrm>
          <a:off x="2637146" y="676630"/>
          <a:ext cx="2514028" cy="1005611"/>
        </a:xfrm>
        <a:prstGeom prst="chevron">
          <a:avLst/>
        </a:prstGeom>
        <a:solidFill>
          <a:srgbClr val="00B050">
            <a:alpha val="90000"/>
          </a:srgb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Train driver</a:t>
          </a:r>
        </a:p>
      </dsp:txBody>
      <dsp:txXfrm>
        <a:off x="3139952" y="676630"/>
        <a:ext cx="1508417" cy="1005611"/>
      </dsp:txXfrm>
    </dsp:sp>
    <dsp:sp modelId="{BBA6CB46-DB68-6C42-B570-218DD5AD493A}">
      <dsp:nvSpPr>
        <dsp:cNvPr id="0" name=""/>
        <dsp:cNvSpPr/>
      </dsp:nvSpPr>
      <dsp:spPr>
        <a:xfrm>
          <a:off x="4799211" y="676630"/>
          <a:ext cx="2514028" cy="1005611"/>
        </a:xfrm>
        <a:prstGeom prst="chevron">
          <a:avLst/>
        </a:prstGeom>
        <a:solidFill>
          <a:srgbClr val="92D050">
            <a:alpha val="90000"/>
          </a:srgbClr>
        </a:solidFill>
        <a:ln w="10795" cap="flat" cmpd="sng" algn="ctr">
          <a:solidFill>
            <a:schemeClr val="accent5">
              <a:tint val="40000"/>
              <a:alpha val="90000"/>
              <a:hueOff val="-270698"/>
              <a:satOff val="4999"/>
              <a:lumOff val="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Station master</a:t>
          </a:r>
        </a:p>
      </dsp:txBody>
      <dsp:txXfrm>
        <a:off x="5302017" y="676630"/>
        <a:ext cx="1508417" cy="1005611"/>
      </dsp:txXfrm>
    </dsp:sp>
    <dsp:sp modelId="{62210056-4F69-4B41-B5B8-4BEA1638CF99}">
      <dsp:nvSpPr>
        <dsp:cNvPr id="0" name=""/>
        <dsp:cNvSpPr/>
      </dsp:nvSpPr>
      <dsp:spPr>
        <a:xfrm>
          <a:off x="1960" y="1954847"/>
          <a:ext cx="3028949" cy="1211579"/>
        </a:xfrm>
        <a:prstGeom prst="chevron">
          <a:avLst/>
        </a:prstGeom>
        <a:solidFill>
          <a:schemeClr val="accent5">
            <a:hueOff val="-419932"/>
            <a:satOff val="22824"/>
            <a:lumOff val="-421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en-US" sz="3900" kern="1200" dirty="0"/>
            <a:t>Mine worker</a:t>
          </a:r>
        </a:p>
      </dsp:txBody>
      <dsp:txXfrm>
        <a:off x="607750" y="1954847"/>
        <a:ext cx="1817370" cy="1211579"/>
      </dsp:txXfrm>
    </dsp:sp>
    <dsp:sp modelId="{6843E131-299B-AA40-8BDD-68B2C6CCB447}">
      <dsp:nvSpPr>
        <dsp:cNvPr id="0" name=""/>
        <dsp:cNvSpPr/>
      </dsp:nvSpPr>
      <dsp:spPr>
        <a:xfrm>
          <a:off x="2637146" y="2057831"/>
          <a:ext cx="2514028" cy="1005611"/>
        </a:xfrm>
        <a:prstGeom prst="chevron">
          <a:avLst/>
        </a:prstGeom>
        <a:solidFill>
          <a:srgbClr val="00B050">
            <a:alpha val="90000"/>
          </a:srgbClr>
        </a:solidFill>
        <a:ln w="10795" cap="flat" cmpd="sng" algn="ctr">
          <a:solidFill>
            <a:schemeClr val="accent5">
              <a:tint val="40000"/>
              <a:alpha val="90000"/>
              <a:hueOff val="-541396"/>
              <a:satOff val="9998"/>
              <a:lumOff val="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Restoration worker</a:t>
          </a:r>
        </a:p>
      </dsp:txBody>
      <dsp:txXfrm>
        <a:off x="3139952" y="2057831"/>
        <a:ext cx="1508417" cy="1005611"/>
      </dsp:txXfrm>
    </dsp:sp>
    <dsp:sp modelId="{9533EAE1-ED47-9A46-BE2F-FFA8C12A375F}">
      <dsp:nvSpPr>
        <dsp:cNvPr id="0" name=""/>
        <dsp:cNvSpPr/>
      </dsp:nvSpPr>
      <dsp:spPr>
        <a:xfrm>
          <a:off x="4799211" y="2057831"/>
          <a:ext cx="2514028" cy="1005611"/>
        </a:xfrm>
        <a:prstGeom prst="chevron">
          <a:avLst/>
        </a:prstGeom>
        <a:solidFill>
          <a:srgbClr val="92D050">
            <a:alpha val="90000"/>
          </a:srgbClr>
        </a:solidFill>
        <a:ln w="10795" cap="flat" cmpd="sng" algn="ctr">
          <a:solidFill>
            <a:schemeClr val="accent5">
              <a:tint val="40000"/>
              <a:alpha val="90000"/>
              <a:hueOff val="-812094"/>
              <a:satOff val="14996"/>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Nursery owner</a:t>
          </a:r>
        </a:p>
      </dsp:txBody>
      <dsp:txXfrm>
        <a:off x="5302017" y="2057831"/>
        <a:ext cx="1508417" cy="1005611"/>
      </dsp:txXfrm>
    </dsp:sp>
    <dsp:sp modelId="{C22EA3C2-9853-EF4E-938D-A081310E78B3}">
      <dsp:nvSpPr>
        <dsp:cNvPr id="0" name=""/>
        <dsp:cNvSpPr/>
      </dsp:nvSpPr>
      <dsp:spPr>
        <a:xfrm>
          <a:off x="1960" y="3336048"/>
          <a:ext cx="3028949" cy="1211579"/>
        </a:xfrm>
        <a:prstGeom prst="chevron">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en-US" sz="3900" kern="1200" dirty="0"/>
            <a:t>Plumber</a:t>
          </a:r>
        </a:p>
      </dsp:txBody>
      <dsp:txXfrm>
        <a:off x="607750" y="3336048"/>
        <a:ext cx="1817370" cy="1211579"/>
      </dsp:txXfrm>
    </dsp:sp>
    <dsp:sp modelId="{C06951DB-4151-E946-B1B3-5F03C5CB08E4}">
      <dsp:nvSpPr>
        <dsp:cNvPr id="0" name=""/>
        <dsp:cNvSpPr/>
      </dsp:nvSpPr>
      <dsp:spPr>
        <a:xfrm>
          <a:off x="2637146" y="3439033"/>
          <a:ext cx="2514028" cy="1005611"/>
        </a:xfrm>
        <a:prstGeom prst="chevron">
          <a:avLst/>
        </a:prstGeom>
        <a:solidFill>
          <a:srgbClr val="00B050">
            <a:alpha val="90000"/>
          </a:srgbClr>
        </a:solidFill>
        <a:ln w="10795" cap="flat" cmpd="sng" algn="ctr">
          <a:solidFill>
            <a:schemeClr val="accent5">
              <a:tint val="40000"/>
              <a:alpha val="90000"/>
              <a:hueOff val="-1082792"/>
              <a:satOff val="19995"/>
              <a:lumOff val="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Leaks repairperson</a:t>
          </a:r>
        </a:p>
      </dsp:txBody>
      <dsp:txXfrm>
        <a:off x="3139952" y="3439033"/>
        <a:ext cx="1508417" cy="1005611"/>
      </dsp:txXfrm>
    </dsp:sp>
    <dsp:sp modelId="{F65EC590-620B-0E43-8898-189BECECA632}">
      <dsp:nvSpPr>
        <dsp:cNvPr id="0" name=""/>
        <dsp:cNvSpPr/>
      </dsp:nvSpPr>
      <dsp:spPr>
        <a:xfrm>
          <a:off x="4799211" y="3439033"/>
          <a:ext cx="2514028" cy="1005611"/>
        </a:xfrm>
        <a:prstGeom prst="chevron">
          <a:avLst/>
        </a:prstGeom>
        <a:solidFill>
          <a:srgbClr val="92D050">
            <a:alpha val="90000"/>
          </a:srgbClr>
        </a:solidFill>
        <a:ln w="10795" cap="flat" cmpd="sng" algn="ctr">
          <a:solidFill>
            <a:schemeClr val="accent5">
              <a:tint val="40000"/>
              <a:alpha val="90000"/>
              <a:hueOff val="-1353490"/>
              <a:satOff val="24994"/>
              <a:lumOff val="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Grey water specialist</a:t>
          </a:r>
        </a:p>
      </dsp:txBody>
      <dsp:txXfrm>
        <a:off x="5302017" y="3439033"/>
        <a:ext cx="1508417" cy="1005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BE0FB-AA29-0A43-A49A-1D9B2AECC806}">
      <dsp:nvSpPr>
        <dsp:cNvPr id="0" name=""/>
        <dsp:cNvSpPr/>
      </dsp:nvSpPr>
      <dsp:spPr>
        <a:xfrm>
          <a:off x="0" y="212633"/>
          <a:ext cx="2348004" cy="1408802"/>
        </a:xfrm>
        <a:prstGeom prst="rect">
          <a:avLst/>
        </a:prstGeom>
        <a:solidFill>
          <a:schemeClr val="accent5">
            <a:shade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Green Economy policies but weak skills components and lack of skills policies</a:t>
          </a:r>
        </a:p>
      </dsp:txBody>
      <dsp:txXfrm>
        <a:off x="0" y="212633"/>
        <a:ext cx="2348004" cy="1408802"/>
      </dsp:txXfrm>
    </dsp:sp>
    <dsp:sp modelId="{4CA493DD-12C7-6144-846C-636AF89FFC4E}">
      <dsp:nvSpPr>
        <dsp:cNvPr id="0" name=""/>
        <dsp:cNvSpPr/>
      </dsp:nvSpPr>
      <dsp:spPr>
        <a:xfrm>
          <a:off x="2582804" y="212633"/>
          <a:ext cx="2348004" cy="1408802"/>
        </a:xfrm>
        <a:prstGeom prst="rect">
          <a:avLst/>
        </a:prstGeom>
        <a:solidFill>
          <a:schemeClr val="accent5">
            <a:shade val="50000"/>
            <a:hueOff val="-27358"/>
            <a:satOff val="-583"/>
            <a:lumOff val="1003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Where policies mention green skills, there is a lack of labour market analysis – what skills do we need, where and how many?</a:t>
          </a:r>
          <a:endParaRPr lang="en-US" sz="1600" kern="1200" dirty="0"/>
        </a:p>
      </dsp:txBody>
      <dsp:txXfrm>
        <a:off x="2582804" y="212633"/>
        <a:ext cx="2348004" cy="1408802"/>
      </dsp:txXfrm>
    </dsp:sp>
    <dsp:sp modelId="{E6F771D9-E0E0-7F44-AB5B-6845F5D250EF}">
      <dsp:nvSpPr>
        <dsp:cNvPr id="0" name=""/>
        <dsp:cNvSpPr/>
      </dsp:nvSpPr>
      <dsp:spPr>
        <a:xfrm>
          <a:off x="5165608" y="212633"/>
          <a:ext cx="2348004" cy="1408802"/>
        </a:xfrm>
        <a:prstGeom prst="rect">
          <a:avLst/>
        </a:prstGeom>
        <a:solidFill>
          <a:schemeClr val="accent5">
            <a:shade val="50000"/>
            <a:hueOff val="-54716"/>
            <a:satOff val="-1166"/>
            <a:lumOff val="200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Where skills research is done, there is no follow-through to develop skills (NSDS Evaluation, 2019)</a:t>
          </a:r>
          <a:endParaRPr lang="en-US" sz="1600" kern="1200" dirty="0"/>
        </a:p>
      </dsp:txBody>
      <dsp:txXfrm>
        <a:off x="5165608" y="212633"/>
        <a:ext cx="2348004" cy="1408802"/>
      </dsp:txXfrm>
    </dsp:sp>
    <dsp:sp modelId="{211BB695-AC14-2A48-80E2-A8450FFC1697}">
      <dsp:nvSpPr>
        <dsp:cNvPr id="0" name=""/>
        <dsp:cNvSpPr/>
      </dsp:nvSpPr>
      <dsp:spPr>
        <a:xfrm>
          <a:off x="0" y="1856236"/>
          <a:ext cx="2348004" cy="1408802"/>
        </a:xfrm>
        <a:prstGeom prst="rect">
          <a:avLst/>
        </a:prstGeom>
        <a:solidFill>
          <a:schemeClr val="accent5">
            <a:shade val="50000"/>
            <a:hueOff val="-82075"/>
            <a:satOff val="-1749"/>
            <a:lumOff val="30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No mechanism for planning for cross-cutting concerns (NSDS Evaluation, 2019)</a:t>
          </a:r>
        </a:p>
      </dsp:txBody>
      <dsp:txXfrm>
        <a:off x="0" y="1856236"/>
        <a:ext cx="2348004" cy="1408802"/>
      </dsp:txXfrm>
    </dsp:sp>
    <dsp:sp modelId="{259F2A9A-E558-6248-8C3E-9A006572B06A}">
      <dsp:nvSpPr>
        <dsp:cNvPr id="0" name=""/>
        <dsp:cNvSpPr/>
      </dsp:nvSpPr>
      <dsp:spPr>
        <a:xfrm>
          <a:off x="2582804" y="1856236"/>
          <a:ext cx="2348004" cy="1408802"/>
        </a:xfrm>
        <a:prstGeom prst="rect">
          <a:avLst/>
        </a:prstGeom>
        <a:solidFill>
          <a:schemeClr val="accent5">
            <a:shade val="50000"/>
            <a:hueOff val="-109433"/>
            <a:satOff val="-2332"/>
            <a:lumOff val="40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Lack of a systemic approach (e.g. taxonomy bursaries but no-one wants to work in a museum)</a:t>
          </a:r>
        </a:p>
      </dsp:txBody>
      <dsp:txXfrm>
        <a:off x="2582804" y="1856236"/>
        <a:ext cx="2348004" cy="1408802"/>
      </dsp:txXfrm>
    </dsp:sp>
    <dsp:sp modelId="{15DFEF50-A191-7B4C-A74F-4D7048D5AA2B}">
      <dsp:nvSpPr>
        <dsp:cNvPr id="0" name=""/>
        <dsp:cNvSpPr/>
      </dsp:nvSpPr>
      <dsp:spPr>
        <a:xfrm>
          <a:off x="5165608" y="1856236"/>
          <a:ext cx="2348004" cy="1408802"/>
        </a:xfrm>
        <a:prstGeom prst="rect">
          <a:avLst/>
        </a:prstGeom>
        <a:solidFill>
          <a:schemeClr val="accent5">
            <a:shade val="50000"/>
            <a:hueOff val="-82075"/>
            <a:satOff val="-1749"/>
            <a:lumOff val="30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Some systemic programmes but limited resources to implement (e.g. Biodiversity HCD Strategy)</a:t>
          </a:r>
        </a:p>
      </dsp:txBody>
      <dsp:txXfrm>
        <a:off x="5165608" y="1856236"/>
        <a:ext cx="2348004" cy="1408802"/>
      </dsp:txXfrm>
    </dsp:sp>
    <dsp:sp modelId="{1ED90850-C433-B041-A8B8-E7568EBDB4C4}">
      <dsp:nvSpPr>
        <dsp:cNvPr id="0" name=""/>
        <dsp:cNvSpPr/>
      </dsp:nvSpPr>
      <dsp:spPr>
        <a:xfrm>
          <a:off x="1291402" y="3499839"/>
          <a:ext cx="2348004" cy="1408802"/>
        </a:xfrm>
        <a:prstGeom prst="rect">
          <a:avLst/>
        </a:prstGeom>
        <a:solidFill>
          <a:schemeClr val="accent5">
            <a:shade val="50000"/>
            <a:hueOff val="-54716"/>
            <a:satOff val="-1166"/>
            <a:lumOff val="200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Where skills are developed, the jobs may be gone (national renewable energy strategy)</a:t>
          </a:r>
          <a:endParaRPr lang="en-US" sz="1600" kern="1200" dirty="0"/>
        </a:p>
      </dsp:txBody>
      <dsp:txXfrm>
        <a:off x="1291402" y="3499839"/>
        <a:ext cx="2348004" cy="1408802"/>
      </dsp:txXfrm>
    </dsp:sp>
    <dsp:sp modelId="{7D6A88F3-678B-2943-BDB4-32FA6580FAD2}">
      <dsp:nvSpPr>
        <dsp:cNvPr id="0" name=""/>
        <dsp:cNvSpPr/>
      </dsp:nvSpPr>
      <dsp:spPr>
        <a:xfrm>
          <a:off x="3874206" y="3499839"/>
          <a:ext cx="2348004" cy="1408802"/>
        </a:xfrm>
        <a:prstGeom prst="rect">
          <a:avLst/>
        </a:prstGeom>
        <a:solidFill>
          <a:schemeClr val="accent5">
            <a:shade val="50000"/>
            <a:hueOff val="-27358"/>
            <a:satOff val="-583"/>
            <a:lumOff val="1003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“Environmental skills planning is ad hoc and inadequate” (ESSP, 2010)</a:t>
          </a:r>
        </a:p>
      </dsp:txBody>
      <dsp:txXfrm>
        <a:off x="3874206" y="3499839"/>
        <a:ext cx="2348004" cy="140880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6" name="Slide Number Placeholder 5"/>
          <p:cNvSpPr>
            <a:spLocks noGrp="1"/>
          </p:cNvSpPr>
          <p:nvPr>
            <p:ph type="sldNum" sz="quarter" idx="12"/>
          </p:nvPr>
        </p:nvSpPr>
        <p:spPr>
          <a:xfrm>
            <a:off x="10341735" y="6356350"/>
            <a:ext cx="1823327" cy="365125"/>
          </a:xfrm>
        </p:spPr>
        <p:txBody>
          <a:bodyPr/>
          <a:lstStyle/>
          <a:p>
            <a:r>
              <a:rPr lang="en-US" dirty="0"/>
              <a:t>E.Rosenberg@ru.ac.za</a:t>
            </a:r>
          </a:p>
        </p:txBody>
      </p:sp>
      <p:pic>
        <p:nvPicPr>
          <p:cNvPr id="11" name="Picture 10">
            <a:extLst>
              <a:ext uri="{FF2B5EF4-FFF2-40B4-BE49-F238E27FC236}">
                <a16:creationId xmlns:a16="http://schemas.microsoft.com/office/drawing/2014/main" id="{F6E8B1D7-5266-DD4D-B1CF-158F618F1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342" y="6145050"/>
            <a:ext cx="1241819" cy="712949"/>
          </a:xfrm>
          <a:prstGeom prst="rect">
            <a:avLst/>
          </a:prstGeom>
        </p:spPr>
      </p:pic>
    </p:spTree>
    <p:extLst>
      <p:ext uri="{BB962C8B-B14F-4D97-AF65-F5344CB8AC3E}">
        <p14:creationId xmlns:p14="http://schemas.microsoft.com/office/powerpoint/2010/main" val="167153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E.Rosenberg@ru.ac.za</a:t>
            </a:r>
          </a:p>
        </p:txBody>
      </p:sp>
      <p:sp>
        <p:nvSpPr>
          <p:cNvPr id="10" name="Footer Placeholder 8">
            <a:extLst>
              <a:ext uri="{FF2B5EF4-FFF2-40B4-BE49-F238E27FC236}">
                <a16:creationId xmlns:a16="http://schemas.microsoft.com/office/drawing/2014/main" id="{5304EFCB-8C2D-FB4E-A3E8-F68C7FA78B5A}"/>
              </a:ext>
            </a:extLst>
          </p:cNvPr>
          <p:cNvSpPr txBox="1">
            <a:spLocks/>
          </p:cNvSpPr>
          <p:nvPr userDrawn="1"/>
        </p:nvSpPr>
        <p:spPr>
          <a:xfrm>
            <a:off x="3005665" y="6356350"/>
            <a:ext cx="762847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a:p>
            <a:r>
              <a:rPr lang="en-US" sz="1200" dirty="0"/>
              <a:t>  | </a:t>
            </a:r>
            <a:r>
              <a:rPr lang="en-US" sz="1200" dirty="0">
                <a:solidFill>
                  <a:schemeClr val="tx1"/>
                </a:solidFill>
              </a:rPr>
              <a:t>Chair: Environment and Sustainability Education | Environmental Learning Research Centre</a:t>
            </a:r>
          </a:p>
          <a:p>
            <a:endParaRPr lang="en-US" dirty="0"/>
          </a:p>
        </p:txBody>
      </p:sp>
    </p:spTree>
    <p:extLst>
      <p:ext uri="{BB962C8B-B14F-4D97-AF65-F5344CB8AC3E}">
        <p14:creationId xmlns:p14="http://schemas.microsoft.com/office/powerpoint/2010/main" val="133839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Footer Placeholder 8">
            <a:extLst>
              <a:ext uri="{FF2B5EF4-FFF2-40B4-BE49-F238E27FC236}">
                <a16:creationId xmlns:a16="http://schemas.microsoft.com/office/drawing/2014/main" id="{72AD6B2A-212D-9642-BEE9-A5626B0E00CD}"/>
              </a:ext>
            </a:extLst>
          </p:cNvPr>
          <p:cNvSpPr txBox="1">
            <a:spLocks/>
          </p:cNvSpPr>
          <p:nvPr userDrawn="1"/>
        </p:nvSpPr>
        <p:spPr>
          <a:xfrm>
            <a:off x="3005665" y="6356350"/>
            <a:ext cx="762847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a:p>
            <a:r>
              <a:rPr lang="en-US" sz="1200" dirty="0">
                <a:solidFill>
                  <a:schemeClr val="tx1"/>
                </a:solidFill>
              </a:rPr>
              <a:t>Prof Eureta Rosenberg | Chair: Environment and Sustainability Education | Environmental Learning Research Centre</a:t>
            </a:r>
          </a:p>
          <a:p>
            <a:endParaRPr lang="en-US" dirty="0"/>
          </a:p>
        </p:txBody>
      </p:sp>
      <p:sp>
        <p:nvSpPr>
          <p:cNvPr id="11" name="Slide Number Placeholder 5">
            <a:extLst>
              <a:ext uri="{FF2B5EF4-FFF2-40B4-BE49-F238E27FC236}">
                <a16:creationId xmlns:a16="http://schemas.microsoft.com/office/drawing/2014/main" id="{1FAA4C3B-15D5-3B4E-AEED-C325D803BF8B}"/>
              </a:ext>
            </a:extLst>
          </p:cNvPr>
          <p:cNvSpPr>
            <a:spLocks noGrp="1"/>
          </p:cNvSpPr>
          <p:nvPr>
            <p:ph type="sldNum" sz="quarter" idx="4"/>
          </p:nvPr>
        </p:nvSpPr>
        <p:spPr>
          <a:xfrm>
            <a:off x="10470525" y="6356350"/>
            <a:ext cx="1694538" cy="365125"/>
          </a:xfrm>
          <a:prstGeom prst="rect">
            <a:avLst/>
          </a:prstGeom>
        </p:spPr>
        <p:txBody>
          <a:bodyPr vert="horz" lIns="91440" tIns="45720" rIns="91440" bIns="45720" rtlCol="0" anchor="ctr"/>
          <a:lstStyle>
            <a:lvl1pPr algn="r">
              <a:defRPr sz="1200" b="1">
                <a:solidFill>
                  <a:schemeClr val="accent1"/>
                </a:solidFill>
              </a:defRPr>
            </a:lvl1pPr>
          </a:lstStyle>
          <a:p>
            <a:r>
              <a:rPr lang="en-US" dirty="0"/>
              <a:t>E.Rosenberg@ru.ac.za</a:t>
            </a:r>
          </a:p>
        </p:txBody>
      </p:sp>
    </p:spTree>
    <p:extLst>
      <p:ext uri="{BB962C8B-B14F-4D97-AF65-F5344CB8AC3E}">
        <p14:creationId xmlns:p14="http://schemas.microsoft.com/office/powerpoint/2010/main" val="395467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05665" y="6356350"/>
            <a:ext cx="7628469" cy="365125"/>
          </a:xfrm>
        </p:spPr>
        <p:txBody>
          <a:bodyPr/>
          <a:lstStyle/>
          <a:p>
            <a:br>
              <a:rPr lang="en-US" dirty="0"/>
            </a:br>
            <a:r>
              <a:rPr lang="en-US" sz="1200" dirty="0">
                <a:solidFill>
                  <a:schemeClr val="tx1"/>
                </a:solidFill>
              </a:rPr>
              <a:t>Prof Eureta Rosenberg | Chair: Environment and Sustainability Education | Environmental Learning Research Centre</a:t>
            </a:r>
          </a:p>
          <a:p>
            <a:endParaRPr lang="en-US" dirty="0"/>
          </a:p>
        </p:txBody>
      </p:sp>
      <p:sp>
        <p:nvSpPr>
          <p:cNvPr id="6" name="Slide Number Placeholder 5"/>
          <p:cNvSpPr>
            <a:spLocks noGrp="1"/>
          </p:cNvSpPr>
          <p:nvPr>
            <p:ph type="sldNum" sz="quarter" idx="12"/>
          </p:nvPr>
        </p:nvSpPr>
        <p:spPr>
          <a:xfrm>
            <a:off x="10354615" y="6356350"/>
            <a:ext cx="1810448" cy="365125"/>
          </a:xfrm>
        </p:spPr>
        <p:txBody>
          <a:bodyPr/>
          <a:lstStyle/>
          <a:p>
            <a:endParaRPr lang="en-US" dirty="0"/>
          </a:p>
          <a:p>
            <a:r>
              <a:rPr lang="en-US" dirty="0"/>
              <a:t>E.Rosenberg@ru.ac.za</a:t>
            </a:r>
          </a:p>
          <a:p>
            <a:endParaRPr lang="en-US" dirty="0"/>
          </a:p>
        </p:txBody>
      </p:sp>
      <p:pic>
        <p:nvPicPr>
          <p:cNvPr id="7" name="Picture 6">
            <a:extLst>
              <a:ext uri="{FF2B5EF4-FFF2-40B4-BE49-F238E27FC236}">
                <a16:creationId xmlns:a16="http://schemas.microsoft.com/office/drawing/2014/main" id="{5B831C52-C1F0-0D4E-B42C-BC8CCD30B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342" y="6145050"/>
            <a:ext cx="1241819" cy="712949"/>
          </a:xfrm>
          <a:prstGeom prst="rect">
            <a:avLst/>
          </a:prstGeom>
        </p:spPr>
      </p:pic>
    </p:spTree>
    <p:extLst>
      <p:ext uri="{BB962C8B-B14F-4D97-AF65-F5344CB8AC3E}">
        <p14:creationId xmlns:p14="http://schemas.microsoft.com/office/powerpoint/2010/main" val="287051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05665" y="6356350"/>
            <a:ext cx="7426222" cy="365125"/>
          </a:xfrm>
        </p:spPr>
        <p:txBody>
          <a:bodyPr/>
          <a:lstStyle>
            <a:lvl1pPr>
              <a:defRPr sz="1200"/>
            </a:lvl1pPr>
          </a:lstStyle>
          <a:p>
            <a:endParaRPr lang="en-US" dirty="0"/>
          </a:p>
          <a:p>
            <a:r>
              <a:rPr lang="en-US" dirty="0">
                <a:solidFill>
                  <a:schemeClr val="tx1"/>
                </a:solidFill>
              </a:rPr>
              <a:t>Prof Eureta Rosenberg | Chair: Environment and Sustainability Education | Environmental Learning Research Centre</a:t>
            </a:r>
          </a:p>
          <a:p>
            <a:endParaRPr lang="en-US" dirty="0"/>
          </a:p>
        </p:txBody>
      </p:sp>
      <p:sp>
        <p:nvSpPr>
          <p:cNvPr id="6" name="Slide Number Placeholder 5"/>
          <p:cNvSpPr>
            <a:spLocks noGrp="1"/>
          </p:cNvSpPr>
          <p:nvPr>
            <p:ph type="sldNum" sz="quarter" idx="12"/>
          </p:nvPr>
        </p:nvSpPr>
        <p:spPr>
          <a:xfrm>
            <a:off x="10431887" y="6356350"/>
            <a:ext cx="1733175" cy="365125"/>
          </a:xfrm>
        </p:spPr>
        <p:txBody>
          <a:bodyPr/>
          <a:lstStyle/>
          <a:p>
            <a:r>
              <a:rPr lang="en-US" dirty="0"/>
              <a:t>E.Rosenberg@ru.ac.za</a:t>
            </a:r>
          </a:p>
        </p:txBody>
      </p:sp>
      <p:pic>
        <p:nvPicPr>
          <p:cNvPr id="7" name="Picture 6">
            <a:extLst>
              <a:ext uri="{FF2B5EF4-FFF2-40B4-BE49-F238E27FC236}">
                <a16:creationId xmlns:a16="http://schemas.microsoft.com/office/drawing/2014/main" id="{A95F31C6-B06A-2243-9518-1DD485DF20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342" y="6145050"/>
            <a:ext cx="1241819" cy="712949"/>
          </a:xfrm>
          <a:prstGeom prst="rect">
            <a:avLst/>
          </a:prstGeom>
        </p:spPr>
      </p:pic>
    </p:spTree>
    <p:extLst>
      <p:ext uri="{BB962C8B-B14F-4D97-AF65-F5344CB8AC3E}">
        <p14:creationId xmlns:p14="http://schemas.microsoft.com/office/powerpoint/2010/main" val="125829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a:xfrm>
            <a:off x="3200401" y="6356350"/>
            <a:ext cx="7433733" cy="365125"/>
          </a:xfrm>
        </p:spPr>
        <p:txBody>
          <a:bodyPr/>
          <a:lstStyle/>
          <a:p>
            <a:endParaRPr lang="en-US" dirty="0"/>
          </a:p>
          <a:p>
            <a:r>
              <a:rPr lang="en-US" sz="1200" dirty="0">
                <a:solidFill>
                  <a:schemeClr val="tx1"/>
                </a:solidFill>
              </a:rPr>
              <a:t>Prof Eureta Rosenberg | Chair: Environment and Sustainability Education | Environmental Learning Research Centre</a:t>
            </a:r>
          </a:p>
          <a:p>
            <a:endParaRPr lang="en-US" dirty="0"/>
          </a:p>
        </p:txBody>
      </p:sp>
      <p:sp>
        <p:nvSpPr>
          <p:cNvPr id="11" name="Slide Number Placeholder 5">
            <a:extLst>
              <a:ext uri="{FF2B5EF4-FFF2-40B4-BE49-F238E27FC236}">
                <a16:creationId xmlns:a16="http://schemas.microsoft.com/office/drawing/2014/main" id="{2B96CC04-D43E-8E4A-AE05-5C3FA22C36CE}"/>
              </a:ext>
            </a:extLst>
          </p:cNvPr>
          <p:cNvSpPr>
            <a:spLocks noGrp="1"/>
          </p:cNvSpPr>
          <p:nvPr>
            <p:ph type="sldNum" sz="quarter" idx="4"/>
          </p:nvPr>
        </p:nvSpPr>
        <p:spPr>
          <a:xfrm>
            <a:off x="10470525" y="6356350"/>
            <a:ext cx="1694538" cy="365125"/>
          </a:xfrm>
          <a:prstGeom prst="rect">
            <a:avLst/>
          </a:prstGeom>
        </p:spPr>
        <p:txBody>
          <a:bodyPr vert="horz" lIns="91440" tIns="45720" rIns="91440" bIns="45720" rtlCol="0" anchor="ctr"/>
          <a:lstStyle>
            <a:lvl1pPr algn="r">
              <a:defRPr sz="1200" b="1">
                <a:solidFill>
                  <a:schemeClr val="accent1"/>
                </a:solidFill>
              </a:defRPr>
            </a:lvl1pPr>
          </a:lstStyle>
          <a:p>
            <a:r>
              <a:rPr lang="en-US" dirty="0"/>
              <a:t>E.Rosenberg@ru.ac.za</a:t>
            </a:r>
          </a:p>
        </p:txBody>
      </p:sp>
    </p:spTree>
    <p:extLst>
      <p:ext uri="{BB962C8B-B14F-4D97-AF65-F5344CB8AC3E}">
        <p14:creationId xmlns:p14="http://schemas.microsoft.com/office/powerpoint/2010/main" val="366679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a:xfrm>
            <a:off x="3200401" y="6356350"/>
            <a:ext cx="7433733" cy="365125"/>
          </a:xfrm>
        </p:spPr>
        <p:txBody>
          <a:bodyPr/>
          <a:lstStyle/>
          <a:p>
            <a:endParaRPr lang="en-US" sz="1200" dirty="0">
              <a:solidFill>
                <a:prstClr val="black">
                  <a:lumMod val="50000"/>
                  <a:lumOff val="50000"/>
                </a:prstClr>
              </a:solidFill>
            </a:endParaRPr>
          </a:p>
          <a:p>
            <a:r>
              <a:rPr lang="en-US" sz="1200" dirty="0">
                <a:solidFill>
                  <a:schemeClr val="tx1"/>
                </a:solidFill>
              </a:rPr>
              <a:t>Prof Eureta Rosenberg | Chair: Environment and Sustainability Education | Environmental Learning Research Centre</a:t>
            </a:r>
          </a:p>
          <a:p>
            <a:endParaRPr lang="en-US" dirty="0"/>
          </a:p>
        </p:txBody>
      </p:sp>
      <p:sp>
        <p:nvSpPr>
          <p:cNvPr id="13" name="Slide Number Placeholder 5">
            <a:extLst>
              <a:ext uri="{FF2B5EF4-FFF2-40B4-BE49-F238E27FC236}">
                <a16:creationId xmlns:a16="http://schemas.microsoft.com/office/drawing/2014/main" id="{CCA32BAE-2E27-7248-9598-BB56493331BB}"/>
              </a:ext>
            </a:extLst>
          </p:cNvPr>
          <p:cNvSpPr>
            <a:spLocks noGrp="1"/>
          </p:cNvSpPr>
          <p:nvPr>
            <p:ph type="sldNum" sz="quarter" idx="12"/>
          </p:nvPr>
        </p:nvSpPr>
        <p:spPr>
          <a:xfrm>
            <a:off x="10470525" y="6356350"/>
            <a:ext cx="1694538" cy="365125"/>
          </a:xfrm>
          <a:prstGeom prst="rect">
            <a:avLst/>
          </a:prstGeom>
        </p:spPr>
        <p:txBody>
          <a:bodyPr vert="horz" lIns="91440" tIns="45720" rIns="91440" bIns="45720" rtlCol="0" anchor="ctr"/>
          <a:lstStyle>
            <a:lvl1pPr algn="r">
              <a:defRPr sz="1200" b="1">
                <a:solidFill>
                  <a:schemeClr val="accent1"/>
                </a:solidFill>
              </a:defRPr>
            </a:lvl1pPr>
          </a:lstStyle>
          <a:p>
            <a:r>
              <a:rPr lang="en-US" dirty="0"/>
              <a:t>E.Rosenberg@ru.ac.za</a:t>
            </a:r>
          </a:p>
        </p:txBody>
      </p:sp>
    </p:spTree>
    <p:extLst>
      <p:ext uri="{BB962C8B-B14F-4D97-AF65-F5344CB8AC3E}">
        <p14:creationId xmlns:p14="http://schemas.microsoft.com/office/powerpoint/2010/main" val="104784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6"/>
          <p:cNvSpPr>
            <a:spLocks noGrp="1"/>
          </p:cNvSpPr>
          <p:nvPr>
            <p:ph type="ftr" sz="quarter" idx="11"/>
          </p:nvPr>
        </p:nvSpPr>
        <p:spPr>
          <a:xfrm>
            <a:off x="3200401" y="6356350"/>
            <a:ext cx="7433733" cy="365125"/>
          </a:xfrm>
        </p:spPr>
        <p:txBody>
          <a:bodyPr/>
          <a:lstStyle/>
          <a:p>
            <a:endParaRPr lang="en-US" sz="1200" dirty="0">
              <a:solidFill>
                <a:prstClr val="black">
                  <a:lumMod val="50000"/>
                  <a:lumOff val="50000"/>
                </a:prstClr>
              </a:solidFill>
            </a:endParaRPr>
          </a:p>
          <a:p>
            <a:r>
              <a:rPr lang="en-US" sz="1200" dirty="0">
                <a:solidFill>
                  <a:schemeClr val="tx1"/>
                </a:solidFill>
              </a:rPr>
              <a:t>Prof Eureta Rosenberg | Chair: Environment and Sustainability Education | Environmental Learning Research Centre</a:t>
            </a:r>
          </a:p>
          <a:p>
            <a:endParaRPr lang="en-US" dirty="0"/>
          </a:p>
        </p:txBody>
      </p:sp>
      <p:sp>
        <p:nvSpPr>
          <p:cNvPr id="9" name="Slide Number Placeholder 5">
            <a:extLst>
              <a:ext uri="{FF2B5EF4-FFF2-40B4-BE49-F238E27FC236}">
                <a16:creationId xmlns:a16="http://schemas.microsoft.com/office/drawing/2014/main" id="{F282F977-BAC8-DB43-941C-DD6DF6552B06}"/>
              </a:ext>
            </a:extLst>
          </p:cNvPr>
          <p:cNvSpPr>
            <a:spLocks noGrp="1"/>
          </p:cNvSpPr>
          <p:nvPr>
            <p:ph type="sldNum" sz="quarter" idx="4"/>
          </p:nvPr>
        </p:nvSpPr>
        <p:spPr>
          <a:xfrm>
            <a:off x="10470525" y="6356350"/>
            <a:ext cx="1694538" cy="365125"/>
          </a:xfrm>
          <a:prstGeom prst="rect">
            <a:avLst/>
          </a:prstGeom>
        </p:spPr>
        <p:txBody>
          <a:bodyPr vert="horz" lIns="91440" tIns="45720" rIns="91440" bIns="45720" rtlCol="0" anchor="ctr"/>
          <a:lstStyle>
            <a:lvl1pPr algn="r">
              <a:defRPr sz="1200" b="1">
                <a:solidFill>
                  <a:schemeClr val="accent1"/>
                </a:solidFill>
              </a:defRPr>
            </a:lvl1pPr>
          </a:lstStyle>
          <a:p>
            <a:r>
              <a:rPr lang="en-US" dirty="0"/>
              <a:t>E.Rosenberg@ru.ac.za</a:t>
            </a:r>
          </a:p>
        </p:txBody>
      </p:sp>
    </p:spTree>
    <p:extLst>
      <p:ext uri="{BB962C8B-B14F-4D97-AF65-F5344CB8AC3E}">
        <p14:creationId xmlns:p14="http://schemas.microsoft.com/office/powerpoint/2010/main" val="8886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005665" y="6356350"/>
            <a:ext cx="7628469" cy="365125"/>
          </a:xfrm>
        </p:spPr>
        <p:txBody>
          <a:bodyPr/>
          <a:lstStyle/>
          <a:p>
            <a:endParaRPr lang="en-US" dirty="0"/>
          </a:p>
          <a:p>
            <a:r>
              <a:rPr lang="en-US" sz="1200" dirty="0">
                <a:solidFill>
                  <a:schemeClr val="tx1"/>
                </a:solidFill>
              </a:rPr>
              <a:t>Prof Eureta Rosenberg | Chair: Environment and Sustainability Education | Environmental Learning Research Centre</a:t>
            </a:r>
          </a:p>
          <a:p>
            <a:endParaRPr lang="en-US" dirty="0"/>
          </a:p>
        </p:txBody>
      </p:sp>
      <p:pic>
        <p:nvPicPr>
          <p:cNvPr id="8" name="Picture 7">
            <a:extLst>
              <a:ext uri="{FF2B5EF4-FFF2-40B4-BE49-F238E27FC236}">
                <a16:creationId xmlns:a16="http://schemas.microsoft.com/office/drawing/2014/main" id="{58D6BAB8-9369-6946-B0DC-57E8C3A3F4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342" y="6145050"/>
            <a:ext cx="1241819" cy="712949"/>
          </a:xfrm>
          <a:prstGeom prst="rect">
            <a:avLst/>
          </a:prstGeom>
        </p:spPr>
      </p:pic>
      <p:sp>
        <p:nvSpPr>
          <p:cNvPr id="9" name="Slide Number Placeholder 5">
            <a:extLst>
              <a:ext uri="{FF2B5EF4-FFF2-40B4-BE49-F238E27FC236}">
                <a16:creationId xmlns:a16="http://schemas.microsoft.com/office/drawing/2014/main" id="{F4BC8CBA-2C42-CC42-B4BF-7A6BA3BEFD93}"/>
              </a:ext>
            </a:extLst>
          </p:cNvPr>
          <p:cNvSpPr>
            <a:spLocks noGrp="1"/>
          </p:cNvSpPr>
          <p:nvPr>
            <p:ph type="sldNum" sz="quarter" idx="4"/>
          </p:nvPr>
        </p:nvSpPr>
        <p:spPr>
          <a:xfrm>
            <a:off x="10470525" y="6356350"/>
            <a:ext cx="1694538" cy="365125"/>
          </a:xfrm>
          <a:prstGeom prst="rect">
            <a:avLst/>
          </a:prstGeom>
        </p:spPr>
        <p:txBody>
          <a:bodyPr vert="horz" lIns="91440" tIns="45720" rIns="91440" bIns="45720" rtlCol="0" anchor="ctr"/>
          <a:lstStyle>
            <a:lvl1pPr algn="r">
              <a:defRPr sz="1200" b="1">
                <a:solidFill>
                  <a:schemeClr val="accent1"/>
                </a:solidFill>
              </a:defRPr>
            </a:lvl1pPr>
          </a:lstStyle>
          <a:p>
            <a:r>
              <a:rPr lang="en-US" dirty="0"/>
              <a:t>E.Rosenberg@ru.ac.za</a:t>
            </a:r>
          </a:p>
        </p:txBody>
      </p:sp>
    </p:spTree>
    <p:extLst>
      <p:ext uri="{BB962C8B-B14F-4D97-AF65-F5344CB8AC3E}">
        <p14:creationId xmlns:p14="http://schemas.microsoft.com/office/powerpoint/2010/main" val="6228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Footer Placeholder 8"/>
          <p:cNvSpPr>
            <a:spLocks noGrp="1"/>
          </p:cNvSpPr>
          <p:nvPr>
            <p:ph type="ftr" sz="quarter" idx="11"/>
          </p:nvPr>
        </p:nvSpPr>
        <p:spPr>
          <a:xfrm>
            <a:off x="2927062" y="6363415"/>
            <a:ext cx="7543463" cy="365125"/>
          </a:xfrm>
        </p:spPr>
        <p:txBody>
          <a:bodyPr/>
          <a:lstStyle/>
          <a:p>
            <a:endParaRPr lang="en-US" dirty="0"/>
          </a:p>
          <a:p>
            <a:r>
              <a:rPr lang="en-US" sz="1200" dirty="0">
                <a:solidFill>
                  <a:schemeClr val="tx1"/>
                </a:solidFill>
              </a:rPr>
              <a:t>Prof Eureta Rosenberg | Chair: Environment and Sustainability Education | Environmental Learning Research Centre</a:t>
            </a:r>
          </a:p>
          <a:p>
            <a:endParaRPr lang="en-US" dirty="0"/>
          </a:p>
        </p:txBody>
      </p:sp>
      <p:sp>
        <p:nvSpPr>
          <p:cNvPr id="10" name="Slide Number Placeholder 9"/>
          <p:cNvSpPr>
            <a:spLocks noGrp="1"/>
          </p:cNvSpPr>
          <p:nvPr>
            <p:ph type="sldNum" sz="quarter" idx="12"/>
          </p:nvPr>
        </p:nvSpPr>
        <p:spPr/>
        <p:txBody>
          <a:bodyPr/>
          <a:lstStyle/>
          <a:p>
            <a:r>
              <a:rPr lang="en-US" dirty="0"/>
              <a:t>E.Rosenberg@ru.ac.za</a:t>
            </a:r>
          </a:p>
        </p:txBody>
      </p:sp>
    </p:spTree>
    <p:extLst>
      <p:ext uri="{BB962C8B-B14F-4D97-AF65-F5344CB8AC3E}">
        <p14:creationId xmlns:p14="http://schemas.microsoft.com/office/powerpoint/2010/main" val="106628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Footer Placeholder 8"/>
          <p:cNvSpPr>
            <a:spLocks noGrp="1"/>
          </p:cNvSpPr>
          <p:nvPr>
            <p:ph type="ftr" sz="quarter" idx="11"/>
          </p:nvPr>
        </p:nvSpPr>
        <p:spPr>
          <a:xfrm>
            <a:off x="3005665" y="6356350"/>
            <a:ext cx="7628470" cy="365125"/>
          </a:xfrm>
        </p:spPr>
        <p:txBody>
          <a:bodyPr/>
          <a:lstStyle/>
          <a:p>
            <a:endParaRPr lang="en-US" dirty="0"/>
          </a:p>
          <a:p>
            <a:r>
              <a:rPr lang="en-US" sz="1200" dirty="0">
                <a:solidFill>
                  <a:schemeClr val="tx1"/>
                </a:solidFill>
              </a:rPr>
              <a:t>Prof Eureta Rosenberg | Chair: Environment and Sustainability Education | Environmental Learning Research Centre</a:t>
            </a:r>
          </a:p>
          <a:p>
            <a:endParaRPr lang="en-US" dirty="0"/>
          </a:p>
        </p:txBody>
      </p:sp>
      <p:sp>
        <p:nvSpPr>
          <p:cNvPr id="10" name="Slide Number Placeholder 9"/>
          <p:cNvSpPr>
            <a:spLocks noGrp="1"/>
          </p:cNvSpPr>
          <p:nvPr>
            <p:ph type="sldNum" sz="quarter" idx="12"/>
          </p:nvPr>
        </p:nvSpPr>
        <p:spPr/>
        <p:txBody>
          <a:bodyPr/>
          <a:lstStyle/>
          <a:p>
            <a:r>
              <a:rPr lang="en-US" dirty="0"/>
              <a:t>E.Rosenberg@ru.ac.za</a:t>
            </a:r>
          </a:p>
        </p:txBody>
      </p:sp>
    </p:spTree>
    <p:extLst>
      <p:ext uri="{BB962C8B-B14F-4D97-AF65-F5344CB8AC3E}">
        <p14:creationId xmlns:p14="http://schemas.microsoft.com/office/powerpoint/2010/main" val="295808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05665" y="6356350"/>
            <a:ext cx="7433733"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a:p>
            <a:r>
              <a:rPr lang="en-US" sz="1200" dirty="0">
                <a:solidFill>
                  <a:schemeClr val="tx1"/>
                </a:solidFill>
              </a:rPr>
              <a:t>Prof Eureta Rosenberg | Chair: Environment and Sustainability Education | Environmental Learning Research Centre</a:t>
            </a:r>
          </a:p>
          <a:p>
            <a:endParaRPr lang="en-US" dirty="0"/>
          </a:p>
        </p:txBody>
      </p:sp>
      <p:sp>
        <p:nvSpPr>
          <p:cNvPr id="6" name="Slide Number Placeholder 5"/>
          <p:cNvSpPr>
            <a:spLocks noGrp="1"/>
          </p:cNvSpPr>
          <p:nvPr>
            <p:ph type="sldNum" sz="quarter" idx="4"/>
          </p:nvPr>
        </p:nvSpPr>
        <p:spPr>
          <a:xfrm>
            <a:off x="10470525" y="6356350"/>
            <a:ext cx="1694538" cy="365125"/>
          </a:xfrm>
          <a:prstGeom prst="rect">
            <a:avLst/>
          </a:prstGeom>
        </p:spPr>
        <p:txBody>
          <a:bodyPr vert="horz" lIns="91440" tIns="45720" rIns="91440" bIns="45720" rtlCol="0" anchor="ctr"/>
          <a:lstStyle>
            <a:lvl1pPr algn="r">
              <a:defRPr sz="1200" b="1">
                <a:solidFill>
                  <a:schemeClr val="accent1"/>
                </a:solidFill>
              </a:defRPr>
            </a:lvl1pPr>
          </a:lstStyle>
          <a:p>
            <a:r>
              <a:rPr lang="en-US" dirty="0"/>
              <a:t>E.Rosenberg@ru.ac.za</a:t>
            </a:r>
          </a:p>
        </p:txBody>
      </p:sp>
      <p:pic>
        <p:nvPicPr>
          <p:cNvPr id="10" name="Picture 9">
            <a:extLst>
              <a:ext uri="{FF2B5EF4-FFF2-40B4-BE49-F238E27FC236}">
                <a16:creationId xmlns:a16="http://schemas.microsoft.com/office/drawing/2014/main" id="{BF2FF546-BB9F-584D-9823-40DA26EC0A0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23342" y="6145050"/>
            <a:ext cx="1241819" cy="712949"/>
          </a:xfrm>
          <a:prstGeom prst="rect">
            <a:avLst/>
          </a:prstGeom>
        </p:spPr>
      </p:pic>
    </p:spTree>
    <p:extLst>
      <p:ext uri="{BB962C8B-B14F-4D97-AF65-F5344CB8AC3E}">
        <p14:creationId xmlns:p14="http://schemas.microsoft.com/office/powerpoint/2010/main" val="293766106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14.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tiff"/><Relationship Id="rId7" Type="http://schemas.openxmlformats.org/officeDocument/2006/relationships/diagramColors" Target="../diagrams/colors6.xml"/><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4.tif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20.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tiff"/><Relationship Id="rId4" Type="http://schemas.openxmlformats.org/officeDocument/2006/relationships/diagramLayout" Target="../diagrams/layout1.xml"/><Relationship Id="rId9" Type="http://schemas.openxmlformats.org/officeDocument/2006/relationships/image" Target="../media/image7.tif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3.tiff"/><Relationship Id="rId4" Type="http://schemas.openxmlformats.org/officeDocument/2006/relationships/diagramQuickStyle" Target="../diagrams/quickStyle2.xml"/><Relationship Id="rId9"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8502-6083-7D49-A655-0FB28F11E1DF}"/>
              </a:ext>
            </a:extLst>
          </p:cNvPr>
          <p:cNvSpPr>
            <a:spLocks noGrp="1"/>
          </p:cNvSpPr>
          <p:nvPr>
            <p:ph type="ctrTitle"/>
          </p:nvPr>
        </p:nvSpPr>
        <p:spPr>
          <a:xfrm>
            <a:off x="1069848" y="1298448"/>
            <a:ext cx="7315200" cy="3255264"/>
          </a:xfrm>
        </p:spPr>
        <p:txBody>
          <a:bodyPr>
            <a:normAutofit fontScale="90000"/>
          </a:bodyPr>
          <a:lstStyle/>
          <a:p>
            <a:r>
              <a:rPr lang="en-US" dirty="0"/>
              <a:t>Skills for a Just Transition to a Green Economy – the Policy Context &amp; Progress</a:t>
            </a:r>
          </a:p>
        </p:txBody>
      </p:sp>
      <p:sp>
        <p:nvSpPr>
          <p:cNvPr id="3" name="Subtitle 2">
            <a:extLst>
              <a:ext uri="{FF2B5EF4-FFF2-40B4-BE49-F238E27FC236}">
                <a16:creationId xmlns:a16="http://schemas.microsoft.com/office/drawing/2014/main" id="{12E5EAA7-F9DC-A84C-8329-186310C6CF89}"/>
              </a:ext>
            </a:extLst>
          </p:cNvPr>
          <p:cNvSpPr>
            <a:spLocks noGrp="1"/>
          </p:cNvSpPr>
          <p:nvPr>
            <p:ph type="subTitle" idx="1"/>
          </p:nvPr>
        </p:nvSpPr>
        <p:spPr>
          <a:xfrm>
            <a:off x="1100014" y="4670246"/>
            <a:ext cx="7565683" cy="914400"/>
          </a:xfrm>
        </p:spPr>
        <p:txBody>
          <a:bodyPr>
            <a:normAutofit/>
          </a:bodyPr>
          <a:lstStyle/>
          <a:p>
            <a:r>
              <a:rPr lang="en-US" dirty="0">
                <a:solidFill>
                  <a:schemeClr val="tx1"/>
                </a:solidFill>
              </a:rPr>
              <a:t>Prof Eureta Rosenberg | Rhodes University Environmental Learning Research Centre | Makhanda | </a:t>
            </a:r>
            <a:r>
              <a:rPr lang="en-US" dirty="0">
                <a:solidFill>
                  <a:srgbClr val="A3D75D"/>
                </a:solidFill>
              </a:rPr>
              <a:t>E.Rosenberg@ru.ac.za</a:t>
            </a:r>
          </a:p>
        </p:txBody>
      </p:sp>
      <p:pic>
        <p:nvPicPr>
          <p:cNvPr id="5" name="Picture 4">
            <a:extLst>
              <a:ext uri="{FF2B5EF4-FFF2-40B4-BE49-F238E27FC236}">
                <a16:creationId xmlns:a16="http://schemas.microsoft.com/office/drawing/2014/main" id="{A20E342E-9B41-2843-9BF6-529160CC39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343" y="6118856"/>
            <a:ext cx="1287446" cy="739144"/>
          </a:xfrm>
          <a:prstGeom prst="rect">
            <a:avLst/>
          </a:prstGeom>
        </p:spPr>
      </p:pic>
      <p:pic>
        <p:nvPicPr>
          <p:cNvPr id="7" name="Picture 6">
            <a:extLst>
              <a:ext uri="{FF2B5EF4-FFF2-40B4-BE49-F238E27FC236}">
                <a16:creationId xmlns:a16="http://schemas.microsoft.com/office/drawing/2014/main" id="{A01EE7EE-B49C-4145-8FE4-E4D8AFA8C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197" y="3861618"/>
            <a:ext cx="2921803" cy="2257238"/>
          </a:xfrm>
          <a:prstGeom prst="rect">
            <a:avLst/>
          </a:prstGeom>
        </p:spPr>
      </p:pic>
      <p:pic>
        <p:nvPicPr>
          <p:cNvPr id="6" name="Picture 5">
            <a:extLst>
              <a:ext uri="{FF2B5EF4-FFF2-40B4-BE49-F238E27FC236}">
                <a16:creationId xmlns:a16="http://schemas.microsoft.com/office/drawing/2014/main" id="{ADE5C96A-3764-5B42-BC8F-59E0F01037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70274" y="6071508"/>
            <a:ext cx="2921726" cy="833840"/>
          </a:xfrm>
          <a:prstGeom prst="rect">
            <a:avLst/>
          </a:prstGeom>
        </p:spPr>
      </p:pic>
    </p:spTree>
    <p:extLst>
      <p:ext uri="{BB962C8B-B14F-4D97-AF65-F5344CB8AC3E}">
        <p14:creationId xmlns:p14="http://schemas.microsoft.com/office/powerpoint/2010/main" val="5258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9405-7C4E-B047-9D60-0657CF0724DB}"/>
              </a:ext>
            </a:extLst>
          </p:cNvPr>
          <p:cNvSpPr>
            <a:spLocks noGrp="1"/>
          </p:cNvSpPr>
          <p:nvPr>
            <p:ph type="title"/>
          </p:nvPr>
        </p:nvSpPr>
        <p:spPr/>
        <p:txBody>
          <a:bodyPr/>
          <a:lstStyle/>
          <a:p>
            <a:r>
              <a:rPr lang="en-US" dirty="0"/>
              <a:t>Policies </a:t>
            </a:r>
            <a:r>
              <a:rPr lang="en-US"/>
              <a:t>driving green growth and skills needs</a:t>
            </a:r>
          </a:p>
        </p:txBody>
      </p:sp>
      <p:sp>
        <p:nvSpPr>
          <p:cNvPr id="3" name="Content Placeholder 2">
            <a:extLst>
              <a:ext uri="{FF2B5EF4-FFF2-40B4-BE49-F238E27FC236}">
                <a16:creationId xmlns:a16="http://schemas.microsoft.com/office/drawing/2014/main" id="{DD3A50E0-100B-8C49-B844-13F5407D7E27}"/>
              </a:ext>
            </a:extLst>
          </p:cNvPr>
          <p:cNvSpPr>
            <a:spLocks noGrp="1"/>
          </p:cNvSpPr>
          <p:nvPr>
            <p:ph sz="half" idx="1"/>
          </p:nvPr>
        </p:nvSpPr>
        <p:spPr/>
        <p:txBody>
          <a:bodyPr>
            <a:normAutofit/>
          </a:bodyPr>
          <a:lstStyle/>
          <a:p>
            <a:pPr marL="457200" indent="-457200">
              <a:buFont typeface="+mj-lt"/>
              <a:buAutoNum type="arabicPeriod"/>
            </a:pPr>
            <a:r>
              <a:rPr lang="en-US" dirty="0"/>
              <a:t>The Republic of South Africa 1996 Constitution</a:t>
            </a:r>
          </a:p>
          <a:p>
            <a:pPr marL="457200" indent="-457200">
              <a:buFont typeface="+mj-lt"/>
              <a:buAutoNum type="arabicPeriod"/>
            </a:pPr>
            <a:r>
              <a:rPr lang="en-US" b="1" dirty="0">
                <a:solidFill>
                  <a:srgbClr val="00B050"/>
                </a:solidFill>
              </a:rPr>
              <a:t>National Strategy for Sustainable Development</a:t>
            </a:r>
          </a:p>
          <a:p>
            <a:pPr marL="457200" indent="-457200">
              <a:buFont typeface="+mj-lt"/>
              <a:buAutoNum type="arabicPeriod"/>
            </a:pPr>
            <a:r>
              <a:rPr lang="en-US" dirty="0"/>
              <a:t>The National Development Plan 2030: Our future – make it work</a:t>
            </a:r>
          </a:p>
          <a:p>
            <a:pPr marL="457200" indent="-457200">
              <a:buFont typeface="+mj-lt"/>
              <a:buAutoNum type="arabicPeriod"/>
            </a:pPr>
            <a:r>
              <a:rPr lang="en-US" dirty="0"/>
              <a:t>The New Growth Path 2020: Green Economy Accord 2011</a:t>
            </a:r>
          </a:p>
          <a:p>
            <a:pPr marL="457200" indent="-457200">
              <a:buFont typeface="+mj-lt"/>
              <a:buAutoNum type="arabicPeriod"/>
            </a:pPr>
            <a:r>
              <a:rPr lang="en-US" dirty="0"/>
              <a:t>Climate Change Response Strategy (2020)</a:t>
            </a:r>
          </a:p>
        </p:txBody>
      </p:sp>
      <p:sp>
        <p:nvSpPr>
          <p:cNvPr id="4" name="Content Placeholder 3">
            <a:extLst>
              <a:ext uri="{FF2B5EF4-FFF2-40B4-BE49-F238E27FC236}">
                <a16:creationId xmlns:a16="http://schemas.microsoft.com/office/drawing/2014/main" id="{9E09C884-2BA4-884D-9134-47404F2EB4A4}"/>
              </a:ext>
            </a:extLst>
          </p:cNvPr>
          <p:cNvSpPr>
            <a:spLocks noGrp="1"/>
          </p:cNvSpPr>
          <p:nvPr>
            <p:ph sz="half" idx="2"/>
          </p:nvPr>
        </p:nvSpPr>
        <p:spPr/>
        <p:txBody>
          <a:bodyPr>
            <a:normAutofit/>
          </a:bodyPr>
          <a:lstStyle/>
          <a:p>
            <a:r>
              <a:rPr lang="en-ZA" dirty="0"/>
              <a:t>Selection and implement a development option, which allows for appropriate and justifiable social and economic goals to be achieved, based on the </a:t>
            </a:r>
            <a:r>
              <a:rPr lang="en-ZA" b="1" dirty="0">
                <a:solidFill>
                  <a:srgbClr val="00B050"/>
                </a:solidFill>
              </a:rPr>
              <a:t>meeting of basic needs and equity, without compromising the natural system on which it is based</a:t>
            </a:r>
            <a:endParaRPr lang="en-US" b="1" dirty="0">
              <a:solidFill>
                <a:srgbClr val="00B050"/>
              </a:solidFill>
            </a:endParaRPr>
          </a:p>
        </p:txBody>
      </p:sp>
      <p:sp>
        <p:nvSpPr>
          <p:cNvPr id="5" name="Footer Placeholder 4">
            <a:extLst>
              <a:ext uri="{FF2B5EF4-FFF2-40B4-BE49-F238E27FC236}">
                <a16:creationId xmlns:a16="http://schemas.microsoft.com/office/drawing/2014/main" id="{7CCF1635-0C37-3C4E-874E-7BA6DEEA984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pic>
        <p:nvPicPr>
          <p:cNvPr id="9" name="Picture 8">
            <a:extLst>
              <a:ext uri="{FF2B5EF4-FFF2-40B4-BE49-F238E27FC236}">
                <a16:creationId xmlns:a16="http://schemas.microsoft.com/office/drawing/2014/main" id="{2A055875-D05A-8247-BF30-47615D79F653}"/>
              </a:ext>
            </a:extLst>
          </p:cNvPr>
          <p:cNvPicPr>
            <a:picLocks noChangeAspect="1"/>
          </p:cNvPicPr>
          <p:nvPr/>
        </p:nvPicPr>
        <p:blipFill>
          <a:blip r:embed="rId2"/>
          <a:stretch>
            <a:fillRect/>
          </a:stretch>
        </p:blipFill>
        <p:spPr>
          <a:xfrm>
            <a:off x="9880209" y="6356350"/>
            <a:ext cx="1828800" cy="355600"/>
          </a:xfrm>
          <a:prstGeom prst="rect">
            <a:avLst/>
          </a:prstGeom>
        </p:spPr>
      </p:pic>
      <p:sp>
        <p:nvSpPr>
          <p:cNvPr id="6" name="TextBox 5">
            <a:extLst>
              <a:ext uri="{FF2B5EF4-FFF2-40B4-BE49-F238E27FC236}">
                <a16:creationId xmlns:a16="http://schemas.microsoft.com/office/drawing/2014/main" id="{8A6EEC10-A646-D849-B367-212A16682C4D}"/>
              </a:ext>
            </a:extLst>
          </p:cNvPr>
          <p:cNvSpPr txBox="1"/>
          <p:nvPr/>
        </p:nvSpPr>
        <p:spPr>
          <a:xfrm>
            <a:off x="252919" y="4895557"/>
            <a:ext cx="10804287" cy="1200329"/>
          </a:xfrm>
          <a:prstGeom prst="rect">
            <a:avLst/>
          </a:prstGeom>
          <a:solidFill>
            <a:schemeClr val="tx1"/>
          </a:solidFill>
        </p:spPr>
        <p:txBody>
          <a:bodyPr wrap="square" rtlCol="0">
            <a:spAutoFit/>
          </a:bodyPr>
          <a:lstStyle/>
          <a:p>
            <a:pPr algn="ctr"/>
            <a:r>
              <a:rPr lang="en-ZA" dirty="0">
                <a:solidFill>
                  <a:schemeClr val="bg1"/>
                </a:solidFill>
              </a:rPr>
              <a:t>A green economy is defined as low carbon, resource efficient and socially inclusive. In a green economy, growth in employment and income are driven by public and private investment into such economic activities, infrastructure and assets that allow reduced carbon emissions and pollution, enhanced energy and resource efficiency, and prevention of the loss of biodiversity and ecosystem services. (UNEP)</a:t>
            </a:r>
            <a:endParaRPr lang="en-US" dirty="0">
              <a:solidFill>
                <a:schemeClr val="bg1"/>
              </a:solidFill>
            </a:endParaRPr>
          </a:p>
        </p:txBody>
      </p:sp>
      <p:pic>
        <p:nvPicPr>
          <p:cNvPr id="8" name="Picture 7">
            <a:extLst>
              <a:ext uri="{FF2B5EF4-FFF2-40B4-BE49-F238E27FC236}">
                <a16:creationId xmlns:a16="http://schemas.microsoft.com/office/drawing/2014/main" id="{DA6FAA4A-86DB-1F48-A09D-1FA5CB22D2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71726"/>
            <a:ext cx="2921726" cy="833840"/>
          </a:xfrm>
          <a:prstGeom prst="rect">
            <a:avLst/>
          </a:prstGeom>
        </p:spPr>
      </p:pic>
    </p:spTree>
    <p:extLst>
      <p:ext uri="{BB962C8B-B14F-4D97-AF65-F5344CB8AC3E}">
        <p14:creationId xmlns:p14="http://schemas.microsoft.com/office/powerpoint/2010/main" val="27660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9405-7C4E-B047-9D60-0657CF0724DB}"/>
              </a:ext>
            </a:extLst>
          </p:cNvPr>
          <p:cNvSpPr>
            <a:spLocks noGrp="1"/>
          </p:cNvSpPr>
          <p:nvPr>
            <p:ph type="title"/>
          </p:nvPr>
        </p:nvSpPr>
        <p:spPr/>
        <p:txBody>
          <a:bodyPr/>
          <a:lstStyle/>
          <a:p>
            <a:r>
              <a:rPr lang="en-US" dirty="0"/>
              <a:t>Policies </a:t>
            </a:r>
            <a:r>
              <a:rPr lang="en-US"/>
              <a:t>driving green growth and skills needs</a:t>
            </a:r>
          </a:p>
        </p:txBody>
      </p:sp>
      <p:sp>
        <p:nvSpPr>
          <p:cNvPr id="3" name="Content Placeholder 2">
            <a:extLst>
              <a:ext uri="{FF2B5EF4-FFF2-40B4-BE49-F238E27FC236}">
                <a16:creationId xmlns:a16="http://schemas.microsoft.com/office/drawing/2014/main" id="{DD3A50E0-100B-8C49-B844-13F5407D7E27}"/>
              </a:ext>
            </a:extLst>
          </p:cNvPr>
          <p:cNvSpPr>
            <a:spLocks noGrp="1"/>
          </p:cNvSpPr>
          <p:nvPr>
            <p:ph sz="half" idx="1"/>
          </p:nvPr>
        </p:nvSpPr>
        <p:spPr/>
        <p:txBody>
          <a:bodyPr/>
          <a:lstStyle/>
          <a:p>
            <a:pPr marL="457200" indent="-457200">
              <a:buFont typeface="+mj-lt"/>
              <a:buAutoNum type="arabicPeriod"/>
            </a:pPr>
            <a:r>
              <a:rPr lang="en-US" dirty="0"/>
              <a:t>The Republic of South Africa 1996 Constitution</a:t>
            </a:r>
          </a:p>
          <a:p>
            <a:pPr marL="457200" indent="-457200">
              <a:buFont typeface="+mj-lt"/>
              <a:buAutoNum type="arabicPeriod"/>
            </a:pPr>
            <a:r>
              <a:rPr lang="en-US" dirty="0"/>
              <a:t>National Strategy for Sustainable Development</a:t>
            </a:r>
          </a:p>
          <a:p>
            <a:pPr marL="457200" indent="-457200">
              <a:buFont typeface="+mj-lt"/>
              <a:buAutoNum type="arabicPeriod"/>
            </a:pPr>
            <a:r>
              <a:rPr lang="en-US" b="1" dirty="0">
                <a:solidFill>
                  <a:srgbClr val="00B050"/>
                </a:solidFill>
              </a:rPr>
              <a:t>The National Development Plan 2030: Our future – make it work</a:t>
            </a:r>
          </a:p>
          <a:p>
            <a:pPr marL="457200" indent="-457200">
              <a:buFont typeface="+mj-lt"/>
              <a:buAutoNum type="arabicPeriod"/>
            </a:pPr>
            <a:r>
              <a:rPr lang="en-US" dirty="0"/>
              <a:t>The New Growth Path 2020: Green Economy Accord 2011</a:t>
            </a:r>
          </a:p>
          <a:p>
            <a:pPr marL="457200" indent="-457200">
              <a:buFont typeface="+mj-lt"/>
              <a:buAutoNum type="arabicPeriod"/>
            </a:pPr>
            <a:r>
              <a:rPr lang="en-US" dirty="0"/>
              <a:t>Climate Change Response Strategy (2020)</a:t>
            </a:r>
          </a:p>
        </p:txBody>
      </p:sp>
      <p:sp>
        <p:nvSpPr>
          <p:cNvPr id="4" name="Content Placeholder 3">
            <a:extLst>
              <a:ext uri="{FF2B5EF4-FFF2-40B4-BE49-F238E27FC236}">
                <a16:creationId xmlns:a16="http://schemas.microsoft.com/office/drawing/2014/main" id="{9E09C884-2BA4-884D-9134-47404F2EB4A4}"/>
              </a:ext>
            </a:extLst>
          </p:cNvPr>
          <p:cNvSpPr>
            <a:spLocks noGrp="1"/>
          </p:cNvSpPr>
          <p:nvPr>
            <p:ph sz="half" idx="2"/>
          </p:nvPr>
        </p:nvSpPr>
        <p:spPr/>
        <p:txBody>
          <a:bodyPr/>
          <a:lstStyle/>
          <a:p>
            <a:pPr marL="457200" indent="-457200">
              <a:buFont typeface="+mj-lt"/>
              <a:buAutoNum type="arabicPeriod"/>
            </a:pPr>
            <a:r>
              <a:rPr lang="en-US" dirty="0"/>
              <a:t>NDP2030: </a:t>
            </a:r>
            <a:r>
              <a:rPr lang="en-US" sz="1800" b="1" dirty="0">
                <a:solidFill>
                  <a:srgbClr val="00B050"/>
                </a:solidFill>
              </a:rPr>
              <a:t>Chapter 5: Environmental sustainability and the transition to a low-carbon economy</a:t>
            </a:r>
          </a:p>
          <a:p>
            <a:r>
              <a:rPr lang="en-US" dirty="0"/>
              <a:t>It is important to sustain SA’s natural resources and use them efficiently</a:t>
            </a:r>
          </a:p>
          <a:p>
            <a:r>
              <a:rPr lang="en-US" dirty="0"/>
              <a:t>These resources are </a:t>
            </a:r>
            <a:r>
              <a:rPr lang="en-US" dirty="0">
                <a:solidFill>
                  <a:schemeClr val="tx1"/>
                </a:solidFill>
              </a:rPr>
              <a:t>the basis for South Africa’s social and economic development</a:t>
            </a:r>
          </a:p>
        </p:txBody>
      </p:sp>
      <p:sp>
        <p:nvSpPr>
          <p:cNvPr id="5" name="Footer Placeholder 4">
            <a:extLst>
              <a:ext uri="{FF2B5EF4-FFF2-40B4-BE49-F238E27FC236}">
                <a16:creationId xmlns:a16="http://schemas.microsoft.com/office/drawing/2014/main" id="{7CCF1635-0C37-3C4E-874E-7BA6DEEA984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pic>
        <p:nvPicPr>
          <p:cNvPr id="9" name="Picture 8">
            <a:extLst>
              <a:ext uri="{FF2B5EF4-FFF2-40B4-BE49-F238E27FC236}">
                <a16:creationId xmlns:a16="http://schemas.microsoft.com/office/drawing/2014/main" id="{2A055875-D05A-8247-BF30-47615D79F653}"/>
              </a:ext>
            </a:extLst>
          </p:cNvPr>
          <p:cNvPicPr>
            <a:picLocks noChangeAspect="1"/>
          </p:cNvPicPr>
          <p:nvPr/>
        </p:nvPicPr>
        <p:blipFill>
          <a:blip r:embed="rId2"/>
          <a:stretch>
            <a:fillRect/>
          </a:stretch>
        </p:blipFill>
        <p:spPr>
          <a:xfrm>
            <a:off x="9880209" y="6356350"/>
            <a:ext cx="1828800" cy="355600"/>
          </a:xfrm>
          <a:prstGeom prst="rect">
            <a:avLst/>
          </a:prstGeom>
        </p:spPr>
      </p:pic>
      <p:pic>
        <p:nvPicPr>
          <p:cNvPr id="7" name="Picture 6">
            <a:extLst>
              <a:ext uri="{FF2B5EF4-FFF2-40B4-BE49-F238E27FC236}">
                <a16:creationId xmlns:a16="http://schemas.microsoft.com/office/drawing/2014/main" id="{27CA4F08-2694-244C-88C1-D4D4085B8F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34840"/>
            <a:ext cx="2921726" cy="833840"/>
          </a:xfrm>
          <a:prstGeom prst="rect">
            <a:avLst/>
          </a:prstGeom>
        </p:spPr>
      </p:pic>
    </p:spTree>
    <p:extLst>
      <p:ext uri="{BB962C8B-B14F-4D97-AF65-F5344CB8AC3E}">
        <p14:creationId xmlns:p14="http://schemas.microsoft.com/office/powerpoint/2010/main" val="77323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9405-7C4E-B047-9D60-0657CF0724DB}"/>
              </a:ext>
            </a:extLst>
          </p:cNvPr>
          <p:cNvSpPr>
            <a:spLocks noGrp="1"/>
          </p:cNvSpPr>
          <p:nvPr>
            <p:ph type="title"/>
          </p:nvPr>
        </p:nvSpPr>
        <p:spPr/>
        <p:txBody>
          <a:bodyPr/>
          <a:lstStyle/>
          <a:p>
            <a:r>
              <a:rPr lang="en-US" dirty="0"/>
              <a:t>Policies </a:t>
            </a:r>
            <a:r>
              <a:rPr lang="en-US"/>
              <a:t>driving green growth and skills needs</a:t>
            </a:r>
          </a:p>
        </p:txBody>
      </p:sp>
      <p:sp>
        <p:nvSpPr>
          <p:cNvPr id="3" name="Content Placeholder 2">
            <a:extLst>
              <a:ext uri="{FF2B5EF4-FFF2-40B4-BE49-F238E27FC236}">
                <a16:creationId xmlns:a16="http://schemas.microsoft.com/office/drawing/2014/main" id="{DD3A50E0-100B-8C49-B844-13F5407D7E27}"/>
              </a:ext>
            </a:extLst>
          </p:cNvPr>
          <p:cNvSpPr>
            <a:spLocks noGrp="1"/>
          </p:cNvSpPr>
          <p:nvPr>
            <p:ph sz="half" idx="1"/>
          </p:nvPr>
        </p:nvSpPr>
        <p:spPr/>
        <p:txBody>
          <a:bodyPr>
            <a:normAutofit lnSpcReduction="10000"/>
          </a:bodyPr>
          <a:lstStyle/>
          <a:p>
            <a:pPr marL="457200" indent="-457200">
              <a:buFont typeface="+mj-lt"/>
              <a:buAutoNum type="arabicPeriod"/>
            </a:pPr>
            <a:r>
              <a:rPr lang="en-US" dirty="0"/>
              <a:t>The Republic of South Africa 1996 Constitution</a:t>
            </a:r>
          </a:p>
          <a:p>
            <a:pPr marL="457200" indent="-457200">
              <a:buFont typeface="+mj-lt"/>
              <a:buAutoNum type="arabicPeriod"/>
            </a:pPr>
            <a:r>
              <a:rPr lang="en-US" dirty="0"/>
              <a:t>National Strategy for Sustainable Development</a:t>
            </a:r>
          </a:p>
          <a:p>
            <a:pPr marL="457200" indent="-457200">
              <a:buFont typeface="+mj-lt"/>
              <a:buAutoNum type="arabicPeriod"/>
            </a:pPr>
            <a:r>
              <a:rPr lang="en-US" dirty="0"/>
              <a:t>The National Development Plan 2030: Our future – make it work</a:t>
            </a:r>
          </a:p>
          <a:p>
            <a:pPr marL="457200" indent="-457200">
              <a:lnSpc>
                <a:spcPct val="100000"/>
              </a:lnSpc>
              <a:buFont typeface="+mj-lt"/>
              <a:buAutoNum type="arabicPeriod"/>
            </a:pPr>
            <a:r>
              <a:rPr lang="en-US" b="1" dirty="0">
                <a:solidFill>
                  <a:srgbClr val="00B050"/>
                </a:solidFill>
              </a:rPr>
              <a:t>The New Growth Path 2020: Green Economy Accord 2011</a:t>
            </a:r>
          </a:p>
          <a:p>
            <a:pPr marL="457200" indent="-457200">
              <a:buFont typeface="+mj-lt"/>
              <a:buAutoNum type="arabicPeriod"/>
            </a:pPr>
            <a:r>
              <a:rPr lang="en-US" dirty="0"/>
              <a:t>Climate Change Response Strategy (2020)</a:t>
            </a:r>
          </a:p>
        </p:txBody>
      </p:sp>
      <p:sp>
        <p:nvSpPr>
          <p:cNvPr id="4" name="Content Placeholder 3">
            <a:extLst>
              <a:ext uri="{FF2B5EF4-FFF2-40B4-BE49-F238E27FC236}">
                <a16:creationId xmlns:a16="http://schemas.microsoft.com/office/drawing/2014/main" id="{9E09C884-2BA4-884D-9134-47404F2EB4A4}"/>
              </a:ext>
            </a:extLst>
          </p:cNvPr>
          <p:cNvSpPr>
            <a:spLocks noGrp="1"/>
          </p:cNvSpPr>
          <p:nvPr>
            <p:ph sz="half" idx="2"/>
          </p:nvPr>
        </p:nvSpPr>
        <p:spPr/>
        <p:txBody>
          <a:bodyPr>
            <a:normAutofit lnSpcReduction="10000"/>
          </a:bodyPr>
          <a:lstStyle/>
          <a:p>
            <a:r>
              <a:rPr lang="en-ZA" dirty="0"/>
              <a:t>SA’s Green Economy Accord, one of the most comprehensive social pacts on green jobs in the world, was a partnership to create </a:t>
            </a:r>
            <a:r>
              <a:rPr lang="en-ZA" b="1" dirty="0">
                <a:solidFill>
                  <a:srgbClr val="00B050"/>
                </a:solidFill>
              </a:rPr>
              <a:t>300 000 new jobs by 2020</a:t>
            </a:r>
            <a:r>
              <a:rPr lang="en-ZA" dirty="0"/>
              <a:t>, in economic activities as diverse as energy generation, manufacturing of products that reduce carbon emissions, farming to provide feedstock for biofuels, soil and environmental management and eco tourism</a:t>
            </a:r>
            <a:r>
              <a:rPr lang="en-US" dirty="0"/>
              <a:t>. E.g. commitment to install one million solar water-hearing systems. Investment in shifting freight from road to rail.</a:t>
            </a:r>
          </a:p>
          <a:p>
            <a:endParaRPr lang="en-US" dirty="0"/>
          </a:p>
        </p:txBody>
      </p:sp>
      <p:sp>
        <p:nvSpPr>
          <p:cNvPr id="5" name="Footer Placeholder 4">
            <a:extLst>
              <a:ext uri="{FF2B5EF4-FFF2-40B4-BE49-F238E27FC236}">
                <a16:creationId xmlns:a16="http://schemas.microsoft.com/office/drawing/2014/main" id="{7CCF1635-0C37-3C4E-874E-7BA6DEEA984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pic>
        <p:nvPicPr>
          <p:cNvPr id="9" name="Picture 8">
            <a:extLst>
              <a:ext uri="{FF2B5EF4-FFF2-40B4-BE49-F238E27FC236}">
                <a16:creationId xmlns:a16="http://schemas.microsoft.com/office/drawing/2014/main" id="{2A055875-D05A-8247-BF30-47615D79F653}"/>
              </a:ext>
            </a:extLst>
          </p:cNvPr>
          <p:cNvPicPr>
            <a:picLocks noChangeAspect="1"/>
          </p:cNvPicPr>
          <p:nvPr/>
        </p:nvPicPr>
        <p:blipFill>
          <a:blip r:embed="rId2"/>
          <a:stretch>
            <a:fillRect/>
          </a:stretch>
        </p:blipFill>
        <p:spPr>
          <a:xfrm>
            <a:off x="9880209" y="6356350"/>
            <a:ext cx="1828800" cy="355600"/>
          </a:xfrm>
          <a:prstGeom prst="rect">
            <a:avLst/>
          </a:prstGeom>
        </p:spPr>
      </p:pic>
      <p:pic>
        <p:nvPicPr>
          <p:cNvPr id="7" name="Picture 6">
            <a:extLst>
              <a:ext uri="{FF2B5EF4-FFF2-40B4-BE49-F238E27FC236}">
                <a16:creationId xmlns:a16="http://schemas.microsoft.com/office/drawing/2014/main" id="{CFAFF015-9902-6A42-8AB0-3A2D3C6B26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spTree>
    <p:extLst>
      <p:ext uri="{BB962C8B-B14F-4D97-AF65-F5344CB8AC3E}">
        <p14:creationId xmlns:p14="http://schemas.microsoft.com/office/powerpoint/2010/main" val="209579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9405-7C4E-B047-9D60-0657CF0724DB}"/>
              </a:ext>
            </a:extLst>
          </p:cNvPr>
          <p:cNvSpPr>
            <a:spLocks noGrp="1"/>
          </p:cNvSpPr>
          <p:nvPr>
            <p:ph type="title"/>
          </p:nvPr>
        </p:nvSpPr>
        <p:spPr>
          <a:xfrm>
            <a:off x="252919" y="868680"/>
            <a:ext cx="2947482" cy="2249283"/>
          </a:xfrm>
        </p:spPr>
        <p:txBody>
          <a:bodyPr/>
          <a:lstStyle/>
          <a:p>
            <a:r>
              <a:rPr lang="en-US" dirty="0"/>
              <a:t>Policies driving green growth and skills needs</a:t>
            </a:r>
          </a:p>
        </p:txBody>
      </p:sp>
      <p:sp>
        <p:nvSpPr>
          <p:cNvPr id="3" name="Content Placeholder 2">
            <a:extLst>
              <a:ext uri="{FF2B5EF4-FFF2-40B4-BE49-F238E27FC236}">
                <a16:creationId xmlns:a16="http://schemas.microsoft.com/office/drawing/2014/main" id="{DD3A50E0-100B-8C49-B844-13F5407D7E27}"/>
              </a:ext>
            </a:extLst>
          </p:cNvPr>
          <p:cNvSpPr>
            <a:spLocks noGrp="1"/>
          </p:cNvSpPr>
          <p:nvPr>
            <p:ph sz="half" idx="1"/>
          </p:nvPr>
        </p:nvSpPr>
        <p:spPr/>
        <p:txBody>
          <a:bodyPr>
            <a:normAutofit/>
          </a:bodyPr>
          <a:lstStyle/>
          <a:p>
            <a:pPr marL="457200" indent="-457200">
              <a:buFont typeface="+mj-lt"/>
              <a:buAutoNum type="arabicPeriod"/>
            </a:pPr>
            <a:r>
              <a:rPr lang="en-US" dirty="0"/>
              <a:t>The Republic of South Africa 1996 Constitution</a:t>
            </a:r>
          </a:p>
          <a:p>
            <a:pPr marL="457200" indent="-457200">
              <a:buFont typeface="+mj-lt"/>
              <a:buAutoNum type="arabicPeriod"/>
            </a:pPr>
            <a:r>
              <a:rPr lang="en-US" dirty="0"/>
              <a:t>National Strategy for Sustainable Development</a:t>
            </a:r>
          </a:p>
          <a:p>
            <a:pPr marL="457200" indent="-457200">
              <a:buFont typeface="+mj-lt"/>
              <a:buAutoNum type="arabicPeriod"/>
            </a:pPr>
            <a:r>
              <a:rPr lang="en-US" dirty="0"/>
              <a:t>The National Development Plan 2030: Our future – make it work</a:t>
            </a:r>
          </a:p>
          <a:p>
            <a:pPr marL="457200" indent="-457200">
              <a:buFont typeface="+mj-lt"/>
              <a:buAutoNum type="arabicPeriod"/>
            </a:pPr>
            <a:r>
              <a:rPr lang="en-US" dirty="0"/>
              <a:t>The New Growth Path 2020: Green Economy Accord 2011</a:t>
            </a:r>
          </a:p>
          <a:p>
            <a:pPr marL="457200" indent="-457200">
              <a:buFont typeface="+mj-lt"/>
              <a:buAutoNum type="arabicPeriod"/>
            </a:pPr>
            <a:r>
              <a:rPr lang="en-US" b="1" dirty="0">
                <a:solidFill>
                  <a:srgbClr val="00B050"/>
                </a:solidFill>
              </a:rPr>
              <a:t>National Climate Change Adaptation Strategy (DFFE, 2020)</a:t>
            </a:r>
          </a:p>
        </p:txBody>
      </p:sp>
      <p:sp>
        <p:nvSpPr>
          <p:cNvPr id="4" name="Content Placeholder 3">
            <a:extLst>
              <a:ext uri="{FF2B5EF4-FFF2-40B4-BE49-F238E27FC236}">
                <a16:creationId xmlns:a16="http://schemas.microsoft.com/office/drawing/2014/main" id="{9E09C884-2BA4-884D-9134-47404F2EB4A4}"/>
              </a:ext>
            </a:extLst>
          </p:cNvPr>
          <p:cNvSpPr>
            <a:spLocks noGrp="1"/>
          </p:cNvSpPr>
          <p:nvPr>
            <p:ph sz="half" idx="2"/>
          </p:nvPr>
        </p:nvSpPr>
        <p:spPr>
          <a:xfrm>
            <a:off x="7582485" y="868680"/>
            <a:ext cx="4126523" cy="5120640"/>
          </a:xfrm>
        </p:spPr>
        <p:txBody>
          <a:bodyPr>
            <a:normAutofit/>
          </a:bodyPr>
          <a:lstStyle/>
          <a:p>
            <a:r>
              <a:rPr lang="en-US" dirty="0"/>
              <a:t>Signatory to the Paris Agreement to combat climate change </a:t>
            </a:r>
          </a:p>
          <a:p>
            <a:r>
              <a:rPr lang="en-US" dirty="0"/>
              <a:t>Ramaphosa (Aug 2020): </a:t>
            </a:r>
            <a:r>
              <a:rPr lang="en-US" i="1" dirty="0"/>
              <a:t>“</a:t>
            </a:r>
            <a:r>
              <a:rPr lang="en-US" i="1" dirty="0">
                <a:solidFill>
                  <a:srgbClr val="00B050"/>
                </a:solidFill>
              </a:rPr>
              <a:t>we should not merely return to where we were before the pandemic struck. We are instead looking at actions that will build a new, inclusive economy that creates employment and fosters sustainable growth. An important aspect of this new economy is that it must be able to withstand the effects of climate change. A climate-resilient economy is necessary to protect jobs, ensure the sustainability of our industries, preserve our natural resources and ensure food security”</a:t>
            </a:r>
            <a:r>
              <a:rPr lang="en-US" dirty="0">
                <a:solidFill>
                  <a:srgbClr val="00B050"/>
                </a:solidFill>
              </a:rPr>
              <a:t> </a:t>
            </a:r>
          </a:p>
          <a:p>
            <a:endParaRPr lang="en-US" dirty="0"/>
          </a:p>
        </p:txBody>
      </p:sp>
      <p:sp>
        <p:nvSpPr>
          <p:cNvPr id="5" name="Footer Placeholder 4">
            <a:extLst>
              <a:ext uri="{FF2B5EF4-FFF2-40B4-BE49-F238E27FC236}">
                <a16:creationId xmlns:a16="http://schemas.microsoft.com/office/drawing/2014/main" id="{7CCF1635-0C37-3C4E-874E-7BA6DEEA984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pic>
        <p:nvPicPr>
          <p:cNvPr id="9" name="Picture 8">
            <a:extLst>
              <a:ext uri="{FF2B5EF4-FFF2-40B4-BE49-F238E27FC236}">
                <a16:creationId xmlns:a16="http://schemas.microsoft.com/office/drawing/2014/main" id="{2A055875-D05A-8247-BF30-47615D79F653}"/>
              </a:ext>
            </a:extLst>
          </p:cNvPr>
          <p:cNvPicPr>
            <a:picLocks noChangeAspect="1"/>
          </p:cNvPicPr>
          <p:nvPr/>
        </p:nvPicPr>
        <p:blipFill>
          <a:blip r:embed="rId2"/>
          <a:stretch>
            <a:fillRect/>
          </a:stretch>
        </p:blipFill>
        <p:spPr>
          <a:xfrm>
            <a:off x="9880209" y="6356350"/>
            <a:ext cx="1828800" cy="355600"/>
          </a:xfrm>
          <a:prstGeom prst="rect">
            <a:avLst/>
          </a:prstGeom>
        </p:spPr>
      </p:pic>
      <p:pic>
        <p:nvPicPr>
          <p:cNvPr id="8" name="Picture 7">
            <a:extLst>
              <a:ext uri="{FF2B5EF4-FFF2-40B4-BE49-F238E27FC236}">
                <a16:creationId xmlns:a16="http://schemas.microsoft.com/office/drawing/2014/main" id="{91E59659-05F2-9643-BEA4-38BCBE60A9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pic>
        <p:nvPicPr>
          <p:cNvPr id="6" name="Picture 5">
            <a:extLst>
              <a:ext uri="{FF2B5EF4-FFF2-40B4-BE49-F238E27FC236}">
                <a16:creationId xmlns:a16="http://schemas.microsoft.com/office/drawing/2014/main" id="{15D1DF41-3730-2244-A194-B9CDF7399F93}"/>
              </a:ext>
            </a:extLst>
          </p:cNvPr>
          <p:cNvPicPr>
            <a:picLocks noChangeAspect="1"/>
          </p:cNvPicPr>
          <p:nvPr/>
        </p:nvPicPr>
        <p:blipFill>
          <a:blip r:embed="rId4"/>
          <a:stretch>
            <a:fillRect/>
          </a:stretch>
        </p:blipFill>
        <p:spPr>
          <a:xfrm>
            <a:off x="1351828" y="3373120"/>
            <a:ext cx="1968500" cy="2616200"/>
          </a:xfrm>
          <a:prstGeom prst="rect">
            <a:avLst/>
          </a:prstGeom>
        </p:spPr>
      </p:pic>
      <p:sp>
        <p:nvSpPr>
          <p:cNvPr id="10" name="Folded Corner 9">
            <a:extLst>
              <a:ext uri="{FF2B5EF4-FFF2-40B4-BE49-F238E27FC236}">
                <a16:creationId xmlns:a16="http://schemas.microsoft.com/office/drawing/2014/main" id="{1D8C3F2A-75CE-264E-958B-D2C3985417A0}"/>
              </a:ext>
            </a:extLst>
          </p:cNvPr>
          <p:cNvSpPr/>
          <p:nvPr/>
        </p:nvSpPr>
        <p:spPr>
          <a:xfrm>
            <a:off x="109540" y="149634"/>
            <a:ext cx="4453076" cy="2968329"/>
          </a:xfrm>
          <a:prstGeom prst="folded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dirty="0"/>
              <a:t>From the Desk of the President: “The Economic Reconstruction and Recovery Plan that we launched in October last year has several measures to drive business and job creation in green industries, and our Integrated Resource Plan 2019 envisages the building of renewable energy capacity that can produce over 17 gigawatts of electricity by 2030” (April 2021)</a:t>
            </a:r>
            <a:endParaRPr lang="en-US" dirty="0"/>
          </a:p>
        </p:txBody>
      </p:sp>
    </p:spTree>
    <p:extLst>
      <p:ext uri="{BB962C8B-B14F-4D97-AF65-F5344CB8AC3E}">
        <p14:creationId xmlns:p14="http://schemas.microsoft.com/office/powerpoint/2010/main" val="35682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2D35-B4C6-3A4E-86C7-1BE0862ACC74}"/>
              </a:ext>
            </a:extLst>
          </p:cNvPr>
          <p:cNvSpPr>
            <a:spLocks noGrp="1"/>
          </p:cNvSpPr>
          <p:nvPr>
            <p:ph type="title"/>
          </p:nvPr>
        </p:nvSpPr>
        <p:spPr/>
        <p:txBody>
          <a:bodyPr/>
          <a:lstStyle/>
          <a:p>
            <a:r>
              <a:rPr lang="en-US" dirty="0"/>
              <a:t>Policies driving green growth and skills needs</a:t>
            </a:r>
          </a:p>
        </p:txBody>
      </p:sp>
      <p:sp>
        <p:nvSpPr>
          <p:cNvPr id="8" name="Picture Placeholder 7">
            <a:extLst>
              <a:ext uri="{FF2B5EF4-FFF2-40B4-BE49-F238E27FC236}">
                <a16:creationId xmlns:a16="http://schemas.microsoft.com/office/drawing/2014/main" id="{B31B8D92-0E19-A34D-AC05-500B2D7BD9F7}"/>
              </a:ext>
            </a:extLst>
          </p:cNvPr>
          <p:cNvSpPr>
            <a:spLocks noGrp="1"/>
          </p:cNvSpPr>
          <p:nvPr>
            <p:ph type="pic" idx="1"/>
          </p:nvPr>
        </p:nvSpPr>
        <p:spPr>
          <a:noFill/>
        </p:spPr>
      </p:sp>
      <p:sp>
        <p:nvSpPr>
          <p:cNvPr id="3" name="Content Placeholder 2">
            <a:extLst>
              <a:ext uri="{FF2B5EF4-FFF2-40B4-BE49-F238E27FC236}">
                <a16:creationId xmlns:a16="http://schemas.microsoft.com/office/drawing/2014/main" id="{B16B9641-3689-4044-B5F3-16729FCC1294}"/>
              </a:ext>
            </a:extLst>
          </p:cNvPr>
          <p:cNvSpPr>
            <a:spLocks noGrp="1"/>
          </p:cNvSpPr>
          <p:nvPr>
            <p:ph type="body" sz="half" idx="2"/>
          </p:nvPr>
        </p:nvSpPr>
        <p:spPr>
          <a:xfrm>
            <a:off x="246644" y="3141378"/>
            <a:ext cx="2834640" cy="2322576"/>
          </a:xfrm>
        </p:spPr>
        <p:txBody>
          <a:bodyPr>
            <a:normAutofit/>
          </a:bodyPr>
          <a:lstStyle/>
          <a:p>
            <a:pPr marL="0" indent="0">
              <a:buNone/>
            </a:pPr>
            <a:endParaRPr lang="en-US" dirty="0"/>
          </a:p>
          <a:p>
            <a:r>
              <a:rPr lang="en-US" dirty="0"/>
              <a:t>Adapted from; Mohamed, N. &amp; Ramsarup, P. 2020. Green economy transitions and skills. Global and South African perspectives. </a:t>
            </a:r>
          </a:p>
        </p:txBody>
      </p:sp>
      <p:sp>
        <p:nvSpPr>
          <p:cNvPr id="5" name="Footer Placeholder 4">
            <a:extLst>
              <a:ext uri="{FF2B5EF4-FFF2-40B4-BE49-F238E27FC236}">
                <a16:creationId xmlns:a16="http://schemas.microsoft.com/office/drawing/2014/main" id="{1E8B43F3-3FE4-114B-9F5A-60FDDC1AC731}"/>
              </a:ext>
            </a:extLst>
          </p:cNvPr>
          <p:cNvSpPr>
            <a:spLocks noGrp="1"/>
          </p:cNvSpPr>
          <p:nvPr>
            <p:ph type="ftr" sz="quarter" idx="11"/>
          </p:nvPr>
        </p:nvSpPr>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6" name="Slide Number Placeholder 5">
            <a:extLst>
              <a:ext uri="{FF2B5EF4-FFF2-40B4-BE49-F238E27FC236}">
                <a16:creationId xmlns:a16="http://schemas.microsoft.com/office/drawing/2014/main" id="{FC2DE427-8912-F94C-90E5-4D4FA4375AB1}"/>
              </a:ext>
            </a:extLst>
          </p:cNvPr>
          <p:cNvSpPr>
            <a:spLocks noGrp="1"/>
          </p:cNvSpPr>
          <p:nvPr>
            <p:ph type="sldNum" sz="quarter" idx="12"/>
          </p:nvPr>
        </p:nvSpPr>
        <p:spPr/>
        <p:txBody>
          <a:bodyPr/>
          <a:lstStyle/>
          <a:p>
            <a:r>
              <a:rPr lang="en-US" dirty="0"/>
              <a:t>E.Rosenberg@ru.ac.za</a:t>
            </a:r>
          </a:p>
        </p:txBody>
      </p:sp>
      <p:pic>
        <p:nvPicPr>
          <p:cNvPr id="7" name="Picture 6">
            <a:extLst>
              <a:ext uri="{FF2B5EF4-FFF2-40B4-BE49-F238E27FC236}">
                <a16:creationId xmlns:a16="http://schemas.microsoft.com/office/drawing/2014/main" id="{CF347836-A740-2B49-9C8A-A4057A6F86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43336" y="0"/>
            <a:ext cx="2921726" cy="833840"/>
          </a:xfrm>
          <a:prstGeom prst="rect">
            <a:avLst/>
          </a:prstGeom>
        </p:spPr>
      </p:pic>
      <p:graphicFrame>
        <p:nvGraphicFramePr>
          <p:cNvPr id="4" name="Diagram 3">
            <a:extLst>
              <a:ext uri="{FF2B5EF4-FFF2-40B4-BE49-F238E27FC236}">
                <a16:creationId xmlns:a16="http://schemas.microsoft.com/office/drawing/2014/main" id="{63FB0DD3-F999-DC40-960F-6EEA36DDABB3}"/>
              </a:ext>
            </a:extLst>
          </p:cNvPr>
          <p:cNvGraphicFramePr/>
          <p:nvPr>
            <p:extLst>
              <p:ext uri="{D42A27DB-BD31-4B8C-83A1-F6EECF244321}">
                <p14:modId xmlns:p14="http://schemas.microsoft.com/office/powerpoint/2010/main" val="3198042934"/>
              </p:ext>
            </p:extLst>
          </p:nvPr>
        </p:nvGraphicFramePr>
        <p:xfrm>
          <a:off x="3354363" y="8641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E6F4E1FB-358C-C846-BC06-52B2DFBFC6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7102" y="4474948"/>
            <a:ext cx="999851" cy="1529772"/>
          </a:xfrm>
          <a:prstGeom prst="rect">
            <a:avLst/>
          </a:prstGeom>
        </p:spPr>
      </p:pic>
    </p:spTree>
    <p:extLst>
      <p:ext uri="{BB962C8B-B14F-4D97-AF65-F5344CB8AC3E}">
        <p14:creationId xmlns:p14="http://schemas.microsoft.com/office/powerpoint/2010/main" val="363140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14BA-03C8-8043-BE2D-8E51D63509AA}"/>
              </a:ext>
            </a:extLst>
          </p:cNvPr>
          <p:cNvSpPr>
            <a:spLocks noGrp="1"/>
          </p:cNvSpPr>
          <p:nvPr>
            <p:ph type="title"/>
          </p:nvPr>
        </p:nvSpPr>
        <p:spPr/>
        <p:txBody>
          <a:bodyPr/>
          <a:lstStyle/>
          <a:p>
            <a:r>
              <a:rPr lang="en-US" dirty="0"/>
              <a:t>Skills Policy Response</a:t>
            </a:r>
          </a:p>
        </p:txBody>
      </p:sp>
      <p:sp>
        <p:nvSpPr>
          <p:cNvPr id="3" name="Text Placeholder 2">
            <a:extLst>
              <a:ext uri="{FF2B5EF4-FFF2-40B4-BE49-F238E27FC236}">
                <a16:creationId xmlns:a16="http://schemas.microsoft.com/office/drawing/2014/main" id="{370BE638-D3D1-0442-8A31-9653E1BF1FF5}"/>
              </a:ext>
            </a:extLst>
          </p:cNvPr>
          <p:cNvSpPr>
            <a:spLocks noGrp="1"/>
          </p:cNvSpPr>
          <p:nvPr>
            <p:ph type="body" idx="1"/>
          </p:nvPr>
        </p:nvSpPr>
        <p:spPr/>
        <p:txBody>
          <a:bodyPr/>
          <a:lstStyle/>
          <a:p>
            <a:r>
              <a:rPr lang="en-US" dirty="0"/>
              <a:t>Are we ready to produce the skills needed? What guides us?</a:t>
            </a:r>
          </a:p>
        </p:txBody>
      </p:sp>
      <p:sp>
        <p:nvSpPr>
          <p:cNvPr id="4" name="Footer Placeholder 4">
            <a:extLst>
              <a:ext uri="{FF2B5EF4-FFF2-40B4-BE49-F238E27FC236}">
                <a16:creationId xmlns:a16="http://schemas.microsoft.com/office/drawing/2014/main" id="{DC44C35C-0F7B-FF47-8EE7-5F70893D3A9F}"/>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5" name="Slide Number Placeholder 5">
            <a:extLst>
              <a:ext uri="{FF2B5EF4-FFF2-40B4-BE49-F238E27FC236}">
                <a16:creationId xmlns:a16="http://schemas.microsoft.com/office/drawing/2014/main" id="{4B885BA8-1E87-7247-984D-2B6D79A7EBAF}"/>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6" name="Picture 5">
            <a:extLst>
              <a:ext uri="{FF2B5EF4-FFF2-40B4-BE49-F238E27FC236}">
                <a16:creationId xmlns:a16="http://schemas.microsoft.com/office/drawing/2014/main" id="{A0ADEA8E-B424-3246-9376-A01C8F4639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spTree>
    <p:extLst>
      <p:ext uri="{BB962C8B-B14F-4D97-AF65-F5344CB8AC3E}">
        <p14:creationId xmlns:p14="http://schemas.microsoft.com/office/powerpoint/2010/main" val="70053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9405-7C4E-B047-9D60-0657CF0724DB}"/>
              </a:ext>
            </a:extLst>
          </p:cNvPr>
          <p:cNvSpPr>
            <a:spLocks noGrp="1"/>
          </p:cNvSpPr>
          <p:nvPr>
            <p:ph type="title"/>
          </p:nvPr>
        </p:nvSpPr>
        <p:spPr/>
        <p:txBody>
          <a:bodyPr/>
          <a:lstStyle/>
          <a:p>
            <a:r>
              <a:rPr lang="en-US" dirty="0"/>
              <a:t>Policies &amp; strategies guiding </a:t>
            </a:r>
            <a:r>
              <a:rPr lang="en-US" dirty="0">
                <a:solidFill>
                  <a:schemeClr val="tx1"/>
                </a:solidFill>
              </a:rPr>
              <a:t>(green) </a:t>
            </a:r>
            <a:r>
              <a:rPr lang="en-US" dirty="0"/>
              <a:t>skills planning</a:t>
            </a:r>
          </a:p>
        </p:txBody>
      </p:sp>
      <p:sp>
        <p:nvSpPr>
          <p:cNvPr id="3" name="Content Placeholder 2">
            <a:extLst>
              <a:ext uri="{FF2B5EF4-FFF2-40B4-BE49-F238E27FC236}">
                <a16:creationId xmlns:a16="http://schemas.microsoft.com/office/drawing/2014/main" id="{DD3A50E0-100B-8C49-B844-13F5407D7E27}"/>
              </a:ext>
            </a:extLst>
          </p:cNvPr>
          <p:cNvSpPr>
            <a:spLocks noGrp="1"/>
          </p:cNvSpPr>
          <p:nvPr>
            <p:ph sz="half" idx="1"/>
          </p:nvPr>
        </p:nvSpPr>
        <p:spPr>
          <a:xfrm>
            <a:off x="3867911" y="868680"/>
            <a:ext cx="3841183" cy="5120640"/>
          </a:xfrm>
        </p:spPr>
        <p:txBody>
          <a:bodyPr>
            <a:normAutofit fontScale="92500" lnSpcReduction="20000"/>
          </a:bodyPr>
          <a:lstStyle/>
          <a:p>
            <a:pPr marL="457200" indent="-457200">
              <a:buFont typeface="+mj-lt"/>
              <a:buAutoNum type="arabicPeriod"/>
            </a:pPr>
            <a:r>
              <a:rPr lang="en-US" dirty="0"/>
              <a:t>White Paper on Education and Training (1995)</a:t>
            </a:r>
          </a:p>
          <a:p>
            <a:pPr marL="457200" indent="-457200">
              <a:buFont typeface="+mj-lt"/>
              <a:buAutoNum type="arabicPeriod"/>
            </a:pPr>
            <a:r>
              <a:rPr lang="en-US" dirty="0"/>
              <a:t>Environmental Sector Skills Plan (DEA, 2010)</a:t>
            </a:r>
          </a:p>
          <a:p>
            <a:pPr marL="457200" indent="-457200">
              <a:buFont typeface="+mj-lt"/>
              <a:buAutoNum type="arabicPeriod"/>
            </a:pPr>
            <a:r>
              <a:rPr lang="en-US" dirty="0"/>
              <a:t>Biodiversity Human Capital Development Strategy (SANBI, 2010);Global Change Grand Challenge HCDS (DST, 2010) and others</a:t>
            </a:r>
          </a:p>
          <a:p>
            <a:pPr marL="457200" indent="-457200">
              <a:buFont typeface="+mj-lt"/>
              <a:buAutoNum type="arabicPeriod"/>
            </a:pPr>
            <a:r>
              <a:rPr lang="en-US" dirty="0"/>
              <a:t>Curriculum and Assessment Policy Statements (CAPS) (DBE, 2012)</a:t>
            </a:r>
          </a:p>
          <a:p>
            <a:pPr marL="457200" indent="-457200">
              <a:buFont typeface="+mj-lt"/>
              <a:buAutoNum type="arabicPeriod"/>
            </a:pPr>
            <a:r>
              <a:rPr lang="en-US" dirty="0"/>
              <a:t>National Development Plan 2030: “A capable state”</a:t>
            </a:r>
          </a:p>
          <a:p>
            <a:pPr marL="457200" indent="-457200">
              <a:buFont typeface="+mj-lt"/>
              <a:buAutoNum type="arabicPeriod"/>
            </a:pPr>
            <a:r>
              <a:rPr lang="en-US" dirty="0"/>
              <a:t>The National Skills Development Strategy (DHET)</a:t>
            </a:r>
          </a:p>
          <a:p>
            <a:pPr marL="457200" indent="-457200">
              <a:buFont typeface="+mj-lt"/>
              <a:buAutoNum type="arabicPeriod"/>
            </a:pPr>
            <a:r>
              <a:rPr lang="en-US" dirty="0"/>
              <a:t>The National Skills Development Plan (DHET, 2019)</a:t>
            </a:r>
          </a:p>
        </p:txBody>
      </p:sp>
      <p:sp>
        <p:nvSpPr>
          <p:cNvPr id="4" name="Content Placeholder 3">
            <a:extLst>
              <a:ext uri="{FF2B5EF4-FFF2-40B4-BE49-F238E27FC236}">
                <a16:creationId xmlns:a16="http://schemas.microsoft.com/office/drawing/2014/main" id="{9E09C884-2BA4-884D-9134-47404F2EB4A4}"/>
              </a:ext>
            </a:extLst>
          </p:cNvPr>
          <p:cNvSpPr>
            <a:spLocks noGrp="1"/>
          </p:cNvSpPr>
          <p:nvPr>
            <p:ph sz="half" idx="2"/>
          </p:nvPr>
        </p:nvSpPr>
        <p:spPr/>
        <p:txBody>
          <a:bodyPr>
            <a:normAutofit fontScale="92500" lnSpcReduction="20000"/>
          </a:bodyPr>
          <a:lstStyle/>
          <a:p>
            <a:endParaRPr lang="en-ZA" dirty="0"/>
          </a:p>
        </p:txBody>
      </p:sp>
      <p:sp>
        <p:nvSpPr>
          <p:cNvPr id="5" name="Footer Placeholder 4">
            <a:extLst>
              <a:ext uri="{FF2B5EF4-FFF2-40B4-BE49-F238E27FC236}">
                <a16:creationId xmlns:a16="http://schemas.microsoft.com/office/drawing/2014/main" id="{7CCF1635-0C37-3C4E-874E-7BA6DEEA984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pic>
        <p:nvPicPr>
          <p:cNvPr id="9" name="Picture 8">
            <a:extLst>
              <a:ext uri="{FF2B5EF4-FFF2-40B4-BE49-F238E27FC236}">
                <a16:creationId xmlns:a16="http://schemas.microsoft.com/office/drawing/2014/main" id="{2A055875-D05A-8247-BF30-47615D79F653}"/>
              </a:ext>
            </a:extLst>
          </p:cNvPr>
          <p:cNvPicPr>
            <a:picLocks noChangeAspect="1"/>
          </p:cNvPicPr>
          <p:nvPr/>
        </p:nvPicPr>
        <p:blipFill>
          <a:blip r:embed="rId2"/>
          <a:stretch>
            <a:fillRect/>
          </a:stretch>
        </p:blipFill>
        <p:spPr>
          <a:xfrm>
            <a:off x="9880209" y="6356350"/>
            <a:ext cx="1828800" cy="355600"/>
          </a:xfrm>
          <a:prstGeom prst="rect">
            <a:avLst/>
          </a:prstGeom>
        </p:spPr>
      </p:pic>
      <p:pic>
        <p:nvPicPr>
          <p:cNvPr id="7" name="Picture 6">
            <a:extLst>
              <a:ext uri="{FF2B5EF4-FFF2-40B4-BE49-F238E27FC236}">
                <a16:creationId xmlns:a16="http://schemas.microsoft.com/office/drawing/2014/main" id="{69BBF9AF-D7D6-3B45-B194-ED715349F8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spTree>
    <p:extLst>
      <p:ext uri="{BB962C8B-B14F-4D97-AF65-F5344CB8AC3E}">
        <p14:creationId xmlns:p14="http://schemas.microsoft.com/office/powerpoint/2010/main" val="302209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9405-7C4E-B047-9D60-0657CF0724DB}"/>
              </a:ext>
            </a:extLst>
          </p:cNvPr>
          <p:cNvSpPr>
            <a:spLocks noGrp="1"/>
          </p:cNvSpPr>
          <p:nvPr>
            <p:ph type="title"/>
          </p:nvPr>
        </p:nvSpPr>
        <p:spPr/>
        <p:txBody>
          <a:bodyPr/>
          <a:lstStyle/>
          <a:p>
            <a:r>
              <a:rPr lang="en-US" dirty="0"/>
              <a:t>Policies &amp; strategies guiding </a:t>
            </a:r>
            <a:r>
              <a:rPr lang="en-US" dirty="0">
                <a:solidFill>
                  <a:schemeClr val="tx1"/>
                </a:solidFill>
              </a:rPr>
              <a:t>(green) </a:t>
            </a:r>
            <a:r>
              <a:rPr lang="en-US" dirty="0"/>
              <a:t>skills planning</a:t>
            </a:r>
          </a:p>
        </p:txBody>
      </p:sp>
      <p:sp>
        <p:nvSpPr>
          <p:cNvPr id="3" name="Content Placeholder 2">
            <a:extLst>
              <a:ext uri="{FF2B5EF4-FFF2-40B4-BE49-F238E27FC236}">
                <a16:creationId xmlns:a16="http://schemas.microsoft.com/office/drawing/2014/main" id="{DD3A50E0-100B-8C49-B844-13F5407D7E27}"/>
              </a:ext>
            </a:extLst>
          </p:cNvPr>
          <p:cNvSpPr>
            <a:spLocks noGrp="1"/>
          </p:cNvSpPr>
          <p:nvPr>
            <p:ph sz="half" idx="1"/>
          </p:nvPr>
        </p:nvSpPr>
        <p:spPr>
          <a:xfrm>
            <a:off x="3488083" y="864108"/>
            <a:ext cx="3841183" cy="5120640"/>
          </a:xfrm>
        </p:spPr>
        <p:txBody>
          <a:bodyPr>
            <a:normAutofit fontScale="85000" lnSpcReduction="20000"/>
          </a:bodyPr>
          <a:lstStyle/>
          <a:p>
            <a:pPr marL="457200" indent="-457200">
              <a:buFont typeface="+mj-lt"/>
              <a:buAutoNum type="arabicPeriod"/>
            </a:pPr>
            <a:r>
              <a:rPr lang="en-US" dirty="0"/>
              <a:t>White Paper on Education and Training (1995)</a:t>
            </a:r>
          </a:p>
          <a:p>
            <a:pPr marL="457200" indent="-457200">
              <a:buFont typeface="+mj-lt"/>
              <a:buAutoNum type="arabicPeriod"/>
            </a:pPr>
            <a:r>
              <a:rPr lang="en-US" dirty="0"/>
              <a:t>Environmental Sector Skills Plan (DEA, 2010)</a:t>
            </a:r>
          </a:p>
          <a:p>
            <a:pPr marL="457200" indent="-457200">
              <a:buFont typeface="+mj-lt"/>
              <a:buAutoNum type="arabicPeriod"/>
            </a:pPr>
            <a:r>
              <a:rPr lang="en-US" dirty="0"/>
              <a:t>Biodiversity Human Capital Development Strategy (SANBI, 2010);Global Change Grand Challenge HCDS (DST, 2010) and others</a:t>
            </a:r>
          </a:p>
          <a:p>
            <a:pPr marL="457200" indent="-457200">
              <a:buFont typeface="+mj-lt"/>
              <a:buAutoNum type="arabicPeriod"/>
            </a:pPr>
            <a:r>
              <a:rPr lang="en-US" dirty="0"/>
              <a:t>Curriculum and Assessment Policy Statements (CAPS) (DBE, 2012)</a:t>
            </a:r>
          </a:p>
          <a:p>
            <a:pPr marL="457200" indent="-457200">
              <a:buFont typeface="+mj-lt"/>
              <a:buAutoNum type="arabicPeriod"/>
            </a:pPr>
            <a:r>
              <a:rPr lang="en-US" dirty="0"/>
              <a:t>National Development Plan 2030: “A capable state”</a:t>
            </a:r>
          </a:p>
          <a:p>
            <a:pPr marL="457200" indent="-457200">
              <a:buFont typeface="+mj-lt"/>
              <a:buAutoNum type="arabicPeriod"/>
            </a:pPr>
            <a:r>
              <a:rPr lang="en-US" dirty="0"/>
              <a:t>The National Skills Development Strategy (DHET)</a:t>
            </a:r>
          </a:p>
          <a:p>
            <a:pPr marL="457200" indent="-457200">
              <a:buFont typeface="+mj-lt"/>
              <a:buAutoNum type="arabicPeriod"/>
            </a:pPr>
            <a:r>
              <a:rPr lang="en-US" b="1" dirty="0">
                <a:solidFill>
                  <a:srgbClr val="1C6953"/>
                </a:solidFill>
              </a:rPr>
              <a:t>The National Skills Development Plan (DHET, 2019)</a:t>
            </a:r>
          </a:p>
        </p:txBody>
      </p:sp>
      <p:sp>
        <p:nvSpPr>
          <p:cNvPr id="4" name="Content Placeholder 3">
            <a:extLst>
              <a:ext uri="{FF2B5EF4-FFF2-40B4-BE49-F238E27FC236}">
                <a16:creationId xmlns:a16="http://schemas.microsoft.com/office/drawing/2014/main" id="{9E09C884-2BA4-884D-9134-47404F2EB4A4}"/>
              </a:ext>
            </a:extLst>
          </p:cNvPr>
          <p:cNvSpPr>
            <a:spLocks noGrp="1"/>
          </p:cNvSpPr>
          <p:nvPr>
            <p:ph sz="half" idx="2"/>
          </p:nvPr>
        </p:nvSpPr>
        <p:spPr>
          <a:xfrm>
            <a:off x="7455877" y="868680"/>
            <a:ext cx="3836963" cy="5120640"/>
          </a:xfrm>
        </p:spPr>
        <p:txBody>
          <a:bodyPr>
            <a:normAutofit fontScale="85000" lnSpcReduction="20000"/>
          </a:bodyPr>
          <a:lstStyle/>
          <a:p>
            <a:r>
              <a:rPr lang="en-ZA" dirty="0"/>
              <a:t>“</a:t>
            </a:r>
            <a:r>
              <a:rPr lang="en-ZA" dirty="0">
                <a:solidFill>
                  <a:srgbClr val="1C6953"/>
                </a:solidFill>
              </a:rPr>
              <a:t>The New Growth Path (NGP) emphasises the importance of skills development and ... looks to the National Skills Development Strategy (NSDS) for guidance. This challenge translates into a question: What skills are required for the implementation of its </a:t>
            </a:r>
            <a:r>
              <a:rPr lang="en-ZA" b="1" dirty="0">
                <a:solidFill>
                  <a:srgbClr val="1C6953"/>
                </a:solidFill>
              </a:rPr>
              <a:t>five main job drivers:</a:t>
            </a:r>
            <a:r>
              <a:rPr lang="en-ZA" dirty="0">
                <a:solidFill>
                  <a:srgbClr val="1C6953"/>
                </a:solidFill>
              </a:rPr>
              <a:t> 1. Substantial public investment in infrastructure both to create employment directly, in construction, operation and maintenance as well as the production of inputs, and indirectly by improving efficiency across the economy; 2. Targeting more labour-absorbing activities across the main economic sectors – the agricultural and mining value chains, manufacturing and tourism and high-level services; </a:t>
            </a:r>
            <a:r>
              <a:rPr lang="en-ZA" b="1" dirty="0">
                <a:solidFill>
                  <a:srgbClr val="1C6953"/>
                </a:solidFill>
              </a:rPr>
              <a:t>3. Taking advantage of new opportunities in the knowledge and green economies</a:t>
            </a:r>
            <a:r>
              <a:rPr lang="en-ZA" dirty="0">
                <a:solidFill>
                  <a:srgbClr val="1C6953"/>
                </a:solidFill>
              </a:rPr>
              <a:t>; 4. Leveraging social capital in the social economy and the public services; and 5. Fostering rural development and regional integration.“ (p.13)</a:t>
            </a:r>
          </a:p>
        </p:txBody>
      </p:sp>
      <p:sp>
        <p:nvSpPr>
          <p:cNvPr id="5" name="Footer Placeholder 4">
            <a:extLst>
              <a:ext uri="{FF2B5EF4-FFF2-40B4-BE49-F238E27FC236}">
                <a16:creationId xmlns:a16="http://schemas.microsoft.com/office/drawing/2014/main" id="{7CCF1635-0C37-3C4E-874E-7BA6DEEA984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pic>
        <p:nvPicPr>
          <p:cNvPr id="9" name="Picture 8">
            <a:extLst>
              <a:ext uri="{FF2B5EF4-FFF2-40B4-BE49-F238E27FC236}">
                <a16:creationId xmlns:a16="http://schemas.microsoft.com/office/drawing/2014/main" id="{2A055875-D05A-8247-BF30-47615D79F653}"/>
              </a:ext>
            </a:extLst>
          </p:cNvPr>
          <p:cNvPicPr>
            <a:picLocks noChangeAspect="1"/>
          </p:cNvPicPr>
          <p:nvPr/>
        </p:nvPicPr>
        <p:blipFill>
          <a:blip r:embed="rId2"/>
          <a:stretch>
            <a:fillRect/>
          </a:stretch>
        </p:blipFill>
        <p:spPr>
          <a:xfrm>
            <a:off x="9880209" y="6356350"/>
            <a:ext cx="1828800" cy="355600"/>
          </a:xfrm>
          <a:prstGeom prst="rect">
            <a:avLst/>
          </a:prstGeom>
        </p:spPr>
      </p:pic>
      <p:pic>
        <p:nvPicPr>
          <p:cNvPr id="7" name="Picture 6">
            <a:extLst>
              <a:ext uri="{FF2B5EF4-FFF2-40B4-BE49-F238E27FC236}">
                <a16:creationId xmlns:a16="http://schemas.microsoft.com/office/drawing/2014/main" id="{69BBF9AF-D7D6-3B45-B194-ED715349F8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spTree>
    <p:extLst>
      <p:ext uri="{BB962C8B-B14F-4D97-AF65-F5344CB8AC3E}">
        <p14:creationId xmlns:p14="http://schemas.microsoft.com/office/powerpoint/2010/main" val="205854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EEBF-4111-724E-B467-024345C7B53A}"/>
              </a:ext>
            </a:extLst>
          </p:cNvPr>
          <p:cNvSpPr>
            <a:spLocks noGrp="1"/>
          </p:cNvSpPr>
          <p:nvPr>
            <p:ph type="title"/>
          </p:nvPr>
        </p:nvSpPr>
        <p:spPr>
          <a:xfrm>
            <a:off x="256032" y="678766"/>
            <a:ext cx="2834640" cy="1121898"/>
          </a:xfrm>
        </p:spPr>
        <p:txBody>
          <a:bodyPr/>
          <a:lstStyle/>
          <a:p>
            <a:r>
              <a:rPr lang="en-US" dirty="0"/>
              <a:t>Skills  </a:t>
            </a:r>
            <a:r>
              <a:rPr lang="en-US" dirty="0">
                <a:solidFill>
                  <a:schemeClr val="tx1"/>
                </a:solidFill>
              </a:rPr>
              <a:t>enable</a:t>
            </a:r>
            <a:r>
              <a:rPr lang="en-US" dirty="0"/>
              <a:t> just transitions</a:t>
            </a:r>
          </a:p>
        </p:txBody>
      </p:sp>
      <p:graphicFrame>
        <p:nvGraphicFramePr>
          <p:cNvPr id="8" name="Content Placeholder 7">
            <a:extLst>
              <a:ext uri="{FF2B5EF4-FFF2-40B4-BE49-F238E27FC236}">
                <a16:creationId xmlns:a16="http://schemas.microsoft.com/office/drawing/2014/main" id="{A51EB230-750D-054E-AFEB-63FBB7BAF137}"/>
              </a:ext>
            </a:extLst>
          </p:cNvPr>
          <p:cNvGraphicFramePr>
            <a:graphicFrameLocks noGrp="1"/>
          </p:cNvGraphicFramePr>
          <p:nvPr>
            <p:ph idx="1"/>
            <p:extLst>
              <p:ext uri="{D42A27DB-BD31-4B8C-83A1-F6EECF244321}">
                <p14:modId xmlns:p14="http://schemas.microsoft.com/office/powerpoint/2010/main" val="1925606357"/>
              </p:ext>
            </p:extLst>
          </p:nvPr>
        </p:nvGraphicFramePr>
        <p:xfrm>
          <a:off x="4238248" y="83384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77DC28D3-B121-2D45-8C34-A47389AF63C3}"/>
              </a:ext>
            </a:extLst>
          </p:cNvPr>
          <p:cNvSpPr>
            <a:spLocks noGrp="1"/>
          </p:cNvSpPr>
          <p:nvPr>
            <p:ph type="body" sz="half" idx="2"/>
          </p:nvPr>
        </p:nvSpPr>
        <p:spPr>
          <a:xfrm>
            <a:off x="256032" y="1800663"/>
            <a:ext cx="3120214" cy="4023361"/>
          </a:xfrm>
        </p:spPr>
        <p:txBody>
          <a:bodyPr>
            <a:normAutofit/>
          </a:bodyPr>
          <a:lstStyle/>
          <a:p>
            <a:r>
              <a:rPr lang="en-US" sz="1600" dirty="0">
                <a:solidFill>
                  <a:schemeClr val="tx1"/>
                </a:solidFill>
              </a:rPr>
              <a:t>“Green skills identification, anticipation and planning are vital to extract the full employment-creation benefits from green economy transitions. This requires integration of green skills development in national skills planning systems, alignment of skills development with environmental policies and coordination between employers, policymakers, educational institutions and labour” </a:t>
            </a:r>
            <a:br>
              <a:rPr lang="en-US" sz="1600" dirty="0">
                <a:solidFill>
                  <a:schemeClr val="tx1"/>
                </a:solidFill>
              </a:rPr>
            </a:br>
            <a:r>
              <a:rPr lang="en-US" sz="1600" dirty="0">
                <a:solidFill>
                  <a:schemeClr val="tx1"/>
                </a:solidFill>
              </a:rPr>
              <a:t>(Mohamed &amp; Ramsarup,</a:t>
            </a:r>
            <a:br>
              <a:rPr lang="en-US" sz="1600" dirty="0">
                <a:solidFill>
                  <a:schemeClr val="tx1"/>
                </a:solidFill>
              </a:rPr>
            </a:br>
            <a:r>
              <a:rPr lang="en-US" sz="1600" dirty="0">
                <a:solidFill>
                  <a:schemeClr val="tx1"/>
                </a:solidFill>
              </a:rPr>
              <a:t>2020, p.27)</a:t>
            </a:r>
          </a:p>
          <a:p>
            <a:endParaRPr lang="en-US" dirty="0"/>
          </a:p>
        </p:txBody>
      </p:sp>
      <p:sp>
        <p:nvSpPr>
          <p:cNvPr id="5" name="Footer Placeholder 4">
            <a:extLst>
              <a:ext uri="{FF2B5EF4-FFF2-40B4-BE49-F238E27FC236}">
                <a16:creationId xmlns:a16="http://schemas.microsoft.com/office/drawing/2014/main" id="{64D19B3E-8234-744F-9101-155025022A3D}"/>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6" name="Slide Number Placeholder 5">
            <a:extLst>
              <a:ext uri="{FF2B5EF4-FFF2-40B4-BE49-F238E27FC236}">
                <a16:creationId xmlns:a16="http://schemas.microsoft.com/office/drawing/2014/main" id="{AF6CC0A7-A0D7-214E-89A2-36D39EF5EDE0}"/>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7" name="Picture 6">
            <a:extLst>
              <a:ext uri="{FF2B5EF4-FFF2-40B4-BE49-F238E27FC236}">
                <a16:creationId xmlns:a16="http://schemas.microsoft.com/office/drawing/2014/main" id="{09C481FC-2E1B-B54D-AF8F-0C05DDFD1B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pic>
        <p:nvPicPr>
          <p:cNvPr id="9" name="Picture 8">
            <a:extLst>
              <a:ext uri="{FF2B5EF4-FFF2-40B4-BE49-F238E27FC236}">
                <a16:creationId xmlns:a16="http://schemas.microsoft.com/office/drawing/2014/main" id="{04EF65A5-FA19-524D-98F4-E78C66A746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04781" y="4737219"/>
            <a:ext cx="1088978" cy="1666136"/>
          </a:xfrm>
          <a:prstGeom prst="rect">
            <a:avLst/>
          </a:prstGeom>
        </p:spPr>
      </p:pic>
    </p:spTree>
    <p:extLst>
      <p:ext uri="{BB962C8B-B14F-4D97-AF65-F5344CB8AC3E}">
        <p14:creationId xmlns:p14="http://schemas.microsoft.com/office/powerpoint/2010/main" val="63807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14BA-03C8-8043-BE2D-8E51D63509AA}"/>
              </a:ext>
            </a:extLst>
          </p:cNvPr>
          <p:cNvSpPr>
            <a:spLocks noGrp="1"/>
          </p:cNvSpPr>
          <p:nvPr>
            <p:ph type="title"/>
          </p:nvPr>
        </p:nvSpPr>
        <p:spPr/>
        <p:txBody>
          <a:bodyPr>
            <a:normAutofit/>
          </a:bodyPr>
          <a:lstStyle/>
          <a:p>
            <a:r>
              <a:rPr lang="en-US" sz="5400" dirty="0"/>
              <a:t>Green Economy Skills Planning</a:t>
            </a:r>
          </a:p>
        </p:txBody>
      </p:sp>
      <p:sp>
        <p:nvSpPr>
          <p:cNvPr id="3" name="Text Placeholder 2">
            <a:extLst>
              <a:ext uri="{FF2B5EF4-FFF2-40B4-BE49-F238E27FC236}">
                <a16:creationId xmlns:a16="http://schemas.microsoft.com/office/drawing/2014/main" id="{370BE638-D3D1-0442-8A31-9653E1BF1FF5}"/>
              </a:ext>
            </a:extLst>
          </p:cNvPr>
          <p:cNvSpPr>
            <a:spLocks noGrp="1"/>
          </p:cNvSpPr>
          <p:nvPr>
            <p:ph type="body" idx="1"/>
          </p:nvPr>
        </p:nvSpPr>
        <p:spPr/>
        <p:txBody>
          <a:bodyPr/>
          <a:lstStyle/>
          <a:p>
            <a:r>
              <a:rPr lang="en-US" dirty="0"/>
              <a:t>Remaining Challenges and Selected Progress Examples</a:t>
            </a:r>
          </a:p>
        </p:txBody>
      </p:sp>
      <p:sp>
        <p:nvSpPr>
          <p:cNvPr id="4" name="Footer Placeholder 4">
            <a:extLst>
              <a:ext uri="{FF2B5EF4-FFF2-40B4-BE49-F238E27FC236}">
                <a16:creationId xmlns:a16="http://schemas.microsoft.com/office/drawing/2014/main" id="{DC44C35C-0F7B-FF47-8EE7-5F70893D3A9F}"/>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5" name="Slide Number Placeholder 5">
            <a:extLst>
              <a:ext uri="{FF2B5EF4-FFF2-40B4-BE49-F238E27FC236}">
                <a16:creationId xmlns:a16="http://schemas.microsoft.com/office/drawing/2014/main" id="{4B885BA8-1E87-7247-984D-2B6D79A7EBAF}"/>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6" name="Picture 5">
            <a:extLst>
              <a:ext uri="{FF2B5EF4-FFF2-40B4-BE49-F238E27FC236}">
                <a16:creationId xmlns:a16="http://schemas.microsoft.com/office/drawing/2014/main" id="{DCD60B3E-FD20-6243-A154-32F3030D6D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spTree>
    <p:extLst>
      <p:ext uri="{BB962C8B-B14F-4D97-AF65-F5344CB8AC3E}">
        <p14:creationId xmlns:p14="http://schemas.microsoft.com/office/powerpoint/2010/main" val="128928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2D35-B4C6-3A4E-86C7-1BE0862ACC74}"/>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B16B9641-3689-4044-B5F3-16729FCC1294}"/>
              </a:ext>
            </a:extLst>
          </p:cNvPr>
          <p:cNvSpPr>
            <a:spLocks noGrp="1"/>
          </p:cNvSpPr>
          <p:nvPr>
            <p:ph idx="1"/>
          </p:nvPr>
        </p:nvSpPr>
        <p:spPr/>
        <p:txBody>
          <a:bodyPr>
            <a:normAutofit/>
          </a:bodyPr>
          <a:lstStyle/>
          <a:p>
            <a:pPr marL="457200" indent="-457200">
              <a:buFont typeface="+mj-lt"/>
              <a:buAutoNum type="arabicPeriod"/>
            </a:pPr>
            <a:r>
              <a:rPr lang="en-US" dirty="0"/>
              <a:t>The Relevance of a Green Economy</a:t>
            </a:r>
          </a:p>
          <a:p>
            <a:pPr marL="845820" lvl="1" indent="-342900">
              <a:buFont typeface="+mj-lt"/>
              <a:buAutoNum type="arabicPeriod"/>
            </a:pPr>
            <a:r>
              <a:rPr lang="en-US" dirty="0"/>
              <a:t>Concerns</a:t>
            </a:r>
          </a:p>
          <a:p>
            <a:pPr marL="845820" lvl="1" indent="-342900">
              <a:buFont typeface="+mj-lt"/>
              <a:buAutoNum type="arabicPeriod"/>
            </a:pPr>
            <a:r>
              <a:rPr lang="en-US" dirty="0"/>
              <a:t>Opportunities</a:t>
            </a:r>
          </a:p>
          <a:p>
            <a:pPr marL="457200" indent="-457200">
              <a:buFont typeface="+mj-lt"/>
              <a:buAutoNum type="arabicPeriod"/>
            </a:pPr>
            <a:r>
              <a:rPr lang="en-US" dirty="0"/>
              <a:t>Associated jobs and enterprises – in 4 realms</a:t>
            </a:r>
          </a:p>
          <a:p>
            <a:pPr marL="457200" indent="-457200">
              <a:buFont typeface="+mj-lt"/>
              <a:buAutoNum type="arabicPeriod"/>
            </a:pPr>
            <a:r>
              <a:rPr lang="en-US" dirty="0"/>
              <a:t>Policies driving green growth and skills needs</a:t>
            </a:r>
          </a:p>
          <a:p>
            <a:pPr marL="457200" indent="-457200">
              <a:buFont typeface="+mj-lt"/>
              <a:buAutoNum type="arabicPeriod"/>
            </a:pPr>
            <a:r>
              <a:rPr lang="en-US" dirty="0"/>
              <a:t>Skills policies to guide green skills planning</a:t>
            </a:r>
          </a:p>
          <a:p>
            <a:pPr marL="457200" indent="-457200">
              <a:buFont typeface="+mj-lt"/>
              <a:buAutoNum type="arabicPeriod"/>
            </a:pPr>
            <a:r>
              <a:rPr lang="en-US" dirty="0"/>
              <a:t>Skills planning challenges and selected progress examples</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1E8B43F3-3FE4-114B-9F5A-60FDDC1AC73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6" name="Slide Number Placeholder 5">
            <a:extLst>
              <a:ext uri="{FF2B5EF4-FFF2-40B4-BE49-F238E27FC236}">
                <a16:creationId xmlns:a16="http://schemas.microsoft.com/office/drawing/2014/main" id="{FC2DE427-8912-F94C-90E5-4D4FA4375AB1}"/>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7" name="Picture 6">
            <a:extLst>
              <a:ext uri="{FF2B5EF4-FFF2-40B4-BE49-F238E27FC236}">
                <a16:creationId xmlns:a16="http://schemas.microsoft.com/office/drawing/2014/main" id="{CF347836-A740-2B49-9C8A-A4057A6F86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43336" y="0"/>
            <a:ext cx="2921726" cy="833840"/>
          </a:xfrm>
          <a:prstGeom prst="rect">
            <a:avLst/>
          </a:prstGeom>
        </p:spPr>
      </p:pic>
    </p:spTree>
    <p:extLst>
      <p:ext uri="{BB962C8B-B14F-4D97-AF65-F5344CB8AC3E}">
        <p14:creationId xmlns:p14="http://schemas.microsoft.com/office/powerpoint/2010/main" val="708172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EEBF-4111-724E-B467-024345C7B53A}"/>
              </a:ext>
            </a:extLst>
          </p:cNvPr>
          <p:cNvSpPr>
            <a:spLocks noGrp="1"/>
          </p:cNvSpPr>
          <p:nvPr>
            <p:ph type="title"/>
          </p:nvPr>
        </p:nvSpPr>
        <p:spPr>
          <a:xfrm>
            <a:off x="256031" y="833840"/>
            <a:ext cx="3050921" cy="1557997"/>
          </a:xfrm>
        </p:spPr>
        <p:txBody>
          <a:bodyPr>
            <a:normAutofit fontScale="90000"/>
          </a:bodyPr>
          <a:lstStyle/>
          <a:p>
            <a:r>
              <a:rPr lang="en-US" dirty="0"/>
              <a:t>Limited alignment through-out the system</a:t>
            </a:r>
          </a:p>
        </p:txBody>
      </p:sp>
      <p:sp>
        <p:nvSpPr>
          <p:cNvPr id="4" name="Text Placeholder 3">
            <a:extLst>
              <a:ext uri="{FF2B5EF4-FFF2-40B4-BE49-F238E27FC236}">
                <a16:creationId xmlns:a16="http://schemas.microsoft.com/office/drawing/2014/main" id="{77DC28D3-B121-2D45-8C34-A47389AF63C3}"/>
              </a:ext>
            </a:extLst>
          </p:cNvPr>
          <p:cNvSpPr>
            <a:spLocks noGrp="1"/>
          </p:cNvSpPr>
          <p:nvPr>
            <p:ph type="body" sz="half" idx="2"/>
          </p:nvPr>
        </p:nvSpPr>
        <p:spPr>
          <a:xfrm>
            <a:off x="256032" y="2391837"/>
            <a:ext cx="3050920" cy="3612883"/>
          </a:xfrm>
        </p:spPr>
        <p:txBody>
          <a:bodyPr>
            <a:normAutofit/>
          </a:bodyPr>
          <a:lstStyle/>
          <a:p>
            <a:r>
              <a:rPr lang="en-US" sz="1800" dirty="0">
                <a:solidFill>
                  <a:schemeClr val="tx1"/>
                </a:solidFill>
              </a:rPr>
              <a:t>Need for greater coherence – e.g. regional (social) skills ecosystems. Lotz-Sisitka, H. 2020. Probing the potential of social </a:t>
            </a:r>
            <a:r>
              <a:rPr lang="en-US" sz="1800" dirty="0" err="1">
                <a:solidFill>
                  <a:schemeClr val="tx1"/>
                </a:solidFill>
              </a:rPr>
              <a:t>ecosystemic</a:t>
            </a:r>
            <a:r>
              <a:rPr lang="en-US" sz="1800" dirty="0">
                <a:solidFill>
                  <a:schemeClr val="tx1"/>
                </a:solidFill>
              </a:rPr>
              <a:t> skills approaches for green skills Planning: Perspectives from EPWP studies. </a:t>
            </a:r>
          </a:p>
        </p:txBody>
      </p:sp>
      <p:sp>
        <p:nvSpPr>
          <p:cNvPr id="5" name="Footer Placeholder 4">
            <a:extLst>
              <a:ext uri="{FF2B5EF4-FFF2-40B4-BE49-F238E27FC236}">
                <a16:creationId xmlns:a16="http://schemas.microsoft.com/office/drawing/2014/main" id="{64D19B3E-8234-744F-9101-155025022A3D}"/>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6" name="Slide Number Placeholder 5">
            <a:extLst>
              <a:ext uri="{FF2B5EF4-FFF2-40B4-BE49-F238E27FC236}">
                <a16:creationId xmlns:a16="http://schemas.microsoft.com/office/drawing/2014/main" id="{AF6CC0A7-A0D7-214E-89A2-36D39EF5EDE0}"/>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7" name="Picture 6">
            <a:extLst>
              <a:ext uri="{FF2B5EF4-FFF2-40B4-BE49-F238E27FC236}">
                <a16:creationId xmlns:a16="http://schemas.microsoft.com/office/drawing/2014/main" id="{09C481FC-2E1B-B54D-AF8F-0C05DDFD1B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0274" y="0"/>
            <a:ext cx="2921726" cy="833840"/>
          </a:xfrm>
          <a:prstGeom prst="rect">
            <a:avLst/>
          </a:prstGeom>
        </p:spPr>
      </p:pic>
      <p:pic>
        <p:nvPicPr>
          <p:cNvPr id="8" name="Picture 7">
            <a:extLst>
              <a:ext uri="{FF2B5EF4-FFF2-40B4-BE49-F238E27FC236}">
                <a16:creationId xmlns:a16="http://schemas.microsoft.com/office/drawing/2014/main" id="{07BF7343-C250-E249-B240-9D81BE0CC2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0831" y="4388853"/>
            <a:ext cx="1056122" cy="1615867"/>
          </a:xfrm>
          <a:prstGeom prst="rect">
            <a:avLst/>
          </a:prstGeom>
        </p:spPr>
      </p:pic>
      <p:graphicFrame>
        <p:nvGraphicFramePr>
          <p:cNvPr id="11" name="Content Placeholder 10">
            <a:extLst>
              <a:ext uri="{FF2B5EF4-FFF2-40B4-BE49-F238E27FC236}">
                <a16:creationId xmlns:a16="http://schemas.microsoft.com/office/drawing/2014/main" id="{FF393B1D-C759-334A-9DC5-5BD3E3DC21A2}"/>
              </a:ext>
            </a:extLst>
          </p:cNvPr>
          <p:cNvGraphicFramePr>
            <a:graphicFrameLocks noGrp="1"/>
          </p:cNvGraphicFramePr>
          <p:nvPr>
            <p:ph idx="1"/>
            <p:extLst>
              <p:ext uri="{D42A27DB-BD31-4B8C-83A1-F6EECF244321}">
                <p14:modId xmlns:p14="http://schemas.microsoft.com/office/powerpoint/2010/main" val="3509263249"/>
              </p:ext>
            </p:extLst>
          </p:nvPr>
        </p:nvGraphicFramePr>
        <p:xfrm>
          <a:off x="3529524" y="833840"/>
          <a:ext cx="7513613" cy="5121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393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CAC4D5-FE32-4442-95D0-8788D0026A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7279" y="3794641"/>
            <a:ext cx="3181732" cy="4502552"/>
          </a:xfrm>
          <a:prstGeom prst="rect">
            <a:avLst/>
          </a:prstGeom>
        </p:spPr>
      </p:pic>
      <p:sp>
        <p:nvSpPr>
          <p:cNvPr id="2" name="Title 1">
            <a:extLst>
              <a:ext uri="{FF2B5EF4-FFF2-40B4-BE49-F238E27FC236}">
                <a16:creationId xmlns:a16="http://schemas.microsoft.com/office/drawing/2014/main" id="{12AB2520-3195-6D46-A2C5-03B2CD516081}"/>
              </a:ext>
            </a:extLst>
          </p:cNvPr>
          <p:cNvSpPr>
            <a:spLocks noGrp="1"/>
          </p:cNvSpPr>
          <p:nvPr>
            <p:ph type="title"/>
          </p:nvPr>
        </p:nvSpPr>
        <p:spPr>
          <a:xfrm>
            <a:off x="252919" y="1123837"/>
            <a:ext cx="3139162" cy="4601183"/>
          </a:xfrm>
        </p:spPr>
        <p:txBody>
          <a:bodyPr>
            <a:normAutofit/>
          </a:bodyPr>
          <a:lstStyle/>
          <a:p>
            <a:pPr algn="ctr"/>
            <a:r>
              <a:rPr lang="en-US" dirty="0">
                <a:solidFill>
                  <a:schemeClr val="tx1"/>
                </a:solidFill>
              </a:rPr>
              <a:t>Progress  through Covid19 – Providers &amp; Partners go Online</a:t>
            </a:r>
            <a:br>
              <a:rPr lang="en-US" dirty="0">
                <a:solidFill>
                  <a:schemeClr val="tx1"/>
                </a:solidFill>
              </a:rPr>
            </a:br>
            <a:endParaRPr lang="en-US" sz="1800" dirty="0">
              <a:solidFill>
                <a:schemeClr val="tx1"/>
              </a:solidFill>
            </a:endParaRPr>
          </a:p>
        </p:txBody>
      </p:sp>
      <p:sp>
        <p:nvSpPr>
          <p:cNvPr id="3" name="Text Placeholder 2">
            <a:extLst>
              <a:ext uri="{FF2B5EF4-FFF2-40B4-BE49-F238E27FC236}">
                <a16:creationId xmlns:a16="http://schemas.microsoft.com/office/drawing/2014/main" id="{A3E276A0-B47E-8E42-B2E9-3A2120C68E3C}"/>
              </a:ext>
            </a:extLst>
          </p:cNvPr>
          <p:cNvSpPr>
            <a:spLocks noGrp="1"/>
          </p:cNvSpPr>
          <p:nvPr>
            <p:ph type="body" idx="1"/>
          </p:nvPr>
        </p:nvSpPr>
        <p:spPr>
          <a:xfrm>
            <a:off x="3867911" y="907149"/>
            <a:ext cx="7535744" cy="807720"/>
          </a:xfrm>
        </p:spPr>
        <p:txBody>
          <a:bodyPr>
            <a:normAutofit/>
          </a:bodyPr>
          <a:lstStyle/>
          <a:p>
            <a:pPr algn="ctr"/>
            <a:r>
              <a:rPr lang="en-US" dirty="0"/>
              <a:t>Migrating to online platforms &amp; maintaining partnerships</a:t>
            </a:r>
          </a:p>
        </p:txBody>
      </p:sp>
      <p:sp>
        <p:nvSpPr>
          <p:cNvPr id="4" name="Content Placeholder 3">
            <a:extLst>
              <a:ext uri="{FF2B5EF4-FFF2-40B4-BE49-F238E27FC236}">
                <a16:creationId xmlns:a16="http://schemas.microsoft.com/office/drawing/2014/main" id="{6715F97A-1C5F-1041-821F-698EF00E5760}"/>
              </a:ext>
            </a:extLst>
          </p:cNvPr>
          <p:cNvSpPr>
            <a:spLocks noGrp="1"/>
          </p:cNvSpPr>
          <p:nvPr>
            <p:ph sz="half" idx="2"/>
          </p:nvPr>
        </p:nvSpPr>
        <p:spPr>
          <a:xfrm>
            <a:off x="3867911" y="1782961"/>
            <a:ext cx="3474720" cy="4023360"/>
          </a:xfrm>
        </p:spPr>
        <p:txBody>
          <a:bodyPr>
            <a:normAutofit/>
          </a:bodyPr>
          <a:lstStyle/>
          <a:p>
            <a:pPr marL="0" indent="0">
              <a:buNone/>
            </a:pPr>
            <a:endParaRPr lang="en-US" dirty="0"/>
          </a:p>
          <a:p>
            <a:r>
              <a:rPr lang="en-US" dirty="0"/>
              <a:t>Rhodes ELRC – 1025 students online in 2021</a:t>
            </a:r>
          </a:p>
          <a:p>
            <a:r>
              <a:rPr lang="en-US" dirty="0"/>
              <a:t>“Training of Trainers” courses with Wits University, North West University, Rhodes, Energy and Water SETA, ...</a:t>
            </a:r>
          </a:p>
          <a:p>
            <a:r>
              <a:rPr lang="en-US" dirty="0"/>
              <a:t>Online conferences - Environmental Education Association of Southern Africa Conference hosted by Mauritius Chapter</a:t>
            </a:r>
          </a:p>
          <a:p>
            <a:pPr marL="0" indent="0">
              <a:buNone/>
            </a:pPr>
            <a:endParaRPr lang="en-US" dirty="0"/>
          </a:p>
        </p:txBody>
      </p:sp>
      <p:sp>
        <p:nvSpPr>
          <p:cNvPr id="7" name="Footer Placeholder 4">
            <a:extLst>
              <a:ext uri="{FF2B5EF4-FFF2-40B4-BE49-F238E27FC236}">
                <a16:creationId xmlns:a16="http://schemas.microsoft.com/office/drawing/2014/main" id="{CDAEDA5A-4839-2440-A31C-B4373CD51155}"/>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8" name="Slide Number Placeholder 5">
            <a:extLst>
              <a:ext uri="{FF2B5EF4-FFF2-40B4-BE49-F238E27FC236}">
                <a16:creationId xmlns:a16="http://schemas.microsoft.com/office/drawing/2014/main" id="{018615E4-7F9E-D44E-91BD-933646944D49}"/>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14" name="Picture 13">
            <a:extLst>
              <a:ext uri="{FF2B5EF4-FFF2-40B4-BE49-F238E27FC236}">
                <a16:creationId xmlns:a16="http://schemas.microsoft.com/office/drawing/2014/main" id="{C4FF2E71-FC07-7240-A604-640267A9B8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73309"/>
            <a:ext cx="2921726" cy="833840"/>
          </a:xfrm>
          <a:prstGeom prst="rect">
            <a:avLst/>
          </a:prstGeom>
        </p:spPr>
      </p:pic>
      <p:sp>
        <p:nvSpPr>
          <p:cNvPr id="6" name="Content Placeholder 5">
            <a:extLst>
              <a:ext uri="{FF2B5EF4-FFF2-40B4-BE49-F238E27FC236}">
                <a16:creationId xmlns:a16="http://schemas.microsoft.com/office/drawing/2014/main" id="{D3117158-0079-D540-81EF-1A474F7D66BC}"/>
              </a:ext>
            </a:extLst>
          </p:cNvPr>
          <p:cNvSpPr>
            <a:spLocks noGrp="1"/>
          </p:cNvSpPr>
          <p:nvPr>
            <p:ph sz="quarter" idx="4"/>
          </p:nvPr>
        </p:nvSpPr>
        <p:spPr>
          <a:xfrm>
            <a:off x="7818461" y="1709416"/>
            <a:ext cx="3688911" cy="2887513"/>
          </a:xfrm>
        </p:spPr>
        <p:txBody>
          <a:bodyPr>
            <a:normAutofit/>
          </a:bodyPr>
          <a:lstStyle/>
          <a:p>
            <a:r>
              <a:rPr lang="en-US" dirty="0"/>
              <a:t>ESD </a:t>
            </a:r>
            <a:r>
              <a:rPr lang="en-US" dirty="0" err="1"/>
              <a:t>ExpertNet</a:t>
            </a:r>
            <a:r>
              <a:rPr lang="en-US" dirty="0"/>
              <a:t> partnership with Engagement Global, </a:t>
            </a:r>
            <a:r>
              <a:rPr lang="en-ZA" dirty="0"/>
              <a:t>Federal Ministry for Economic Cooperation and Development</a:t>
            </a:r>
            <a:r>
              <a:rPr lang="en-US" dirty="0"/>
              <a:t> (Germany) addressing need for mentors, course leaders, ESD uptake &amp; evaluation</a:t>
            </a:r>
          </a:p>
        </p:txBody>
      </p:sp>
    </p:spTree>
    <p:extLst>
      <p:ext uri="{BB962C8B-B14F-4D97-AF65-F5344CB8AC3E}">
        <p14:creationId xmlns:p14="http://schemas.microsoft.com/office/powerpoint/2010/main" val="65655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2520-3195-6D46-A2C5-03B2CD516081}"/>
              </a:ext>
            </a:extLst>
          </p:cNvPr>
          <p:cNvSpPr>
            <a:spLocks noGrp="1"/>
          </p:cNvSpPr>
          <p:nvPr>
            <p:ph type="title"/>
          </p:nvPr>
        </p:nvSpPr>
        <p:spPr>
          <a:xfrm>
            <a:off x="252919" y="1123837"/>
            <a:ext cx="2947482" cy="1914785"/>
          </a:xfrm>
        </p:spPr>
        <p:txBody>
          <a:bodyPr>
            <a:normAutofit/>
          </a:bodyPr>
          <a:lstStyle/>
          <a:p>
            <a:r>
              <a:rPr lang="en-US" dirty="0"/>
              <a:t>Skills Planning </a:t>
            </a:r>
            <a:r>
              <a:rPr lang="en-US" dirty="0">
                <a:solidFill>
                  <a:schemeClr val="tx1"/>
                </a:solidFill>
              </a:rPr>
              <a:t>Progress</a:t>
            </a:r>
            <a:r>
              <a:rPr lang="en-US" dirty="0"/>
              <a:t> - Collaboration</a:t>
            </a:r>
            <a:br>
              <a:rPr lang="en-US" dirty="0"/>
            </a:br>
            <a:endParaRPr lang="en-US" sz="1800" dirty="0">
              <a:solidFill>
                <a:schemeClr val="tx1"/>
              </a:solidFill>
            </a:endParaRPr>
          </a:p>
        </p:txBody>
      </p:sp>
      <p:sp>
        <p:nvSpPr>
          <p:cNvPr id="4" name="Content Placeholder 3">
            <a:extLst>
              <a:ext uri="{FF2B5EF4-FFF2-40B4-BE49-F238E27FC236}">
                <a16:creationId xmlns:a16="http://schemas.microsoft.com/office/drawing/2014/main" id="{6715F97A-1C5F-1041-821F-698EF00E5760}"/>
              </a:ext>
            </a:extLst>
          </p:cNvPr>
          <p:cNvSpPr>
            <a:spLocks noGrp="1"/>
          </p:cNvSpPr>
          <p:nvPr>
            <p:ph sz="half" idx="2"/>
          </p:nvPr>
        </p:nvSpPr>
        <p:spPr>
          <a:xfrm>
            <a:off x="3670964" y="622641"/>
            <a:ext cx="3474720" cy="546867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PAGE (Programme of Action on the Green Economy) + DEA (Environmental Affairs) + DST (Science and Technology) + DHET (Higher Education and Training)</a:t>
            </a:r>
          </a:p>
        </p:txBody>
      </p:sp>
      <p:pic>
        <p:nvPicPr>
          <p:cNvPr id="9" name="Content Placeholder 8">
            <a:extLst>
              <a:ext uri="{FF2B5EF4-FFF2-40B4-BE49-F238E27FC236}">
                <a16:creationId xmlns:a16="http://schemas.microsoft.com/office/drawing/2014/main" id="{568D04B3-ABB3-894E-A4D7-32B1DE7B97F5}"/>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a:off x="4118542" y="822559"/>
            <a:ext cx="2217358" cy="3119901"/>
          </a:xfrm>
          <a:prstGeom prst="rect">
            <a:avLst/>
          </a:prstGeom>
          <a:effectLst>
            <a:outerShdw blurRad="50800" dist="38100" dir="2700000" algn="tl" rotWithShape="0">
              <a:prstClr val="black">
                <a:alpha val="40000"/>
              </a:prstClr>
            </a:outerShdw>
          </a:effectLst>
        </p:spPr>
      </p:pic>
      <p:sp>
        <p:nvSpPr>
          <p:cNvPr id="7" name="Footer Placeholder 4">
            <a:extLst>
              <a:ext uri="{FF2B5EF4-FFF2-40B4-BE49-F238E27FC236}">
                <a16:creationId xmlns:a16="http://schemas.microsoft.com/office/drawing/2014/main" id="{CDAEDA5A-4839-2440-A31C-B4373CD51155}"/>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8" name="Slide Number Placeholder 5">
            <a:extLst>
              <a:ext uri="{FF2B5EF4-FFF2-40B4-BE49-F238E27FC236}">
                <a16:creationId xmlns:a16="http://schemas.microsoft.com/office/drawing/2014/main" id="{018615E4-7F9E-D44E-91BD-933646944D49}"/>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10" name="Picture 9">
            <a:extLst>
              <a:ext uri="{FF2B5EF4-FFF2-40B4-BE49-F238E27FC236}">
                <a16:creationId xmlns:a16="http://schemas.microsoft.com/office/drawing/2014/main" id="{284EC9D0-504A-7F4C-B4F4-9B6C41B6D8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11281"/>
            <a:ext cx="2921726" cy="833840"/>
          </a:xfrm>
          <a:prstGeom prst="rect">
            <a:avLst/>
          </a:prstGeom>
        </p:spPr>
      </p:pic>
      <p:pic>
        <p:nvPicPr>
          <p:cNvPr id="13" name="Picture 12">
            <a:extLst>
              <a:ext uri="{FF2B5EF4-FFF2-40B4-BE49-F238E27FC236}">
                <a16:creationId xmlns:a16="http://schemas.microsoft.com/office/drawing/2014/main" id="{D85DAE31-AD04-374D-A44E-C0A6B4DA30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6742" y="822559"/>
            <a:ext cx="2167496" cy="3251244"/>
          </a:xfrm>
          <a:prstGeom prst="rect">
            <a:avLst/>
          </a:prstGeom>
          <a:effectLst>
            <a:outerShdw blurRad="50800" dist="38100" dir="2700000" algn="tl" rotWithShape="0">
              <a:prstClr val="black">
                <a:alpha val="40000"/>
              </a:prstClr>
            </a:outerShdw>
          </a:effectLst>
        </p:spPr>
      </p:pic>
      <p:sp>
        <p:nvSpPr>
          <p:cNvPr id="14" name="Content Placeholder 3">
            <a:extLst>
              <a:ext uri="{FF2B5EF4-FFF2-40B4-BE49-F238E27FC236}">
                <a16:creationId xmlns:a16="http://schemas.microsoft.com/office/drawing/2014/main" id="{55912105-5BB8-BD44-A864-A2877A2E020B}"/>
              </a:ext>
            </a:extLst>
          </p:cNvPr>
          <p:cNvSpPr txBox="1">
            <a:spLocks/>
          </p:cNvSpPr>
          <p:nvPr/>
        </p:nvSpPr>
        <p:spPr>
          <a:xfrm>
            <a:off x="7376742" y="756887"/>
            <a:ext cx="4061028" cy="533442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Water Research Commission + DSI (Science and Innovation) + Water Sector Partners + Graduates [linking employers &amp; unemployed]</a:t>
            </a:r>
          </a:p>
        </p:txBody>
      </p:sp>
    </p:spTree>
    <p:extLst>
      <p:ext uri="{BB962C8B-B14F-4D97-AF65-F5344CB8AC3E}">
        <p14:creationId xmlns:p14="http://schemas.microsoft.com/office/powerpoint/2010/main" val="10520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2520-3195-6D46-A2C5-03B2CD516081}"/>
              </a:ext>
            </a:extLst>
          </p:cNvPr>
          <p:cNvSpPr>
            <a:spLocks noGrp="1"/>
          </p:cNvSpPr>
          <p:nvPr>
            <p:ph type="title"/>
          </p:nvPr>
        </p:nvSpPr>
        <p:spPr/>
        <p:txBody>
          <a:bodyPr>
            <a:normAutofit/>
          </a:bodyPr>
          <a:lstStyle/>
          <a:p>
            <a:r>
              <a:rPr lang="en-US" dirty="0"/>
              <a:t>Skills Planning Progress – </a:t>
            </a:r>
            <a:r>
              <a:rPr lang="en-US" dirty="0">
                <a:solidFill>
                  <a:schemeClr val="tx1"/>
                </a:solidFill>
              </a:rPr>
              <a:t>Guidelines published </a:t>
            </a:r>
            <a:br>
              <a:rPr lang="en-US" dirty="0"/>
            </a:br>
            <a:endParaRPr lang="en-US" sz="1800" dirty="0">
              <a:solidFill>
                <a:schemeClr val="tx1"/>
              </a:solidFill>
            </a:endParaRPr>
          </a:p>
        </p:txBody>
      </p:sp>
      <p:sp>
        <p:nvSpPr>
          <p:cNvPr id="3" name="Text Placeholder 2">
            <a:extLst>
              <a:ext uri="{FF2B5EF4-FFF2-40B4-BE49-F238E27FC236}">
                <a16:creationId xmlns:a16="http://schemas.microsoft.com/office/drawing/2014/main" id="{A3E276A0-B47E-8E42-B2E9-3A2120C68E3C}"/>
              </a:ext>
            </a:extLst>
          </p:cNvPr>
          <p:cNvSpPr>
            <a:spLocks noGrp="1"/>
          </p:cNvSpPr>
          <p:nvPr>
            <p:ph type="body" idx="1"/>
          </p:nvPr>
        </p:nvSpPr>
        <p:spPr/>
        <p:txBody>
          <a:bodyPr>
            <a:normAutofit/>
          </a:bodyPr>
          <a:lstStyle/>
          <a:p>
            <a:r>
              <a:rPr lang="en-US" dirty="0"/>
              <a:t>Whole Institution Approach – Guidelines for TVET Colleges</a:t>
            </a:r>
          </a:p>
        </p:txBody>
      </p:sp>
      <p:sp>
        <p:nvSpPr>
          <p:cNvPr id="4" name="Content Placeholder 3">
            <a:extLst>
              <a:ext uri="{FF2B5EF4-FFF2-40B4-BE49-F238E27FC236}">
                <a16:creationId xmlns:a16="http://schemas.microsoft.com/office/drawing/2014/main" id="{6715F97A-1C5F-1041-821F-698EF00E5760}"/>
              </a:ext>
            </a:extLst>
          </p:cNvPr>
          <p:cNvSpPr>
            <a:spLocks noGrp="1"/>
          </p:cNvSpPr>
          <p:nvPr>
            <p:ph sz="half" idx="2"/>
          </p:nvPr>
        </p:nvSpPr>
        <p:spPr/>
        <p:txBody>
          <a:bodyPr/>
          <a:lstStyle/>
          <a:p>
            <a:pPr marL="0" indent="0">
              <a:buNone/>
            </a:pPr>
            <a:endParaRPr lang="en-US" dirty="0"/>
          </a:p>
          <a:p>
            <a:r>
              <a:rPr lang="en-US" dirty="0"/>
              <a:t>Green the curriculum</a:t>
            </a:r>
          </a:p>
          <a:p>
            <a:r>
              <a:rPr lang="en-US" dirty="0"/>
              <a:t>Preparation for green work</a:t>
            </a:r>
          </a:p>
          <a:p>
            <a:r>
              <a:rPr lang="en-US" dirty="0"/>
              <a:t>Green the campus and resource use</a:t>
            </a:r>
          </a:p>
          <a:p>
            <a:r>
              <a:rPr lang="en-US" dirty="0"/>
              <a:t>Outreach to communities</a:t>
            </a:r>
          </a:p>
          <a:p>
            <a:r>
              <a:rPr lang="en-US" dirty="0"/>
              <a:t>Research to guide sustainability practices and curriculum (e.g. </a:t>
            </a:r>
            <a:r>
              <a:rPr lang="en-US" dirty="0" err="1"/>
              <a:t>Ramphinwa</a:t>
            </a:r>
            <a:r>
              <a:rPr lang="en-US" dirty="0"/>
              <a:t>, 2021; </a:t>
            </a:r>
            <a:r>
              <a:rPr lang="en-US" dirty="0" err="1"/>
              <a:t>Mkaza</a:t>
            </a:r>
            <a:r>
              <a:rPr lang="en-US" dirty="0"/>
              <a:t>, 2021)</a:t>
            </a:r>
          </a:p>
          <a:p>
            <a:endParaRPr lang="en-US" dirty="0"/>
          </a:p>
        </p:txBody>
      </p:sp>
      <p:sp>
        <p:nvSpPr>
          <p:cNvPr id="7" name="Footer Placeholder 4">
            <a:extLst>
              <a:ext uri="{FF2B5EF4-FFF2-40B4-BE49-F238E27FC236}">
                <a16:creationId xmlns:a16="http://schemas.microsoft.com/office/drawing/2014/main" id="{CDAEDA5A-4839-2440-A31C-B4373CD51155}"/>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8" name="Slide Number Placeholder 5">
            <a:extLst>
              <a:ext uri="{FF2B5EF4-FFF2-40B4-BE49-F238E27FC236}">
                <a16:creationId xmlns:a16="http://schemas.microsoft.com/office/drawing/2014/main" id="{018615E4-7F9E-D44E-91BD-933646944D49}"/>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11" name="Content Placeholder 10">
            <a:extLst>
              <a:ext uri="{FF2B5EF4-FFF2-40B4-BE49-F238E27FC236}">
                <a16:creationId xmlns:a16="http://schemas.microsoft.com/office/drawing/2014/main" id="{AB1D2F3C-7EB5-054E-A07D-44B7678A09CB}"/>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a:off x="8010143" y="1953194"/>
            <a:ext cx="2888186" cy="3534877"/>
          </a:xfrm>
          <a:prstGeom prst="rect">
            <a:avLst/>
          </a:prstGeom>
          <a:effectLst>
            <a:outerShdw blurRad="50800" dist="38100" dir="2700000" algn="tl" rotWithShape="0">
              <a:prstClr val="black">
                <a:alpha val="40000"/>
              </a:prstClr>
            </a:outerShdw>
          </a:effectLst>
        </p:spPr>
      </p:pic>
      <p:sp>
        <p:nvSpPr>
          <p:cNvPr id="13" name="Text Placeholder 12">
            <a:extLst>
              <a:ext uri="{FF2B5EF4-FFF2-40B4-BE49-F238E27FC236}">
                <a16:creationId xmlns:a16="http://schemas.microsoft.com/office/drawing/2014/main" id="{CCBBED33-2E50-674F-9193-62C9E1574BA9}"/>
              </a:ext>
            </a:extLst>
          </p:cNvPr>
          <p:cNvSpPr>
            <a:spLocks noGrp="1"/>
          </p:cNvSpPr>
          <p:nvPr>
            <p:ph type="body" sz="quarter" idx="3"/>
          </p:nvPr>
        </p:nvSpPr>
        <p:spPr/>
        <p:txBody>
          <a:bodyPr/>
          <a:lstStyle/>
          <a:p>
            <a:endParaRPr lang="en-US" dirty="0"/>
          </a:p>
        </p:txBody>
      </p:sp>
      <p:pic>
        <p:nvPicPr>
          <p:cNvPr id="14" name="Picture 13">
            <a:extLst>
              <a:ext uri="{FF2B5EF4-FFF2-40B4-BE49-F238E27FC236}">
                <a16:creationId xmlns:a16="http://schemas.microsoft.com/office/drawing/2014/main" id="{C4FF2E71-FC07-7240-A604-640267A9B8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73309"/>
            <a:ext cx="2921726" cy="833840"/>
          </a:xfrm>
          <a:prstGeom prst="rect">
            <a:avLst/>
          </a:prstGeom>
        </p:spPr>
      </p:pic>
    </p:spTree>
    <p:extLst>
      <p:ext uri="{BB962C8B-B14F-4D97-AF65-F5344CB8AC3E}">
        <p14:creationId xmlns:p14="http://schemas.microsoft.com/office/powerpoint/2010/main" val="208595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2520-3195-6D46-A2C5-03B2CD516081}"/>
              </a:ext>
            </a:extLst>
          </p:cNvPr>
          <p:cNvSpPr>
            <a:spLocks noGrp="1"/>
          </p:cNvSpPr>
          <p:nvPr>
            <p:ph type="title"/>
          </p:nvPr>
        </p:nvSpPr>
        <p:spPr/>
        <p:txBody>
          <a:bodyPr>
            <a:normAutofit/>
          </a:bodyPr>
          <a:lstStyle/>
          <a:p>
            <a:r>
              <a:rPr lang="en-US" dirty="0"/>
              <a:t>Skills Planning Progress – </a:t>
            </a:r>
            <a:r>
              <a:rPr lang="en-US" dirty="0">
                <a:solidFill>
                  <a:schemeClr val="tx1"/>
                </a:solidFill>
              </a:rPr>
              <a:t>Guidelines published </a:t>
            </a:r>
            <a:br>
              <a:rPr lang="en-US" dirty="0"/>
            </a:br>
            <a:endParaRPr lang="en-US" sz="1800" dirty="0">
              <a:solidFill>
                <a:schemeClr val="tx1"/>
              </a:solidFill>
            </a:endParaRPr>
          </a:p>
        </p:txBody>
      </p:sp>
      <p:sp>
        <p:nvSpPr>
          <p:cNvPr id="4" name="Content Placeholder 3">
            <a:extLst>
              <a:ext uri="{FF2B5EF4-FFF2-40B4-BE49-F238E27FC236}">
                <a16:creationId xmlns:a16="http://schemas.microsoft.com/office/drawing/2014/main" id="{6715F97A-1C5F-1041-821F-698EF00E5760}"/>
              </a:ext>
            </a:extLst>
          </p:cNvPr>
          <p:cNvSpPr>
            <a:spLocks noGrp="1"/>
          </p:cNvSpPr>
          <p:nvPr>
            <p:ph sz="half" idx="2"/>
          </p:nvPr>
        </p:nvSpPr>
        <p:spPr>
          <a:xfrm>
            <a:off x="3573194" y="3685735"/>
            <a:ext cx="4207865" cy="2268561"/>
          </a:xfrm>
        </p:spPr>
        <p:txBody>
          <a:bodyPr/>
          <a:lstStyle/>
          <a:p>
            <a:pPr marL="0" indent="0">
              <a:buNone/>
            </a:pPr>
            <a:endParaRPr lang="en-US" dirty="0"/>
          </a:p>
          <a:p>
            <a:r>
              <a:rPr lang="en-US" dirty="0"/>
              <a:t>UNESCO-UNEVOC will be developing these green skills planning tools into online resources for international distribution</a:t>
            </a:r>
          </a:p>
          <a:p>
            <a:endParaRPr lang="en-US" dirty="0"/>
          </a:p>
        </p:txBody>
      </p:sp>
      <p:sp>
        <p:nvSpPr>
          <p:cNvPr id="7" name="Footer Placeholder 4">
            <a:extLst>
              <a:ext uri="{FF2B5EF4-FFF2-40B4-BE49-F238E27FC236}">
                <a16:creationId xmlns:a16="http://schemas.microsoft.com/office/drawing/2014/main" id="{CDAEDA5A-4839-2440-A31C-B4373CD51155}"/>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8" name="Slide Number Placeholder 5">
            <a:extLst>
              <a:ext uri="{FF2B5EF4-FFF2-40B4-BE49-F238E27FC236}">
                <a16:creationId xmlns:a16="http://schemas.microsoft.com/office/drawing/2014/main" id="{018615E4-7F9E-D44E-91BD-933646944D49}"/>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14" name="Picture 13">
            <a:extLst>
              <a:ext uri="{FF2B5EF4-FFF2-40B4-BE49-F238E27FC236}">
                <a16:creationId xmlns:a16="http://schemas.microsoft.com/office/drawing/2014/main" id="{C4FF2E71-FC07-7240-A604-640267A9B8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0274" y="73309"/>
            <a:ext cx="2921726" cy="833840"/>
          </a:xfrm>
          <a:prstGeom prst="rect">
            <a:avLst/>
          </a:prstGeom>
        </p:spPr>
      </p:pic>
      <p:pic>
        <p:nvPicPr>
          <p:cNvPr id="9" name="Picture 8">
            <a:extLst>
              <a:ext uri="{FF2B5EF4-FFF2-40B4-BE49-F238E27FC236}">
                <a16:creationId xmlns:a16="http://schemas.microsoft.com/office/drawing/2014/main" id="{48548551-BF81-744C-9B6F-D2B536AB32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1059" y="1123837"/>
            <a:ext cx="3204411" cy="4290755"/>
          </a:xfrm>
          <a:prstGeom prst="rect">
            <a:avLst/>
          </a:prstGeom>
          <a:effectLst>
            <a:outerShdw blurRad="50800" dist="38100" dir="2700000" algn="tl" rotWithShape="0">
              <a:prstClr val="black">
                <a:alpha val="40000"/>
              </a:prstClr>
            </a:outerShdw>
          </a:effectLst>
        </p:spPr>
      </p:pic>
      <p:pic>
        <p:nvPicPr>
          <p:cNvPr id="16" name="Content Placeholder 11">
            <a:extLst>
              <a:ext uri="{FF2B5EF4-FFF2-40B4-BE49-F238E27FC236}">
                <a16:creationId xmlns:a16="http://schemas.microsoft.com/office/drawing/2014/main" id="{DC3DCD0F-9B6D-ED40-AA84-75B95E1EC0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2015" y="277890"/>
            <a:ext cx="2126742" cy="32671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883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5BBA-5675-094C-B62C-9EF52F7BB494}"/>
              </a:ext>
            </a:extLst>
          </p:cNvPr>
          <p:cNvSpPr>
            <a:spLocks noGrp="1"/>
          </p:cNvSpPr>
          <p:nvPr>
            <p:ph type="title"/>
          </p:nvPr>
        </p:nvSpPr>
        <p:spPr/>
        <p:txBody>
          <a:bodyPr>
            <a:normAutofit/>
          </a:bodyPr>
          <a:lstStyle/>
          <a:p>
            <a:r>
              <a:rPr lang="en-US" dirty="0"/>
              <a:t>Thank you! </a:t>
            </a:r>
            <a:r>
              <a:rPr lang="en-US" dirty="0">
                <a:solidFill>
                  <a:srgbClr val="EC1319"/>
                </a:solidFill>
              </a:rPr>
              <a:t>How to take this forward?</a:t>
            </a:r>
          </a:p>
        </p:txBody>
      </p:sp>
      <p:sp>
        <p:nvSpPr>
          <p:cNvPr id="3" name="Text Placeholder 2">
            <a:extLst>
              <a:ext uri="{FF2B5EF4-FFF2-40B4-BE49-F238E27FC236}">
                <a16:creationId xmlns:a16="http://schemas.microsoft.com/office/drawing/2014/main" id="{DF61D873-AFD9-6046-B189-409E915BD47E}"/>
              </a:ext>
            </a:extLst>
          </p:cNvPr>
          <p:cNvSpPr>
            <a:spLocks noGrp="1"/>
          </p:cNvSpPr>
          <p:nvPr>
            <p:ph type="body" idx="1"/>
          </p:nvPr>
        </p:nvSpPr>
        <p:spPr/>
        <p:txBody>
          <a:bodyPr>
            <a:normAutofit lnSpcReduction="10000"/>
          </a:bodyPr>
          <a:lstStyle/>
          <a:p>
            <a:r>
              <a:rPr lang="en-US" dirty="0"/>
              <a:t>Many, many more examples of progress could have been shared. But skills planning challenges remain for this relatively ‘new’ direction in skills development. </a:t>
            </a:r>
          </a:p>
        </p:txBody>
      </p:sp>
      <p:sp>
        <p:nvSpPr>
          <p:cNvPr id="4" name="Footer Placeholder 4">
            <a:extLst>
              <a:ext uri="{FF2B5EF4-FFF2-40B4-BE49-F238E27FC236}">
                <a16:creationId xmlns:a16="http://schemas.microsoft.com/office/drawing/2014/main" id="{6C239282-114F-844F-A4C2-68394334996D}"/>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5" name="Slide Number Placeholder 5">
            <a:extLst>
              <a:ext uri="{FF2B5EF4-FFF2-40B4-BE49-F238E27FC236}">
                <a16:creationId xmlns:a16="http://schemas.microsoft.com/office/drawing/2014/main" id="{071C3770-43B9-4946-A71A-6F7628BBE421}"/>
              </a:ext>
            </a:extLst>
          </p:cNvPr>
          <p:cNvSpPr>
            <a:spLocks noGrp="1"/>
          </p:cNvSpPr>
          <p:nvPr>
            <p:ph type="sldNum" sz="quarter" idx="12"/>
          </p:nvPr>
        </p:nvSpPr>
        <p:spPr>
          <a:xfrm>
            <a:off x="10341735" y="6356350"/>
            <a:ext cx="1823327" cy="365125"/>
          </a:xfrm>
        </p:spPr>
        <p:txBody>
          <a:bodyPr/>
          <a:lstStyle/>
          <a:p>
            <a:r>
              <a:rPr lang="en-US" dirty="0"/>
              <a:t>E.Rosenberg@ru.ac.za</a:t>
            </a:r>
          </a:p>
        </p:txBody>
      </p:sp>
    </p:spTree>
    <p:extLst>
      <p:ext uri="{BB962C8B-B14F-4D97-AF65-F5344CB8AC3E}">
        <p14:creationId xmlns:p14="http://schemas.microsoft.com/office/powerpoint/2010/main" val="409488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14BA-03C8-8043-BE2D-8E51D63509AA}"/>
              </a:ext>
            </a:extLst>
          </p:cNvPr>
          <p:cNvSpPr>
            <a:spLocks noGrp="1"/>
          </p:cNvSpPr>
          <p:nvPr>
            <p:ph type="title"/>
          </p:nvPr>
        </p:nvSpPr>
        <p:spPr/>
        <p:txBody>
          <a:bodyPr/>
          <a:lstStyle/>
          <a:p>
            <a:r>
              <a:rPr lang="en-US" dirty="0"/>
              <a:t>Why </a:t>
            </a:r>
            <a:r>
              <a:rPr lang="en-US" dirty="0">
                <a:solidFill>
                  <a:srgbClr val="EC1319"/>
                </a:solidFill>
              </a:rPr>
              <a:t>Green</a:t>
            </a:r>
            <a:r>
              <a:rPr lang="en-US" dirty="0"/>
              <a:t> the Economy?</a:t>
            </a:r>
          </a:p>
        </p:txBody>
      </p:sp>
      <p:sp>
        <p:nvSpPr>
          <p:cNvPr id="3" name="Text Placeholder 2">
            <a:extLst>
              <a:ext uri="{FF2B5EF4-FFF2-40B4-BE49-F238E27FC236}">
                <a16:creationId xmlns:a16="http://schemas.microsoft.com/office/drawing/2014/main" id="{370BE638-D3D1-0442-8A31-9653E1BF1FF5}"/>
              </a:ext>
            </a:extLst>
          </p:cNvPr>
          <p:cNvSpPr>
            <a:spLocks noGrp="1"/>
          </p:cNvSpPr>
          <p:nvPr>
            <p:ph type="body" idx="1"/>
          </p:nvPr>
        </p:nvSpPr>
        <p:spPr/>
        <p:txBody>
          <a:bodyPr/>
          <a:lstStyle/>
          <a:p>
            <a:endParaRPr lang="en-US" dirty="0"/>
          </a:p>
        </p:txBody>
      </p:sp>
      <p:sp>
        <p:nvSpPr>
          <p:cNvPr id="4" name="Footer Placeholder 4">
            <a:extLst>
              <a:ext uri="{FF2B5EF4-FFF2-40B4-BE49-F238E27FC236}">
                <a16:creationId xmlns:a16="http://schemas.microsoft.com/office/drawing/2014/main" id="{DC44C35C-0F7B-FF47-8EE7-5F70893D3A9F}"/>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5" name="Slide Number Placeholder 5">
            <a:extLst>
              <a:ext uri="{FF2B5EF4-FFF2-40B4-BE49-F238E27FC236}">
                <a16:creationId xmlns:a16="http://schemas.microsoft.com/office/drawing/2014/main" id="{4B885BA8-1E87-7247-984D-2B6D79A7EBAF}"/>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7" name="Picture 6">
            <a:extLst>
              <a:ext uri="{FF2B5EF4-FFF2-40B4-BE49-F238E27FC236}">
                <a16:creationId xmlns:a16="http://schemas.microsoft.com/office/drawing/2014/main" id="{070DD8E2-7A66-3549-916D-D12B2FB857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43336" y="0"/>
            <a:ext cx="2921726" cy="833840"/>
          </a:xfrm>
          <a:prstGeom prst="rect">
            <a:avLst/>
          </a:prstGeom>
        </p:spPr>
      </p:pic>
    </p:spTree>
    <p:extLst>
      <p:ext uri="{BB962C8B-B14F-4D97-AF65-F5344CB8AC3E}">
        <p14:creationId xmlns:p14="http://schemas.microsoft.com/office/powerpoint/2010/main" val="133746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983B404-9693-A343-82CC-16EC861596CA}"/>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3" name="Slide Number Placeholder 5">
            <a:extLst>
              <a:ext uri="{FF2B5EF4-FFF2-40B4-BE49-F238E27FC236}">
                <a16:creationId xmlns:a16="http://schemas.microsoft.com/office/drawing/2014/main" id="{118BFB88-01A8-814E-ACBD-A61168BB25A2}"/>
              </a:ext>
            </a:extLst>
          </p:cNvPr>
          <p:cNvSpPr txBox="1">
            <a:spLocks/>
          </p:cNvSpPr>
          <p:nvPr/>
        </p:nvSpPr>
        <p:spPr>
          <a:xfrm>
            <a:off x="10341735" y="6356350"/>
            <a:ext cx="182332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5EED78D2-A9AA-C44E-8735-6C5EF89772FC}"/>
              </a:ext>
            </a:extLst>
          </p:cNvPr>
          <p:cNvPicPr>
            <a:picLocks noChangeAspect="1"/>
          </p:cNvPicPr>
          <p:nvPr/>
        </p:nvPicPr>
        <p:blipFill>
          <a:blip r:embed="rId2"/>
          <a:stretch>
            <a:fillRect/>
          </a:stretch>
        </p:blipFill>
        <p:spPr>
          <a:xfrm>
            <a:off x="9922412" y="6356350"/>
            <a:ext cx="1828800" cy="355600"/>
          </a:xfrm>
          <a:prstGeom prst="rect">
            <a:avLst/>
          </a:prstGeom>
        </p:spPr>
      </p:pic>
      <p:graphicFrame>
        <p:nvGraphicFramePr>
          <p:cNvPr id="8" name="Diagram 7">
            <a:extLst>
              <a:ext uri="{FF2B5EF4-FFF2-40B4-BE49-F238E27FC236}">
                <a16:creationId xmlns:a16="http://schemas.microsoft.com/office/drawing/2014/main" id="{A725E5EF-778A-454C-93D9-F36382175317}"/>
              </a:ext>
            </a:extLst>
          </p:cNvPr>
          <p:cNvGraphicFramePr/>
          <p:nvPr>
            <p:extLst>
              <p:ext uri="{D42A27DB-BD31-4B8C-83A1-F6EECF244321}">
                <p14:modId xmlns:p14="http://schemas.microsoft.com/office/powerpoint/2010/main" val="35126809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CDE2409B-15F8-0044-8AEF-B19B5BF1DB0C}"/>
              </a:ext>
            </a:extLst>
          </p:cNvPr>
          <p:cNvPicPr>
            <a:picLocks noChangeAspect="1"/>
          </p:cNvPicPr>
          <p:nvPr/>
        </p:nvPicPr>
        <p:blipFill>
          <a:blip r:embed="rId8"/>
          <a:stretch>
            <a:fillRect/>
          </a:stretch>
        </p:blipFill>
        <p:spPr>
          <a:xfrm>
            <a:off x="5050880" y="903514"/>
            <a:ext cx="2068376" cy="1376410"/>
          </a:xfrm>
          <a:prstGeom prst="rect">
            <a:avLst/>
          </a:prstGeom>
        </p:spPr>
      </p:pic>
      <p:pic>
        <p:nvPicPr>
          <p:cNvPr id="12" name="Picture 11">
            <a:extLst>
              <a:ext uri="{FF2B5EF4-FFF2-40B4-BE49-F238E27FC236}">
                <a16:creationId xmlns:a16="http://schemas.microsoft.com/office/drawing/2014/main" id="{F965328C-6B1E-6049-8133-693EE9EA9304}"/>
              </a:ext>
            </a:extLst>
          </p:cNvPr>
          <p:cNvPicPr>
            <a:picLocks noChangeAspect="1"/>
          </p:cNvPicPr>
          <p:nvPr/>
        </p:nvPicPr>
        <p:blipFill>
          <a:blip r:embed="rId9"/>
          <a:stretch>
            <a:fillRect/>
          </a:stretch>
        </p:blipFill>
        <p:spPr>
          <a:xfrm>
            <a:off x="2433596" y="903514"/>
            <a:ext cx="2008629" cy="1251857"/>
          </a:xfrm>
          <a:prstGeom prst="rect">
            <a:avLst/>
          </a:prstGeom>
        </p:spPr>
      </p:pic>
      <p:pic>
        <p:nvPicPr>
          <p:cNvPr id="13" name="Picture 12">
            <a:extLst>
              <a:ext uri="{FF2B5EF4-FFF2-40B4-BE49-F238E27FC236}">
                <a16:creationId xmlns:a16="http://schemas.microsoft.com/office/drawing/2014/main" id="{29D88ADA-7521-1E48-A51A-378784CADE23}"/>
              </a:ext>
            </a:extLst>
          </p:cNvPr>
          <p:cNvPicPr>
            <a:picLocks noChangeAspect="1"/>
          </p:cNvPicPr>
          <p:nvPr/>
        </p:nvPicPr>
        <p:blipFill>
          <a:blip r:embed="rId10"/>
          <a:stretch>
            <a:fillRect/>
          </a:stretch>
        </p:blipFill>
        <p:spPr>
          <a:xfrm>
            <a:off x="7727911" y="957082"/>
            <a:ext cx="2266561" cy="1269274"/>
          </a:xfrm>
          <a:prstGeom prst="rect">
            <a:avLst/>
          </a:prstGeom>
        </p:spPr>
      </p:pic>
      <p:pic>
        <p:nvPicPr>
          <p:cNvPr id="18" name="Picture 17">
            <a:extLst>
              <a:ext uri="{FF2B5EF4-FFF2-40B4-BE49-F238E27FC236}">
                <a16:creationId xmlns:a16="http://schemas.microsoft.com/office/drawing/2014/main" id="{EF593723-B947-724F-AD66-A0EAD2AF01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50880" y="3796134"/>
            <a:ext cx="2194560" cy="1234440"/>
          </a:xfrm>
          <a:prstGeom prst="rect">
            <a:avLst/>
          </a:prstGeom>
        </p:spPr>
      </p:pic>
    </p:spTree>
    <p:extLst>
      <p:ext uri="{BB962C8B-B14F-4D97-AF65-F5344CB8AC3E}">
        <p14:creationId xmlns:p14="http://schemas.microsoft.com/office/powerpoint/2010/main" val="261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8">
                                            <p:graphicEl>
                                              <a:dgm id="{36CADCCC-E0E7-5D4E-A8BE-9E601C55D1DD}"/>
                                            </p:graphicEl>
                                          </p:spTgt>
                                        </p:tgtEl>
                                        <p:attrNameLst>
                                          <p:attrName>style.visibility</p:attrName>
                                        </p:attrNameLst>
                                      </p:cBhvr>
                                      <p:to>
                                        <p:strVal val="visible"/>
                                      </p:to>
                                    </p:set>
                                  </p:childTnLst>
                                </p:cTn>
                              </p:par>
                              <p:par>
                                <p:cTn id="7" presetID="1" presetClass="entr" presetSubtype="0" fill="hold" grpId="4" nodeType="withEffect">
                                  <p:stCondLst>
                                    <p:cond delay="0"/>
                                  </p:stCondLst>
                                  <p:childTnLst>
                                    <p:set>
                                      <p:cBhvr>
                                        <p:cTn id="8" dur="1" fill="hold">
                                          <p:stCondLst>
                                            <p:cond delay="0"/>
                                          </p:stCondLst>
                                        </p:cTn>
                                        <p:tgtEl>
                                          <p:spTgt spid="8">
                                            <p:graphicEl>
                                              <a:dgm id="{7D91281E-5899-5548-B6FE-6B5A6E52747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4" nodeType="clickEffect">
                                  <p:stCondLst>
                                    <p:cond delay="0"/>
                                  </p:stCondLst>
                                  <p:childTnLst>
                                    <p:set>
                                      <p:cBhvr>
                                        <p:cTn id="12" dur="1" fill="hold">
                                          <p:stCondLst>
                                            <p:cond delay="0"/>
                                          </p:stCondLst>
                                        </p:cTn>
                                        <p:tgtEl>
                                          <p:spTgt spid="8">
                                            <p:graphicEl>
                                              <a:dgm id="{ACBED658-9F47-DE40-A4EC-4E7961F502CF}"/>
                                            </p:graphicEl>
                                          </p:spTgt>
                                        </p:tgtEl>
                                        <p:attrNameLst>
                                          <p:attrName>style.visibility</p:attrName>
                                        </p:attrNameLst>
                                      </p:cBhvr>
                                      <p:to>
                                        <p:strVal val="visible"/>
                                      </p:to>
                                    </p:set>
                                  </p:childTnLst>
                                </p:cTn>
                              </p:par>
                              <p:par>
                                <p:cTn id="13" presetID="1" presetClass="entr" presetSubtype="0" fill="hold" grpId="4" nodeType="withEffect">
                                  <p:stCondLst>
                                    <p:cond delay="0"/>
                                  </p:stCondLst>
                                  <p:childTnLst>
                                    <p:set>
                                      <p:cBhvr>
                                        <p:cTn id="14" dur="1" fill="hold">
                                          <p:stCondLst>
                                            <p:cond delay="0"/>
                                          </p:stCondLst>
                                        </p:cTn>
                                        <p:tgtEl>
                                          <p:spTgt spid="8">
                                            <p:graphicEl>
                                              <a:dgm id="{900208E9-53DD-B34D-BEF2-1ECF620BF3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childTnLst>
                                    <p:set>
                                      <p:cBhvr>
                                        <p:cTn id="18" dur="1" fill="hold">
                                          <p:stCondLst>
                                            <p:cond delay="0"/>
                                          </p:stCondLst>
                                        </p:cTn>
                                        <p:tgtEl>
                                          <p:spTgt spid="8">
                                            <p:graphicEl>
                                              <a:dgm id="{6028FA70-20E9-8649-9CB3-29CD4427206F}"/>
                                            </p:graphicEl>
                                          </p:spTgt>
                                        </p:tgtEl>
                                        <p:attrNameLst>
                                          <p:attrName>style.visibility</p:attrName>
                                        </p:attrNameLst>
                                      </p:cBhvr>
                                      <p:to>
                                        <p:strVal val="visible"/>
                                      </p:to>
                                    </p:set>
                                  </p:childTnLst>
                                </p:cTn>
                              </p:par>
                              <p:par>
                                <p:cTn id="19" presetID="1" presetClass="entr" presetSubtype="0" fill="hold" grpId="4" nodeType="withEffect">
                                  <p:stCondLst>
                                    <p:cond delay="0"/>
                                  </p:stCondLst>
                                  <p:childTnLst>
                                    <p:set>
                                      <p:cBhvr>
                                        <p:cTn id="20" dur="1" fill="hold">
                                          <p:stCondLst>
                                            <p:cond delay="0"/>
                                          </p:stCondLst>
                                        </p:cTn>
                                        <p:tgtEl>
                                          <p:spTgt spid="8">
                                            <p:graphicEl>
                                              <a:dgm id="{D0228568-2424-4E4F-8F53-A352753ABD7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childTnLst>
                                    <p:set>
                                      <p:cBhvr>
                                        <p:cTn id="24" dur="1" fill="hold">
                                          <p:stCondLst>
                                            <p:cond delay="0"/>
                                          </p:stCondLst>
                                        </p:cTn>
                                        <p:tgtEl>
                                          <p:spTgt spid="8">
                                            <p:graphicEl>
                                              <a:dgm id="{C8BA6634-A54C-7545-854D-BB3457751260}"/>
                                            </p:graphicEl>
                                          </p:spTgt>
                                        </p:tgtEl>
                                        <p:attrNameLst>
                                          <p:attrName>style.visibility</p:attrName>
                                        </p:attrNameLst>
                                      </p:cBhvr>
                                      <p:to>
                                        <p:strVal val="visible"/>
                                      </p:to>
                                    </p:set>
                                  </p:childTnLst>
                                </p:cTn>
                              </p:par>
                              <p:par>
                                <p:cTn id="25" presetID="1" presetClass="entr" presetSubtype="0" fill="hold" grpId="4" nodeType="withEffect">
                                  <p:stCondLst>
                                    <p:cond delay="0"/>
                                  </p:stCondLst>
                                  <p:childTnLst>
                                    <p:set>
                                      <p:cBhvr>
                                        <p:cTn id="26" dur="1" fill="hold">
                                          <p:stCondLst>
                                            <p:cond delay="0"/>
                                          </p:stCondLst>
                                        </p:cTn>
                                        <p:tgtEl>
                                          <p:spTgt spid="8">
                                            <p:graphicEl>
                                              <a:dgm id="{3C24C410-ED31-414D-97EE-128E0D86F8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4">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14BA-03C8-8043-BE2D-8E51D63509AA}"/>
              </a:ext>
            </a:extLst>
          </p:cNvPr>
          <p:cNvSpPr>
            <a:spLocks noGrp="1"/>
          </p:cNvSpPr>
          <p:nvPr>
            <p:ph type="title"/>
          </p:nvPr>
        </p:nvSpPr>
        <p:spPr/>
        <p:txBody>
          <a:bodyPr>
            <a:normAutofit/>
          </a:bodyPr>
          <a:lstStyle/>
          <a:p>
            <a:r>
              <a:rPr lang="en-US" sz="5400" dirty="0">
                <a:solidFill>
                  <a:srgbClr val="00B050"/>
                </a:solidFill>
              </a:rPr>
              <a:t>Green</a:t>
            </a:r>
            <a:r>
              <a:rPr lang="en-US" sz="5400" dirty="0"/>
              <a:t> Jobs &amp; Enterprises</a:t>
            </a:r>
          </a:p>
        </p:txBody>
      </p:sp>
      <p:sp>
        <p:nvSpPr>
          <p:cNvPr id="3" name="Text Placeholder 2">
            <a:extLst>
              <a:ext uri="{FF2B5EF4-FFF2-40B4-BE49-F238E27FC236}">
                <a16:creationId xmlns:a16="http://schemas.microsoft.com/office/drawing/2014/main" id="{370BE638-D3D1-0442-8A31-9653E1BF1FF5}"/>
              </a:ext>
            </a:extLst>
          </p:cNvPr>
          <p:cNvSpPr>
            <a:spLocks noGrp="1"/>
          </p:cNvSpPr>
          <p:nvPr>
            <p:ph type="body" idx="1"/>
          </p:nvPr>
        </p:nvSpPr>
        <p:spPr/>
        <p:txBody>
          <a:bodyPr/>
          <a:lstStyle/>
          <a:p>
            <a:endParaRPr lang="en-US" dirty="0"/>
          </a:p>
        </p:txBody>
      </p:sp>
      <p:sp>
        <p:nvSpPr>
          <p:cNvPr id="4" name="Footer Placeholder 4">
            <a:extLst>
              <a:ext uri="{FF2B5EF4-FFF2-40B4-BE49-F238E27FC236}">
                <a16:creationId xmlns:a16="http://schemas.microsoft.com/office/drawing/2014/main" id="{DC44C35C-0F7B-FF47-8EE7-5F70893D3A9F}"/>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5" name="Slide Number Placeholder 5">
            <a:extLst>
              <a:ext uri="{FF2B5EF4-FFF2-40B4-BE49-F238E27FC236}">
                <a16:creationId xmlns:a16="http://schemas.microsoft.com/office/drawing/2014/main" id="{4B885BA8-1E87-7247-984D-2B6D79A7EBAF}"/>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6" name="Picture 5">
            <a:extLst>
              <a:ext uri="{FF2B5EF4-FFF2-40B4-BE49-F238E27FC236}">
                <a16:creationId xmlns:a16="http://schemas.microsoft.com/office/drawing/2014/main" id="{33D8223C-EF55-E14B-A000-01F4735EA4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43336" y="-19791"/>
            <a:ext cx="2921726" cy="833840"/>
          </a:xfrm>
          <a:prstGeom prst="rect">
            <a:avLst/>
          </a:prstGeom>
        </p:spPr>
      </p:pic>
    </p:spTree>
    <p:extLst>
      <p:ext uri="{BB962C8B-B14F-4D97-AF65-F5344CB8AC3E}">
        <p14:creationId xmlns:p14="http://schemas.microsoft.com/office/powerpoint/2010/main" val="18766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DDB0-2947-8F40-9BF0-E0A966B29D05}"/>
              </a:ext>
            </a:extLst>
          </p:cNvPr>
          <p:cNvSpPr>
            <a:spLocks noGrp="1"/>
          </p:cNvSpPr>
          <p:nvPr>
            <p:ph type="title"/>
          </p:nvPr>
        </p:nvSpPr>
        <p:spPr/>
        <p:txBody>
          <a:bodyPr/>
          <a:lstStyle/>
          <a:p>
            <a:r>
              <a:rPr lang="en-US" dirty="0">
                <a:solidFill>
                  <a:srgbClr val="EC1319"/>
                </a:solidFill>
              </a:rPr>
              <a:t>4</a:t>
            </a:r>
            <a:r>
              <a:rPr lang="en-US" dirty="0"/>
              <a:t> Realms of the Economy</a:t>
            </a:r>
          </a:p>
        </p:txBody>
      </p:sp>
      <p:sp>
        <p:nvSpPr>
          <p:cNvPr id="3" name="Picture Placeholder 2">
            <a:extLst>
              <a:ext uri="{FF2B5EF4-FFF2-40B4-BE49-F238E27FC236}">
                <a16:creationId xmlns:a16="http://schemas.microsoft.com/office/drawing/2014/main" id="{E72D9372-FBA1-A444-8131-0EE0CEEB1E11}"/>
              </a:ext>
            </a:extLst>
          </p:cNvPr>
          <p:cNvSpPr>
            <a:spLocks noGrp="1"/>
          </p:cNvSpPr>
          <p:nvPr>
            <p:ph type="pic" idx="1"/>
          </p:nvPr>
        </p:nvSpPr>
        <p:spPr>
          <a:solidFill>
            <a:srgbClr val="92D050"/>
          </a:solidFill>
        </p:spPr>
      </p:sp>
      <p:sp>
        <p:nvSpPr>
          <p:cNvPr id="4" name="Text Placeholder 3">
            <a:extLst>
              <a:ext uri="{FF2B5EF4-FFF2-40B4-BE49-F238E27FC236}">
                <a16:creationId xmlns:a16="http://schemas.microsoft.com/office/drawing/2014/main" id="{1A51C18E-8447-6C4E-9D73-BAD5B6EDF922}"/>
              </a:ext>
            </a:extLst>
          </p:cNvPr>
          <p:cNvSpPr>
            <a:spLocks noGrp="1"/>
          </p:cNvSpPr>
          <p:nvPr>
            <p:ph type="body" sz="half" idx="2"/>
          </p:nvPr>
        </p:nvSpPr>
        <p:spPr/>
        <p:txBody>
          <a:bodyPr>
            <a:normAutofit/>
          </a:bodyPr>
          <a:lstStyle/>
          <a:p>
            <a:r>
              <a:rPr lang="en-US" sz="2000" dirty="0"/>
              <a:t>Raworth, K. 2017. </a:t>
            </a:r>
            <a:r>
              <a:rPr lang="en-US" sz="2000" i="1" dirty="0"/>
              <a:t>Doughnut Economics. How to think like a 21</a:t>
            </a:r>
            <a:r>
              <a:rPr lang="en-US" sz="2000" i="1" baseline="30000" dirty="0"/>
              <a:t>st</a:t>
            </a:r>
            <a:r>
              <a:rPr lang="en-US" sz="2000" i="1" dirty="0"/>
              <a:t> century economist</a:t>
            </a:r>
            <a:r>
              <a:rPr lang="en-US" sz="2000" dirty="0"/>
              <a:t>. Random House Business Books, London.</a:t>
            </a:r>
          </a:p>
        </p:txBody>
      </p:sp>
      <p:sp>
        <p:nvSpPr>
          <p:cNvPr id="5" name="Footer Placeholder 4">
            <a:extLst>
              <a:ext uri="{FF2B5EF4-FFF2-40B4-BE49-F238E27FC236}">
                <a16:creationId xmlns:a16="http://schemas.microsoft.com/office/drawing/2014/main" id="{CE609DA4-E69D-0E4A-A0CE-AA6394CAA2CE}"/>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6" name="Slide Number Placeholder 5">
            <a:extLst>
              <a:ext uri="{FF2B5EF4-FFF2-40B4-BE49-F238E27FC236}">
                <a16:creationId xmlns:a16="http://schemas.microsoft.com/office/drawing/2014/main" id="{91A37655-C8AE-3447-9F1E-06CFC7E02711}"/>
              </a:ext>
            </a:extLst>
          </p:cNvPr>
          <p:cNvSpPr>
            <a:spLocks noGrp="1"/>
          </p:cNvSpPr>
          <p:nvPr>
            <p:ph type="sldNum" sz="quarter" idx="12"/>
          </p:nvPr>
        </p:nvSpPr>
        <p:spPr>
          <a:xfrm>
            <a:off x="10341735" y="6356350"/>
            <a:ext cx="1823327" cy="365125"/>
          </a:xfrm>
        </p:spPr>
        <p:txBody>
          <a:bodyPr/>
          <a:lstStyle/>
          <a:p>
            <a:r>
              <a:rPr lang="en-US" dirty="0"/>
              <a:t>E.Rosenberg@ru.ac.za</a:t>
            </a:r>
          </a:p>
        </p:txBody>
      </p:sp>
      <p:graphicFrame>
        <p:nvGraphicFramePr>
          <p:cNvPr id="7" name="Diagram 6">
            <a:extLst>
              <a:ext uri="{FF2B5EF4-FFF2-40B4-BE49-F238E27FC236}">
                <a16:creationId xmlns:a16="http://schemas.microsoft.com/office/drawing/2014/main" id="{9A6387A7-4A33-9448-8966-CA1621B9EB93}"/>
              </a:ext>
            </a:extLst>
          </p:cNvPr>
          <p:cNvGraphicFramePr/>
          <p:nvPr>
            <p:extLst>
              <p:ext uri="{D42A27DB-BD31-4B8C-83A1-F6EECF244321}">
                <p14:modId xmlns:p14="http://schemas.microsoft.com/office/powerpoint/2010/main" val="274682613"/>
              </p:ext>
            </p:extLst>
          </p:nvPr>
        </p:nvGraphicFramePr>
        <p:xfrm>
          <a:off x="3570644" y="76741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DDD56767-E9D0-9842-B15B-A8EE7F6441D9}"/>
              </a:ext>
            </a:extLst>
          </p:cNvPr>
          <p:cNvPicPr>
            <a:picLocks noChangeAspect="1"/>
          </p:cNvPicPr>
          <p:nvPr/>
        </p:nvPicPr>
        <p:blipFill rotWithShape="1">
          <a:blip r:embed="rId7" cstate="screen">
            <a:alphaModFix amt="85000"/>
            <a:extLst>
              <a:ext uri="{28A0092B-C50C-407E-A947-70E740481C1C}">
                <a14:useLocalDpi xmlns:a14="http://schemas.microsoft.com/office/drawing/2010/main"/>
              </a:ext>
            </a:extLst>
          </a:blip>
          <a:srcRect/>
          <a:stretch/>
        </p:blipFill>
        <p:spPr>
          <a:xfrm>
            <a:off x="3911796" y="2084616"/>
            <a:ext cx="2235786" cy="1327503"/>
          </a:xfrm>
          <a:prstGeom prst="rect">
            <a:avLst/>
          </a:prstGeom>
        </p:spPr>
      </p:pic>
      <p:pic>
        <p:nvPicPr>
          <p:cNvPr id="9" name="Picture 8">
            <a:extLst>
              <a:ext uri="{FF2B5EF4-FFF2-40B4-BE49-F238E27FC236}">
                <a16:creationId xmlns:a16="http://schemas.microsoft.com/office/drawing/2014/main" id="{4F22F80C-9307-684C-92F3-6455EA49B21D}"/>
              </a:ext>
            </a:extLst>
          </p:cNvPr>
          <p:cNvPicPr>
            <a:picLocks noChangeAspect="1"/>
          </p:cNvPicPr>
          <p:nvPr/>
        </p:nvPicPr>
        <p:blipFill>
          <a:blip r:embed="rId8">
            <a:alphaModFix amt="85000"/>
          </a:blip>
          <a:stretch>
            <a:fillRect/>
          </a:stretch>
        </p:blipFill>
        <p:spPr>
          <a:xfrm>
            <a:off x="3911796" y="3582383"/>
            <a:ext cx="2235786" cy="1295998"/>
          </a:xfrm>
          <a:prstGeom prst="rect">
            <a:avLst/>
          </a:prstGeom>
        </p:spPr>
      </p:pic>
      <p:pic>
        <p:nvPicPr>
          <p:cNvPr id="10" name="Picture 9">
            <a:extLst>
              <a:ext uri="{FF2B5EF4-FFF2-40B4-BE49-F238E27FC236}">
                <a16:creationId xmlns:a16="http://schemas.microsoft.com/office/drawing/2014/main" id="{7600EBA8-0636-B54B-83DC-D1062101ADB2}"/>
              </a:ext>
            </a:extLst>
          </p:cNvPr>
          <p:cNvPicPr>
            <a:picLocks noChangeAspect="1"/>
          </p:cNvPicPr>
          <p:nvPr/>
        </p:nvPicPr>
        <p:blipFill>
          <a:blip r:embed="rId9"/>
          <a:stretch>
            <a:fillRect/>
          </a:stretch>
        </p:blipFill>
        <p:spPr>
          <a:xfrm>
            <a:off x="8962097" y="3582383"/>
            <a:ext cx="2095109" cy="1394200"/>
          </a:xfrm>
          <a:prstGeom prst="rect">
            <a:avLst/>
          </a:prstGeom>
        </p:spPr>
      </p:pic>
      <p:pic>
        <p:nvPicPr>
          <p:cNvPr id="11" name="Picture 10">
            <a:extLst>
              <a:ext uri="{FF2B5EF4-FFF2-40B4-BE49-F238E27FC236}">
                <a16:creationId xmlns:a16="http://schemas.microsoft.com/office/drawing/2014/main" id="{BCC39E8E-A2ED-7B41-8B55-3060C5814192}"/>
              </a:ext>
            </a:extLst>
          </p:cNvPr>
          <p:cNvPicPr>
            <a:picLocks noChangeAspect="1"/>
          </p:cNvPicPr>
          <p:nvPr/>
        </p:nvPicPr>
        <p:blipFill>
          <a:blip r:embed="rId10"/>
          <a:stretch>
            <a:fillRect/>
          </a:stretch>
        </p:blipFill>
        <p:spPr>
          <a:xfrm>
            <a:off x="8962097" y="2017919"/>
            <a:ext cx="2095109" cy="1394200"/>
          </a:xfrm>
          <a:prstGeom prst="rect">
            <a:avLst/>
          </a:prstGeom>
        </p:spPr>
      </p:pic>
    </p:spTree>
    <p:extLst>
      <p:ext uri="{BB962C8B-B14F-4D97-AF65-F5344CB8AC3E}">
        <p14:creationId xmlns:p14="http://schemas.microsoft.com/office/powerpoint/2010/main" val="21108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DDB0-2947-8F40-9BF0-E0A966B29D05}"/>
              </a:ext>
            </a:extLst>
          </p:cNvPr>
          <p:cNvSpPr>
            <a:spLocks noGrp="1"/>
          </p:cNvSpPr>
          <p:nvPr>
            <p:ph type="title"/>
          </p:nvPr>
        </p:nvSpPr>
        <p:spPr/>
        <p:txBody>
          <a:bodyPr/>
          <a:lstStyle/>
          <a:p>
            <a:r>
              <a:rPr lang="en-US" dirty="0">
                <a:solidFill>
                  <a:schemeClr val="tx1"/>
                </a:solidFill>
              </a:rPr>
              <a:t>4 Realms of the Economy</a:t>
            </a:r>
          </a:p>
        </p:txBody>
      </p:sp>
      <p:sp>
        <p:nvSpPr>
          <p:cNvPr id="3" name="Picture Placeholder 2">
            <a:extLst>
              <a:ext uri="{FF2B5EF4-FFF2-40B4-BE49-F238E27FC236}">
                <a16:creationId xmlns:a16="http://schemas.microsoft.com/office/drawing/2014/main" id="{E72D9372-FBA1-A444-8131-0EE0CEEB1E11}"/>
              </a:ext>
            </a:extLst>
          </p:cNvPr>
          <p:cNvSpPr>
            <a:spLocks noGrp="1"/>
          </p:cNvSpPr>
          <p:nvPr>
            <p:ph type="pic" idx="1"/>
          </p:nvPr>
        </p:nvSpPr>
        <p:spPr>
          <a:solidFill>
            <a:srgbClr val="92D050"/>
          </a:solidFill>
        </p:spPr>
      </p:sp>
      <p:sp>
        <p:nvSpPr>
          <p:cNvPr id="4" name="Text Placeholder 3">
            <a:extLst>
              <a:ext uri="{FF2B5EF4-FFF2-40B4-BE49-F238E27FC236}">
                <a16:creationId xmlns:a16="http://schemas.microsoft.com/office/drawing/2014/main" id="{1A51C18E-8447-6C4E-9D73-BAD5B6EDF922}"/>
              </a:ext>
            </a:extLst>
          </p:cNvPr>
          <p:cNvSpPr>
            <a:spLocks noGrp="1"/>
          </p:cNvSpPr>
          <p:nvPr>
            <p:ph type="body" sz="half" idx="2"/>
          </p:nvPr>
        </p:nvSpPr>
        <p:spPr/>
        <p:txBody>
          <a:bodyPr>
            <a:normAutofit/>
          </a:bodyPr>
          <a:lstStyle/>
          <a:p>
            <a:r>
              <a:rPr lang="en-US" sz="2000" dirty="0"/>
              <a:t>Raworth, K. 2017. </a:t>
            </a:r>
            <a:r>
              <a:rPr lang="en-US" sz="2000" i="1" dirty="0"/>
              <a:t>Doughnut Economics. How to think like a 21</a:t>
            </a:r>
            <a:r>
              <a:rPr lang="en-US" sz="2000" i="1" baseline="30000" dirty="0"/>
              <a:t>st</a:t>
            </a:r>
            <a:r>
              <a:rPr lang="en-US" sz="2000" i="1" dirty="0"/>
              <a:t> century economist</a:t>
            </a:r>
            <a:r>
              <a:rPr lang="en-US" sz="2000" dirty="0"/>
              <a:t>. Random House Business Books, London.</a:t>
            </a:r>
          </a:p>
        </p:txBody>
      </p:sp>
      <p:sp>
        <p:nvSpPr>
          <p:cNvPr id="5" name="Footer Placeholder 4">
            <a:extLst>
              <a:ext uri="{FF2B5EF4-FFF2-40B4-BE49-F238E27FC236}">
                <a16:creationId xmlns:a16="http://schemas.microsoft.com/office/drawing/2014/main" id="{CE609DA4-E69D-0E4A-A0CE-AA6394CAA2CE}"/>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6" name="Slide Number Placeholder 5">
            <a:extLst>
              <a:ext uri="{FF2B5EF4-FFF2-40B4-BE49-F238E27FC236}">
                <a16:creationId xmlns:a16="http://schemas.microsoft.com/office/drawing/2014/main" id="{91A37655-C8AE-3447-9F1E-06CFC7E02711}"/>
              </a:ext>
            </a:extLst>
          </p:cNvPr>
          <p:cNvSpPr>
            <a:spLocks noGrp="1"/>
          </p:cNvSpPr>
          <p:nvPr>
            <p:ph type="sldNum" sz="quarter" idx="12"/>
          </p:nvPr>
        </p:nvSpPr>
        <p:spPr>
          <a:xfrm>
            <a:off x="10341735" y="6356350"/>
            <a:ext cx="1823327" cy="365125"/>
          </a:xfrm>
        </p:spPr>
        <p:txBody>
          <a:bodyPr/>
          <a:lstStyle/>
          <a:p>
            <a:r>
              <a:rPr lang="en-US" dirty="0"/>
              <a:t>E.Rosenberg@ru.ac.za</a:t>
            </a:r>
          </a:p>
        </p:txBody>
      </p:sp>
      <p:graphicFrame>
        <p:nvGraphicFramePr>
          <p:cNvPr id="7" name="Diagram 6">
            <a:extLst>
              <a:ext uri="{FF2B5EF4-FFF2-40B4-BE49-F238E27FC236}">
                <a16:creationId xmlns:a16="http://schemas.microsoft.com/office/drawing/2014/main" id="{9A6387A7-4A33-9448-8966-CA1621B9EB93}"/>
              </a:ext>
            </a:extLst>
          </p:cNvPr>
          <p:cNvGraphicFramePr/>
          <p:nvPr>
            <p:extLst>
              <p:ext uri="{D42A27DB-BD31-4B8C-83A1-F6EECF244321}">
                <p14:modId xmlns:p14="http://schemas.microsoft.com/office/powerpoint/2010/main" val="213704590"/>
              </p:ext>
            </p:extLst>
          </p:nvPr>
        </p:nvGraphicFramePr>
        <p:xfrm>
          <a:off x="3570644" y="76741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Up Arrow 13">
            <a:extLst>
              <a:ext uri="{FF2B5EF4-FFF2-40B4-BE49-F238E27FC236}">
                <a16:creationId xmlns:a16="http://schemas.microsoft.com/office/drawing/2014/main" id="{DCDC2208-AE11-C24D-B6BB-0B34C9EF6132}"/>
              </a:ext>
            </a:extLst>
          </p:cNvPr>
          <p:cNvSpPr/>
          <p:nvPr/>
        </p:nvSpPr>
        <p:spPr>
          <a:xfrm>
            <a:off x="2613206" y="1755966"/>
            <a:ext cx="717452" cy="798342"/>
          </a:xfrm>
          <a:prstGeom prst="upArrow">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22BC95B-F3F0-C24B-A2F4-5CEC712747DB}"/>
              </a:ext>
            </a:extLst>
          </p:cNvPr>
          <p:cNvSpPr txBox="1"/>
          <p:nvPr/>
        </p:nvSpPr>
        <p:spPr>
          <a:xfrm>
            <a:off x="2170073" y="1157096"/>
            <a:ext cx="1603717" cy="584775"/>
          </a:xfrm>
          <a:prstGeom prst="rect">
            <a:avLst/>
          </a:prstGeom>
          <a:noFill/>
        </p:spPr>
        <p:txBody>
          <a:bodyPr wrap="square" rtlCol="0">
            <a:spAutoFit/>
          </a:bodyPr>
          <a:lstStyle/>
          <a:p>
            <a:pPr algn="ctr"/>
            <a:r>
              <a:rPr lang="en-US" sz="3200" dirty="0">
                <a:latin typeface="Bradley Hand" pitchFamily="2" charset="77"/>
              </a:rPr>
              <a:t>green</a:t>
            </a:r>
            <a:endParaRPr lang="en-US" dirty="0">
              <a:latin typeface="Bradley Hand" pitchFamily="2" charset="77"/>
            </a:endParaRPr>
          </a:p>
        </p:txBody>
      </p:sp>
    </p:spTree>
    <p:extLst>
      <p:ext uri="{BB962C8B-B14F-4D97-AF65-F5344CB8AC3E}">
        <p14:creationId xmlns:p14="http://schemas.microsoft.com/office/powerpoint/2010/main" val="33734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14BA-03C8-8043-BE2D-8E51D63509AA}"/>
              </a:ext>
            </a:extLst>
          </p:cNvPr>
          <p:cNvSpPr>
            <a:spLocks noGrp="1"/>
          </p:cNvSpPr>
          <p:nvPr>
            <p:ph type="title"/>
          </p:nvPr>
        </p:nvSpPr>
        <p:spPr/>
        <p:txBody>
          <a:bodyPr>
            <a:normAutofit/>
          </a:bodyPr>
          <a:lstStyle/>
          <a:p>
            <a:r>
              <a:rPr lang="en-US" sz="5400" dirty="0"/>
              <a:t>Policies Driving Green Growth &amp; Skills Needs</a:t>
            </a:r>
          </a:p>
        </p:txBody>
      </p:sp>
      <p:sp>
        <p:nvSpPr>
          <p:cNvPr id="3" name="Text Placeholder 2">
            <a:extLst>
              <a:ext uri="{FF2B5EF4-FFF2-40B4-BE49-F238E27FC236}">
                <a16:creationId xmlns:a16="http://schemas.microsoft.com/office/drawing/2014/main" id="{370BE638-D3D1-0442-8A31-9653E1BF1FF5}"/>
              </a:ext>
            </a:extLst>
          </p:cNvPr>
          <p:cNvSpPr>
            <a:spLocks noGrp="1"/>
          </p:cNvSpPr>
          <p:nvPr>
            <p:ph type="body" idx="1"/>
          </p:nvPr>
        </p:nvSpPr>
        <p:spPr/>
        <p:txBody>
          <a:bodyPr/>
          <a:lstStyle/>
          <a:p>
            <a:endParaRPr lang="en-US" dirty="0"/>
          </a:p>
        </p:txBody>
      </p:sp>
      <p:sp>
        <p:nvSpPr>
          <p:cNvPr id="4" name="Footer Placeholder 4">
            <a:extLst>
              <a:ext uri="{FF2B5EF4-FFF2-40B4-BE49-F238E27FC236}">
                <a16:creationId xmlns:a16="http://schemas.microsoft.com/office/drawing/2014/main" id="{DC44C35C-0F7B-FF47-8EE7-5F70893D3A9F}"/>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sp>
        <p:nvSpPr>
          <p:cNvPr id="5" name="Slide Number Placeholder 5">
            <a:extLst>
              <a:ext uri="{FF2B5EF4-FFF2-40B4-BE49-F238E27FC236}">
                <a16:creationId xmlns:a16="http://schemas.microsoft.com/office/drawing/2014/main" id="{4B885BA8-1E87-7247-984D-2B6D79A7EBAF}"/>
              </a:ext>
            </a:extLst>
          </p:cNvPr>
          <p:cNvSpPr>
            <a:spLocks noGrp="1"/>
          </p:cNvSpPr>
          <p:nvPr>
            <p:ph type="sldNum" sz="quarter" idx="12"/>
          </p:nvPr>
        </p:nvSpPr>
        <p:spPr>
          <a:xfrm>
            <a:off x="10341735" y="6356350"/>
            <a:ext cx="1823327" cy="365125"/>
          </a:xfrm>
        </p:spPr>
        <p:txBody>
          <a:bodyPr/>
          <a:lstStyle/>
          <a:p>
            <a:r>
              <a:rPr lang="en-US" dirty="0"/>
              <a:t>E.Rosenberg@ru.ac.za</a:t>
            </a:r>
          </a:p>
        </p:txBody>
      </p:sp>
      <p:pic>
        <p:nvPicPr>
          <p:cNvPr id="6" name="Picture 5">
            <a:extLst>
              <a:ext uri="{FF2B5EF4-FFF2-40B4-BE49-F238E27FC236}">
                <a16:creationId xmlns:a16="http://schemas.microsoft.com/office/drawing/2014/main" id="{F65EDA18-A270-934B-BCF6-B1ED5B1D43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43336" y="-124925"/>
            <a:ext cx="2921726" cy="833840"/>
          </a:xfrm>
          <a:prstGeom prst="rect">
            <a:avLst/>
          </a:prstGeom>
        </p:spPr>
      </p:pic>
    </p:spTree>
    <p:extLst>
      <p:ext uri="{BB962C8B-B14F-4D97-AF65-F5344CB8AC3E}">
        <p14:creationId xmlns:p14="http://schemas.microsoft.com/office/powerpoint/2010/main" val="418490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9405-7C4E-B047-9D60-0657CF0724DB}"/>
              </a:ext>
            </a:extLst>
          </p:cNvPr>
          <p:cNvSpPr>
            <a:spLocks noGrp="1"/>
          </p:cNvSpPr>
          <p:nvPr>
            <p:ph type="title"/>
          </p:nvPr>
        </p:nvSpPr>
        <p:spPr/>
        <p:txBody>
          <a:bodyPr/>
          <a:lstStyle/>
          <a:p>
            <a:r>
              <a:rPr lang="en-US" dirty="0"/>
              <a:t>Policies driving green growth and skills needs</a:t>
            </a:r>
          </a:p>
        </p:txBody>
      </p:sp>
      <p:sp>
        <p:nvSpPr>
          <p:cNvPr id="3" name="Content Placeholder 2">
            <a:extLst>
              <a:ext uri="{FF2B5EF4-FFF2-40B4-BE49-F238E27FC236}">
                <a16:creationId xmlns:a16="http://schemas.microsoft.com/office/drawing/2014/main" id="{DD3A50E0-100B-8C49-B844-13F5407D7E27}"/>
              </a:ext>
            </a:extLst>
          </p:cNvPr>
          <p:cNvSpPr>
            <a:spLocks noGrp="1"/>
          </p:cNvSpPr>
          <p:nvPr>
            <p:ph sz="half" idx="1"/>
          </p:nvPr>
        </p:nvSpPr>
        <p:spPr/>
        <p:txBody>
          <a:bodyPr/>
          <a:lstStyle/>
          <a:p>
            <a:pPr marL="457200" indent="-457200">
              <a:buFont typeface="+mj-lt"/>
              <a:buAutoNum type="arabicPeriod"/>
            </a:pPr>
            <a:r>
              <a:rPr lang="en-US" b="1" dirty="0">
                <a:solidFill>
                  <a:srgbClr val="00B050"/>
                </a:solidFill>
              </a:rPr>
              <a:t>The Republic of South Africa 1996 Constitution</a:t>
            </a:r>
          </a:p>
          <a:p>
            <a:pPr marL="457200" indent="-457200">
              <a:buFont typeface="+mj-lt"/>
              <a:buAutoNum type="arabicPeriod"/>
            </a:pPr>
            <a:r>
              <a:rPr lang="en-US" dirty="0"/>
              <a:t>National Strategy for Sustainable Development</a:t>
            </a:r>
          </a:p>
          <a:p>
            <a:pPr marL="457200" indent="-457200">
              <a:buFont typeface="+mj-lt"/>
              <a:buAutoNum type="arabicPeriod"/>
            </a:pPr>
            <a:r>
              <a:rPr lang="en-US" dirty="0"/>
              <a:t>The National Development Plan 2030: Our future – make it work</a:t>
            </a:r>
          </a:p>
          <a:p>
            <a:pPr marL="457200" indent="-457200">
              <a:buFont typeface="+mj-lt"/>
              <a:buAutoNum type="arabicPeriod"/>
            </a:pPr>
            <a:r>
              <a:rPr lang="en-US" dirty="0"/>
              <a:t>The New Growth Path 2020: Green Economy Accord 2011</a:t>
            </a:r>
          </a:p>
          <a:p>
            <a:pPr marL="457200" indent="-457200">
              <a:buFont typeface="+mj-lt"/>
              <a:buAutoNum type="arabicPeriod"/>
            </a:pPr>
            <a:r>
              <a:rPr lang="en-US" dirty="0"/>
              <a:t>Climate Change Response Strategy (2020)</a:t>
            </a:r>
          </a:p>
        </p:txBody>
      </p:sp>
      <p:sp>
        <p:nvSpPr>
          <p:cNvPr id="4" name="Content Placeholder 3">
            <a:extLst>
              <a:ext uri="{FF2B5EF4-FFF2-40B4-BE49-F238E27FC236}">
                <a16:creationId xmlns:a16="http://schemas.microsoft.com/office/drawing/2014/main" id="{9E09C884-2BA4-884D-9134-47404F2EB4A4}"/>
              </a:ext>
            </a:extLst>
          </p:cNvPr>
          <p:cNvSpPr>
            <a:spLocks noGrp="1"/>
          </p:cNvSpPr>
          <p:nvPr>
            <p:ph sz="half" idx="2"/>
          </p:nvPr>
        </p:nvSpPr>
        <p:spPr/>
        <p:txBody>
          <a:bodyPr/>
          <a:lstStyle/>
          <a:p>
            <a:r>
              <a:rPr lang="en-ZA" dirty="0"/>
              <a:t>Section 24 (b) of the Constitution: “</a:t>
            </a:r>
            <a:r>
              <a:rPr lang="en-ZA" b="1" dirty="0">
                <a:solidFill>
                  <a:srgbClr val="00B050"/>
                </a:solidFill>
              </a:rPr>
              <a:t>secure ecologically sustainable development and use of natural resources while promoting justifiable economic and social development</a:t>
            </a:r>
            <a:r>
              <a:rPr lang="en-ZA" dirty="0"/>
              <a:t>.” </a:t>
            </a:r>
            <a:br>
              <a:rPr lang="en-ZA" dirty="0"/>
            </a:br>
            <a:br>
              <a:rPr lang="en-ZA" dirty="0"/>
            </a:br>
            <a:r>
              <a:rPr lang="en-ZA" dirty="0"/>
              <a:t>Supported by various sectors’ legislation and policies</a:t>
            </a:r>
            <a:endParaRPr lang="en-US" dirty="0"/>
          </a:p>
        </p:txBody>
      </p:sp>
      <p:sp>
        <p:nvSpPr>
          <p:cNvPr id="5" name="Footer Placeholder 4">
            <a:extLst>
              <a:ext uri="{FF2B5EF4-FFF2-40B4-BE49-F238E27FC236}">
                <a16:creationId xmlns:a16="http://schemas.microsoft.com/office/drawing/2014/main" id="{7CCF1635-0C37-3C4E-874E-7BA6DEEA9841}"/>
              </a:ext>
            </a:extLst>
          </p:cNvPr>
          <p:cNvSpPr>
            <a:spLocks noGrp="1"/>
          </p:cNvSpPr>
          <p:nvPr>
            <p:ph type="ftr" sz="quarter" idx="11"/>
          </p:nvPr>
        </p:nvSpPr>
        <p:spPr>
          <a:xfrm>
            <a:off x="2608289" y="6356350"/>
            <a:ext cx="7733445" cy="365125"/>
          </a:xfrm>
        </p:spPr>
        <p:txBody>
          <a:bodyPr/>
          <a:lstStyle>
            <a:lvl1pPr>
              <a:defRPr sz="1200">
                <a:solidFill>
                  <a:schemeClr val="tx1"/>
                </a:solidFill>
              </a:defRPr>
            </a:lvl1pPr>
          </a:lstStyle>
          <a:p>
            <a:r>
              <a:rPr lang="en-US" dirty="0"/>
              <a:t>Prof Eureta Rosenberg | Chair: Environment and Sustainability Education | Environmental Learning Research Centre</a:t>
            </a:r>
          </a:p>
        </p:txBody>
      </p:sp>
      <p:pic>
        <p:nvPicPr>
          <p:cNvPr id="9" name="Picture 8">
            <a:extLst>
              <a:ext uri="{FF2B5EF4-FFF2-40B4-BE49-F238E27FC236}">
                <a16:creationId xmlns:a16="http://schemas.microsoft.com/office/drawing/2014/main" id="{2A055875-D05A-8247-BF30-47615D79F653}"/>
              </a:ext>
            </a:extLst>
          </p:cNvPr>
          <p:cNvPicPr>
            <a:picLocks noChangeAspect="1"/>
          </p:cNvPicPr>
          <p:nvPr/>
        </p:nvPicPr>
        <p:blipFill>
          <a:blip r:embed="rId2"/>
          <a:stretch>
            <a:fillRect/>
          </a:stretch>
        </p:blipFill>
        <p:spPr>
          <a:xfrm>
            <a:off x="9880209" y="6356350"/>
            <a:ext cx="1828800" cy="355600"/>
          </a:xfrm>
          <a:prstGeom prst="rect">
            <a:avLst/>
          </a:prstGeom>
        </p:spPr>
      </p:pic>
      <p:pic>
        <p:nvPicPr>
          <p:cNvPr id="7" name="Picture 6">
            <a:extLst>
              <a:ext uri="{FF2B5EF4-FFF2-40B4-BE49-F238E27FC236}">
                <a16:creationId xmlns:a16="http://schemas.microsoft.com/office/drawing/2014/main" id="{BFC6B2DF-872B-554D-A1A9-25422546FD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70274" y="-148675"/>
            <a:ext cx="2921726" cy="833840"/>
          </a:xfrm>
          <a:prstGeom prst="rect">
            <a:avLst/>
          </a:prstGeom>
        </p:spPr>
      </p:pic>
    </p:spTree>
    <p:extLst>
      <p:ext uri="{BB962C8B-B14F-4D97-AF65-F5344CB8AC3E}">
        <p14:creationId xmlns:p14="http://schemas.microsoft.com/office/powerpoint/2010/main" val="1476161511"/>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{823F1EE1-DAEB-0F41-810F-47924D6FF5C2}tf10001124</Template>
  <TotalTime>587</TotalTime>
  <Words>2491</Words>
  <Application>Microsoft Macintosh PowerPoint</Application>
  <PresentationFormat>Widescreen</PresentationFormat>
  <Paragraphs>211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Bradley Hand</vt:lpstr>
      <vt:lpstr>Corbel</vt:lpstr>
      <vt:lpstr>Wingdings 2</vt:lpstr>
      <vt:lpstr>Frame</vt:lpstr>
      <vt:lpstr>Skills for a Just Transition to a Green Economy – the Policy Context &amp; Progress</vt:lpstr>
      <vt:lpstr>Contents</vt:lpstr>
      <vt:lpstr>Why Green the Economy?</vt:lpstr>
      <vt:lpstr>PowerPoint Presentation</vt:lpstr>
      <vt:lpstr>Green Jobs &amp; Enterprises</vt:lpstr>
      <vt:lpstr>4 Realms of the Economy</vt:lpstr>
      <vt:lpstr>4 Realms of the Economy</vt:lpstr>
      <vt:lpstr>Policies Driving Green Growth &amp; Skills Needs</vt:lpstr>
      <vt:lpstr>Policies driving green growth and skills needs</vt:lpstr>
      <vt:lpstr>Policies driving green growth and skills needs</vt:lpstr>
      <vt:lpstr>Policies driving green growth and skills needs</vt:lpstr>
      <vt:lpstr>Policies driving green growth and skills needs</vt:lpstr>
      <vt:lpstr>Policies driving green growth and skills needs</vt:lpstr>
      <vt:lpstr>Policies driving green growth and skills needs</vt:lpstr>
      <vt:lpstr>Skills Policy Response</vt:lpstr>
      <vt:lpstr>Policies &amp; strategies guiding (green) skills planning</vt:lpstr>
      <vt:lpstr>Policies &amp; strategies guiding (green) skills planning</vt:lpstr>
      <vt:lpstr>Skills  enable just transitions</vt:lpstr>
      <vt:lpstr>Green Economy Skills Planning</vt:lpstr>
      <vt:lpstr>Limited alignment through-out the system</vt:lpstr>
      <vt:lpstr>Progress  through Covid19 – Providers &amp; Partners go Online </vt:lpstr>
      <vt:lpstr>Skills Planning Progress - Collaboration </vt:lpstr>
      <vt:lpstr>Skills Planning Progress – Guidelines published  </vt:lpstr>
      <vt:lpstr>Skills Planning Progress – Guidelines published  </vt:lpstr>
      <vt:lpstr>Thank you! How to take this forward?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Economy Skills – Policy, Programmes, &amp; Planning Challenges</dc:title>
  <dc:creator>EuretaRose</dc:creator>
  <cp:lastModifiedBy>EuretaRose</cp:lastModifiedBy>
  <cp:revision>40</cp:revision>
  <dcterms:created xsi:type="dcterms:W3CDTF">2021-09-04T05:32:53Z</dcterms:created>
  <dcterms:modified xsi:type="dcterms:W3CDTF">2021-09-05T09:34:01Z</dcterms:modified>
</cp:coreProperties>
</file>