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sldIdLst>
    <p:sldId id="256" r:id="rId2"/>
    <p:sldId id="336" r:id="rId3"/>
    <p:sldId id="294" r:id="rId4"/>
    <p:sldId id="334" r:id="rId5"/>
    <p:sldId id="335" r:id="rId6"/>
    <p:sldId id="337" r:id="rId7"/>
    <p:sldId id="339" r:id="rId8"/>
    <p:sldId id="340" r:id="rId9"/>
    <p:sldId id="329" r:id="rId10"/>
    <p:sldId id="343" r:id="rId11"/>
    <p:sldId id="342" r:id="rId12"/>
    <p:sldId id="344" r:id="rId13"/>
    <p:sldId id="341" r:id="rId14"/>
    <p:sldId id="31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F97AC-F352-494B-9AD1-57FF1A10DCBE}">
          <p14:sldIdLst>
            <p14:sldId id="256"/>
            <p14:sldId id="336"/>
            <p14:sldId id="294"/>
            <p14:sldId id="334"/>
            <p14:sldId id="335"/>
            <p14:sldId id="337"/>
            <p14:sldId id="339"/>
            <p14:sldId id="340"/>
            <p14:sldId id="329"/>
            <p14:sldId id="343"/>
            <p14:sldId id="342"/>
            <p14:sldId id="344"/>
            <p14:sldId id="341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FF99FF"/>
    <a:srgbClr val="CCECFF"/>
    <a:srgbClr val="FFFF99"/>
    <a:srgbClr val="CCFFCC"/>
    <a:srgbClr val="CCFFFF"/>
    <a:srgbClr val="00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333" autoAdjust="0"/>
  </p:normalViewPr>
  <p:slideViewPr>
    <p:cSldViewPr snapToGrid="0">
      <p:cViewPr varScale="1">
        <p:scale>
          <a:sx n="54" d="100"/>
          <a:sy n="54" d="100"/>
        </p:scale>
        <p:origin x="792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ose\Desktop\unemploy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/>
              <a:t>Percentage Unemployment Rate Before Lockdown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Narrow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779935275080909E-2"/>
                  <c:y val="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601941747572817E-2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423948220064725E-2"/>
                  <c:y val="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834951456310676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8834951456310725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1423948220064823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423948220064725E-2"/>
                  <c:y val="5.5555555555555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4012944983818768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8834951456310676E-2"/>
                  <c:y val="6.018518518518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81F-4D1C-B013-B193259F4100}"/>
                </c:ext>
                <c:ext xmlns:c15="http://schemas.microsoft.com/office/drawing/2012/chart" uri="{CE6537A1-D6FC-4f65-9D91-7224C49458BB}">
                  <c15:layout>
                    <c:manualLayout>
                      <c:w val="6.1592233009708737E-2"/>
                      <c:h val="5.6504811898512683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3.8834951456310676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8834951456310773E-2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5.1779935275080909E-2"/>
                  <c:y val="6.4814814814814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6245954692556634E-2"/>
                  <c:y val="5.555555555555555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rgbClr val="FF0000"/>
                        </a:solidFill>
                      </a:rPr>
                      <a:t>30,1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381F-4D1C-B013-B193259F410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mmm\-yy</c:formatCode>
                <c:ptCount val="13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  <c:pt idx="6">
                  <c:v>41640</c:v>
                </c:pt>
                <c:pt idx="7">
                  <c:v>42005</c:v>
                </c:pt>
                <c:pt idx="8">
                  <c:v>42370</c:v>
                </c:pt>
                <c:pt idx="9">
                  <c:v>42736</c:v>
                </c:pt>
                <c:pt idx="10">
                  <c:v>43101</c:v>
                </c:pt>
                <c:pt idx="11">
                  <c:v>43466</c:v>
                </c:pt>
                <c:pt idx="12">
                  <c:v>44123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23.5</c:v>
                </c:pt>
                <c:pt idx="1">
                  <c:v>23.4</c:v>
                </c:pt>
                <c:pt idx="2">
                  <c:v>25.2</c:v>
                </c:pt>
                <c:pt idx="3">
                  <c:v>25</c:v>
                </c:pt>
                <c:pt idx="4">
                  <c:v>25.2</c:v>
                </c:pt>
                <c:pt idx="5">
                  <c:v>25.2</c:v>
                </c:pt>
                <c:pt idx="6">
                  <c:v>25.2</c:v>
                </c:pt>
                <c:pt idx="7">
                  <c:v>26.4</c:v>
                </c:pt>
                <c:pt idx="8">
                  <c:v>26.7</c:v>
                </c:pt>
                <c:pt idx="9">
                  <c:v>27.7</c:v>
                </c:pt>
                <c:pt idx="10">
                  <c:v>26.7</c:v>
                </c:pt>
                <c:pt idx="11">
                  <c:v>27.6</c:v>
                </c:pt>
                <c:pt idx="12">
                  <c:v>29.1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381F-4D1C-B013-B193259F41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Expanded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65695792880259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8834951456310676E-2"/>
                  <c:y val="-7.40740740740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012944983818768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656957928802592E-2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067961165048591E-2"/>
                  <c:y val="-6.01851851851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1423948220064823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365695792880259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8834951456310676E-2"/>
                  <c:y val="-5.55555555555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4012944983818768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6245954692556634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8834951456310773E-2"/>
                  <c:y val="-5.55555555555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8834951456310586E-2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381F-4D1C-B013-B193259F4100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84789644012945E-2"/>
                  <c:y val="-5.55555555555555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FF0000"/>
                        </a:solidFill>
                      </a:rPr>
                      <a:t>39,7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381F-4D1C-B013-B193259F410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mmm\-yy</c:formatCode>
                <c:ptCount val="13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  <c:pt idx="6">
                  <c:v>41640</c:v>
                </c:pt>
                <c:pt idx="7">
                  <c:v>42005</c:v>
                </c:pt>
                <c:pt idx="8">
                  <c:v>42370</c:v>
                </c:pt>
                <c:pt idx="9">
                  <c:v>42736</c:v>
                </c:pt>
                <c:pt idx="10">
                  <c:v>43101</c:v>
                </c:pt>
                <c:pt idx="11">
                  <c:v>43466</c:v>
                </c:pt>
                <c:pt idx="12">
                  <c:v>44123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30.9</c:v>
                </c:pt>
                <c:pt idx="1">
                  <c:v>30.4</c:v>
                </c:pt>
                <c:pt idx="2">
                  <c:v>34.9</c:v>
                </c:pt>
                <c:pt idx="3">
                  <c:v>35.9</c:v>
                </c:pt>
                <c:pt idx="4">
                  <c:v>36</c:v>
                </c:pt>
                <c:pt idx="5">
                  <c:v>36.1</c:v>
                </c:pt>
                <c:pt idx="6">
                  <c:v>35.1</c:v>
                </c:pt>
                <c:pt idx="7">
                  <c:v>36.1</c:v>
                </c:pt>
                <c:pt idx="8">
                  <c:v>36.299999999999997</c:v>
                </c:pt>
                <c:pt idx="9">
                  <c:v>36.4</c:v>
                </c:pt>
                <c:pt idx="10">
                  <c:v>36.700000000000003</c:v>
                </c:pt>
                <c:pt idx="11">
                  <c:v>38</c:v>
                </c:pt>
                <c:pt idx="12">
                  <c:v>38.700000000000003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381F-4D1C-B013-B193259F4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58226720"/>
        <c:axId val="-1358225632"/>
      </c:lineChart>
      <c:dateAx>
        <c:axId val="-13582267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8225632"/>
        <c:crosses val="autoZero"/>
        <c:auto val="1"/>
        <c:lblOffset val="100"/>
        <c:baseTimeUnit val="years"/>
      </c:dateAx>
      <c:valAx>
        <c:axId val="-1358225632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5822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hoosen@frresearch.co.z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B8E561-9A17-41C7-802E-58AFE350CCCE}" type="doc">
      <dgm:prSet loTypeId="urn:microsoft.com/office/officeart/2011/layout/Circle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583C8AC-11E5-4485-8156-CF0BD138758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dirty="0"/>
            <a:t>Present a compelling case to </a:t>
          </a:r>
          <a:r>
            <a:rPr lang="en-US" sz="1800" b="1" dirty="0"/>
            <a:t>reform</a:t>
          </a:r>
          <a:r>
            <a:rPr lang="en-US" sz="1800" dirty="0"/>
            <a:t> the skills development architecture and the SETAs as key delivery agents</a:t>
          </a:r>
        </a:p>
      </dgm:t>
    </dgm:pt>
    <dgm:pt modelId="{A23B6929-F986-480E-A902-886B22E7C706}" type="parTrans" cxnId="{7360EA91-2B57-4110-8788-353F0011F695}">
      <dgm:prSet/>
      <dgm:spPr/>
      <dgm:t>
        <a:bodyPr/>
        <a:lstStyle/>
        <a:p>
          <a:endParaRPr lang="en-US"/>
        </a:p>
      </dgm:t>
    </dgm:pt>
    <dgm:pt modelId="{EF33A0A8-7534-4D38-B5B4-4AB1F596F448}" type="sibTrans" cxnId="{7360EA91-2B57-4110-8788-353F0011F695}">
      <dgm:prSet/>
      <dgm:spPr/>
      <dgm:t>
        <a:bodyPr/>
        <a:lstStyle/>
        <a:p>
          <a:endParaRPr lang="en-US"/>
        </a:p>
      </dgm:t>
    </dgm:pt>
    <dgm:pt modelId="{9B423D8C-4D6A-4AD7-9E3B-8190CA08F8D0}">
      <dgm:prSet phldrT="[Text]" custT="1"/>
      <dgm:spPr>
        <a:ln>
          <a:solidFill>
            <a:srgbClr val="92D050"/>
          </a:solidFill>
        </a:ln>
      </dgm:spPr>
      <dgm:t>
        <a:bodyPr/>
        <a:lstStyle/>
        <a:p>
          <a:r>
            <a:rPr lang="en-ZA" sz="1800" dirty="0"/>
            <a:t>Propose reforms to make for the </a:t>
          </a:r>
          <a:r>
            <a:rPr lang="en-ZA" sz="1800" b="1" dirty="0"/>
            <a:t>skills development architecture </a:t>
          </a:r>
          <a:r>
            <a:rPr lang="en-ZA" sz="1800" b="0" dirty="0"/>
            <a:t>and</a:t>
          </a:r>
          <a:r>
            <a:rPr lang="en-ZA" sz="1800" b="1" dirty="0"/>
            <a:t> SETAs </a:t>
          </a:r>
          <a:r>
            <a:rPr lang="en-ZA" sz="1800" dirty="0"/>
            <a:t>“fit for purpose”</a:t>
          </a:r>
          <a:endParaRPr lang="en-US" sz="1800" dirty="0"/>
        </a:p>
      </dgm:t>
    </dgm:pt>
    <dgm:pt modelId="{1400F8A0-6673-4D50-B165-98302F435520}" type="parTrans" cxnId="{CA21B541-A38A-41BF-A470-2AFED31C1139}">
      <dgm:prSet/>
      <dgm:spPr/>
      <dgm:t>
        <a:bodyPr/>
        <a:lstStyle/>
        <a:p>
          <a:endParaRPr lang="en-US"/>
        </a:p>
      </dgm:t>
    </dgm:pt>
    <dgm:pt modelId="{00FD7D38-65A7-46AF-B50E-253EA835CD2D}" type="sibTrans" cxnId="{CA21B541-A38A-41BF-A470-2AFED31C1139}">
      <dgm:prSet/>
      <dgm:spPr/>
      <dgm:t>
        <a:bodyPr/>
        <a:lstStyle/>
        <a:p>
          <a:endParaRPr lang="en-US"/>
        </a:p>
      </dgm:t>
    </dgm:pt>
    <dgm:pt modelId="{A83E1321-F2DD-463C-A209-6CFAF59135B0}" type="pres">
      <dgm:prSet presAssocID="{D5B8E561-9A17-41C7-802E-58AFE350CCCE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31257A9-52C5-4661-8E59-9E336CC6CD71}" type="pres">
      <dgm:prSet presAssocID="{9B423D8C-4D6A-4AD7-9E3B-8190CA08F8D0}" presName="Accent2" presStyleCnt="0"/>
      <dgm:spPr/>
    </dgm:pt>
    <dgm:pt modelId="{E76DC7E2-755D-451A-974B-513B482C2A27}" type="pres">
      <dgm:prSet presAssocID="{9B423D8C-4D6A-4AD7-9E3B-8190CA08F8D0}" presName="Accent" presStyleLbl="node1" presStyleIdx="0" presStyleCnt="2" custLinFactNeighborX="0" custLinFactNeighborY="0"/>
      <dgm:spPr>
        <a:solidFill>
          <a:srgbClr val="92D050"/>
        </a:solidFill>
        <a:ln>
          <a:solidFill>
            <a:srgbClr val="92D050"/>
          </a:solidFill>
        </a:ln>
      </dgm:spPr>
    </dgm:pt>
    <dgm:pt modelId="{49FF06AD-13D3-42E9-AD82-377C56C7AE06}" type="pres">
      <dgm:prSet presAssocID="{9B423D8C-4D6A-4AD7-9E3B-8190CA08F8D0}" presName="ParentBackground2" presStyleCnt="0"/>
      <dgm:spPr/>
    </dgm:pt>
    <dgm:pt modelId="{8AE295DD-237B-43D7-8445-45E6E5D9A550}" type="pres">
      <dgm:prSet presAssocID="{9B423D8C-4D6A-4AD7-9E3B-8190CA08F8D0}" presName="ParentBackground" presStyleLbl="fgAcc1" presStyleIdx="0" presStyleCnt="2" custScaleX="98746"/>
      <dgm:spPr/>
      <dgm:t>
        <a:bodyPr/>
        <a:lstStyle/>
        <a:p>
          <a:endParaRPr lang="en-US"/>
        </a:p>
      </dgm:t>
    </dgm:pt>
    <dgm:pt modelId="{0FF86FC6-DB60-45F2-B026-070710F6F168}" type="pres">
      <dgm:prSet presAssocID="{9B423D8C-4D6A-4AD7-9E3B-8190CA08F8D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8A23E-E417-44DE-847D-BF882E0164C1}" type="pres">
      <dgm:prSet presAssocID="{6583C8AC-11E5-4485-8156-CF0BD1387585}" presName="Accent1" presStyleCnt="0"/>
      <dgm:spPr/>
    </dgm:pt>
    <dgm:pt modelId="{F243B85D-F2E4-4E10-80DE-11F8EFA76118}" type="pres">
      <dgm:prSet presAssocID="{6583C8AC-11E5-4485-8156-CF0BD1387585}" presName="Accent" presStyleLbl="node1" presStyleIdx="1" presStyleCnt="2" custLinFactNeighborX="0" custLinFactNeighborY="0"/>
      <dgm:spPr/>
    </dgm:pt>
    <dgm:pt modelId="{929EC767-AD2D-47BA-B3E5-8978C9FF5D77}" type="pres">
      <dgm:prSet presAssocID="{6583C8AC-11E5-4485-8156-CF0BD1387585}" presName="ParentBackground1" presStyleCnt="0"/>
      <dgm:spPr/>
    </dgm:pt>
    <dgm:pt modelId="{CD552670-FB9F-4868-80F6-C1191F0E0085}" type="pres">
      <dgm:prSet presAssocID="{6583C8AC-11E5-4485-8156-CF0BD1387585}" presName="ParentBackground" presStyleLbl="fgAcc1" presStyleIdx="1" presStyleCnt="2" custScaleX="100358"/>
      <dgm:spPr/>
      <dgm:t>
        <a:bodyPr/>
        <a:lstStyle/>
        <a:p>
          <a:endParaRPr lang="en-US"/>
        </a:p>
      </dgm:t>
    </dgm:pt>
    <dgm:pt modelId="{2896ADCF-0A10-496F-A132-5B96B73F5026}" type="pres">
      <dgm:prSet presAssocID="{6583C8AC-11E5-4485-8156-CF0BD138758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5DB243-A321-4E8A-8FEE-C620AFD1D839}" type="presOf" srcId="{9B423D8C-4D6A-4AD7-9E3B-8190CA08F8D0}" destId="{0FF86FC6-DB60-45F2-B026-070710F6F168}" srcOrd="1" destOrd="0" presId="urn:microsoft.com/office/officeart/2011/layout/CircleProcess"/>
    <dgm:cxn modelId="{29447517-57AE-47B1-BA71-31763AEBE4A6}" type="presOf" srcId="{D5B8E561-9A17-41C7-802E-58AFE350CCCE}" destId="{A83E1321-F2DD-463C-A209-6CFAF59135B0}" srcOrd="0" destOrd="0" presId="urn:microsoft.com/office/officeart/2011/layout/CircleProcess"/>
    <dgm:cxn modelId="{E8CB3F28-F783-4D8D-A7E4-DB19F22F63EB}" type="presOf" srcId="{6583C8AC-11E5-4485-8156-CF0BD1387585}" destId="{2896ADCF-0A10-496F-A132-5B96B73F5026}" srcOrd="1" destOrd="0" presId="urn:microsoft.com/office/officeart/2011/layout/CircleProcess"/>
    <dgm:cxn modelId="{2CF64A55-D508-4F35-AC6E-54C084DBE3DC}" type="presOf" srcId="{9B423D8C-4D6A-4AD7-9E3B-8190CA08F8D0}" destId="{8AE295DD-237B-43D7-8445-45E6E5D9A550}" srcOrd="0" destOrd="0" presId="urn:microsoft.com/office/officeart/2011/layout/CircleProcess"/>
    <dgm:cxn modelId="{BBD5EC31-41F2-417D-84EB-21363940A306}" type="presOf" srcId="{6583C8AC-11E5-4485-8156-CF0BD1387585}" destId="{CD552670-FB9F-4868-80F6-C1191F0E0085}" srcOrd="0" destOrd="0" presId="urn:microsoft.com/office/officeart/2011/layout/CircleProcess"/>
    <dgm:cxn modelId="{7360EA91-2B57-4110-8788-353F0011F695}" srcId="{D5B8E561-9A17-41C7-802E-58AFE350CCCE}" destId="{6583C8AC-11E5-4485-8156-CF0BD1387585}" srcOrd="0" destOrd="0" parTransId="{A23B6929-F986-480E-A902-886B22E7C706}" sibTransId="{EF33A0A8-7534-4D38-B5B4-4AB1F596F448}"/>
    <dgm:cxn modelId="{CA21B541-A38A-41BF-A470-2AFED31C1139}" srcId="{D5B8E561-9A17-41C7-802E-58AFE350CCCE}" destId="{9B423D8C-4D6A-4AD7-9E3B-8190CA08F8D0}" srcOrd="1" destOrd="0" parTransId="{1400F8A0-6673-4D50-B165-98302F435520}" sibTransId="{00FD7D38-65A7-46AF-B50E-253EA835CD2D}"/>
    <dgm:cxn modelId="{33329C21-182C-4038-AEE9-9DDAAA33BF80}" type="presParOf" srcId="{A83E1321-F2DD-463C-A209-6CFAF59135B0}" destId="{631257A9-52C5-4661-8E59-9E336CC6CD71}" srcOrd="0" destOrd="0" presId="urn:microsoft.com/office/officeart/2011/layout/CircleProcess"/>
    <dgm:cxn modelId="{26B21A4E-4BC8-40F8-A5BA-1E044BEE77AD}" type="presParOf" srcId="{631257A9-52C5-4661-8E59-9E336CC6CD71}" destId="{E76DC7E2-755D-451A-974B-513B482C2A27}" srcOrd="0" destOrd="0" presId="urn:microsoft.com/office/officeart/2011/layout/CircleProcess"/>
    <dgm:cxn modelId="{1DEF017E-FA93-4AC5-9FB6-660952FDCE7A}" type="presParOf" srcId="{A83E1321-F2DD-463C-A209-6CFAF59135B0}" destId="{49FF06AD-13D3-42E9-AD82-377C56C7AE06}" srcOrd="1" destOrd="0" presId="urn:microsoft.com/office/officeart/2011/layout/CircleProcess"/>
    <dgm:cxn modelId="{1BC994C2-29A9-4932-AA2A-0B99A3D133C8}" type="presParOf" srcId="{49FF06AD-13D3-42E9-AD82-377C56C7AE06}" destId="{8AE295DD-237B-43D7-8445-45E6E5D9A550}" srcOrd="0" destOrd="0" presId="urn:microsoft.com/office/officeart/2011/layout/CircleProcess"/>
    <dgm:cxn modelId="{05538156-5F47-4CE4-854F-267F18FD6355}" type="presParOf" srcId="{A83E1321-F2DD-463C-A209-6CFAF59135B0}" destId="{0FF86FC6-DB60-45F2-B026-070710F6F168}" srcOrd="2" destOrd="0" presId="urn:microsoft.com/office/officeart/2011/layout/CircleProcess"/>
    <dgm:cxn modelId="{4E5EA148-47FA-4FCC-9308-CCFFA1BC8B19}" type="presParOf" srcId="{A83E1321-F2DD-463C-A209-6CFAF59135B0}" destId="{3928A23E-E417-44DE-847D-BF882E0164C1}" srcOrd="3" destOrd="0" presId="urn:microsoft.com/office/officeart/2011/layout/CircleProcess"/>
    <dgm:cxn modelId="{016EC628-692D-41C3-AB10-0AEC4F842657}" type="presParOf" srcId="{3928A23E-E417-44DE-847D-BF882E0164C1}" destId="{F243B85D-F2E4-4E10-80DE-11F8EFA76118}" srcOrd="0" destOrd="0" presId="urn:microsoft.com/office/officeart/2011/layout/CircleProcess"/>
    <dgm:cxn modelId="{E65F07E3-D75C-4554-8941-83AB609FE765}" type="presParOf" srcId="{A83E1321-F2DD-463C-A209-6CFAF59135B0}" destId="{929EC767-AD2D-47BA-B3E5-8978C9FF5D77}" srcOrd="4" destOrd="0" presId="urn:microsoft.com/office/officeart/2011/layout/CircleProcess"/>
    <dgm:cxn modelId="{1D4A3DA6-4085-4AEA-A767-62E2A4C19FE6}" type="presParOf" srcId="{929EC767-AD2D-47BA-B3E5-8978C9FF5D77}" destId="{CD552670-FB9F-4868-80F6-C1191F0E0085}" srcOrd="0" destOrd="0" presId="urn:microsoft.com/office/officeart/2011/layout/CircleProcess"/>
    <dgm:cxn modelId="{CDAD6768-6E91-45BF-83D9-4C35A301EB39}" type="presParOf" srcId="{A83E1321-F2DD-463C-A209-6CFAF59135B0}" destId="{2896ADCF-0A10-496F-A132-5B96B73F5026}" srcOrd="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C8228-7773-48EE-B8F1-62624243CF0B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9D83C6-63B1-4816-B33D-CA087570A48A}">
      <dgm:prSet phldrT="[Text]" custT="1"/>
      <dgm:spPr>
        <a:solidFill>
          <a:srgbClr val="66FFFF">
            <a:alpha val="50000"/>
          </a:srgb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4800" b="0" dirty="0">
              <a:latin typeface="STXingkai" panose="02010800040101010101" pitchFamily="2" charset="-122"/>
              <a:ea typeface="STXingkai" panose="02010800040101010101" pitchFamily="2" charset="-122"/>
            </a:rPr>
            <a:t>Thank you</a:t>
          </a:r>
        </a:p>
      </dgm:t>
    </dgm:pt>
    <dgm:pt modelId="{4A2DA3D1-E2E1-40FD-8656-FA2E8928AAAC}" type="parTrans" cxnId="{DF4F47DA-2232-4403-B9F7-DFD9C3F31148}">
      <dgm:prSet/>
      <dgm:spPr/>
      <dgm:t>
        <a:bodyPr/>
        <a:lstStyle/>
        <a:p>
          <a:pPr algn="ctr"/>
          <a:endParaRPr lang="en-US" sz="1600"/>
        </a:p>
      </dgm:t>
    </dgm:pt>
    <dgm:pt modelId="{40D97C70-7EF3-436A-A665-81DA0A5EA685}" type="sibTrans" cxnId="{DF4F47DA-2232-4403-B9F7-DFD9C3F31148}">
      <dgm:prSet/>
      <dgm:spPr/>
      <dgm:t>
        <a:bodyPr/>
        <a:lstStyle/>
        <a:p>
          <a:pPr algn="ctr"/>
          <a:endParaRPr lang="en-US" sz="1600"/>
        </a:p>
      </dgm:t>
    </dgm:pt>
    <dgm:pt modelId="{8F4B872F-8C86-4002-9F52-B420A56EA75B}">
      <dgm:prSet custT="1"/>
      <dgm:spPr>
        <a:solidFill>
          <a:srgbClr val="FFCCFF">
            <a:alpha val="50000"/>
          </a:srgbClr>
        </a:solidFill>
        <a:ln>
          <a:solidFill>
            <a:srgbClr val="FFCCFF"/>
          </a:solidFill>
        </a:ln>
      </dgm:spPr>
      <dgm:t>
        <a:bodyPr/>
        <a:lstStyle/>
        <a:p>
          <a:pPr algn="ctr"/>
          <a:r>
            <a:rPr lang="en-US" sz="1800" b="1" dirty="0">
              <a:solidFill>
                <a:schemeClr val="tx1"/>
              </a:solidFill>
            </a:rPr>
            <a:t>Prof Hoosen Rasool</a:t>
          </a:r>
        </a:p>
        <a:p>
          <a:pPr algn="ctr"/>
          <a:r>
            <a:rPr lang="en-US" sz="1600" b="1" dirty="0">
              <a:solidFill>
                <a:schemeClr val="tx1"/>
              </a:solidFill>
            </a:rPr>
            <a:t>083 786 9329</a:t>
          </a:r>
        </a:p>
        <a:p>
          <a:pPr algn="ctr"/>
          <a:r>
            <a:rPr lang="en-US" sz="1600" b="1" dirty="0">
              <a:solidFill>
                <a:schemeClr val="tx1"/>
              </a:solidFill>
            </a:rPr>
            <a:t>011- 064 1600</a:t>
          </a:r>
        </a:p>
        <a:p>
          <a:pPr algn="ctr"/>
          <a:r>
            <a:rPr lang="en-US" sz="1800" b="1" u="none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hoosen@frresearch.co.za</a:t>
          </a:r>
          <a:endParaRPr lang="en-US" sz="1800" b="1" u="none" dirty="0">
            <a:solidFill>
              <a:schemeClr val="tx1"/>
            </a:solidFill>
          </a:endParaRPr>
        </a:p>
        <a:p>
          <a:pPr algn="ctr"/>
          <a:r>
            <a:rPr lang="en-US" sz="1800" b="1" dirty="0">
              <a:solidFill>
                <a:schemeClr val="tx1"/>
              </a:solidFill>
            </a:rPr>
            <a:t>www.frresearch.co.za</a:t>
          </a:r>
        </a:p>
      </dgm:t>
    </dgm:pt>
    <dgm:pt modelId="{A7532772-C7D7-4E3B-BB46-4201AC1A0395}" type="parTrans" cxnId="{0182559C-FFF2-4B19-8ACB-4B517CFDD07E}">
      <dgm:prSet/>
      <dgm:spPr/>
      <dgm:t>
        <a:bodyPr/>
        <a:lstStyle/>
        <a:p>
          <a:pPr algn="ctr"/>
          <a:endParaRPr lang="en-US" sz="1600"/>
        </a:p>
      </dgm:t>
    </dgm:pt>
    <dgm:pt modelId="{93EE6A25-44B0-4851-80CA-D01A67041782}" type="sibTrans" cxnId="{0182559C-FFF2-4B19-8ACB-4B517CFDD07E}">
      <dgm:prSet/>
      <dgm:spPr/>
      <dgm:t>
        <a:bodyPr/>
        <a:lstStyle/>
        <a:p>
          <a:pPr algn="ctr"/>
          <a:endParaRPr lang="en-US" sz="1600"/>
        </a:p>
      </dgm:t>
    </dgm:pt>
    <dgm:pt modelId="{9D194DD8-51C0-4DE9-BDE1-899EC2C05EB2}" type="pres">
      <dgm:prSet presAssocID="{A29C8228-7773-48EE-B8F1-62624243CF0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FE9245-D390-4AD0-A5DC-3FC50314637E}" type="pres">
      <dgm:prSet presAssocID="{A29C8228-7773-48EE-B8F1-62624243CF0B}" presName="radial" presStyleCnt="0">
        <dgm:presLayoutVars>
          <dgm:animLvl val="ctr"/>
        </dgm:presLayoutVars>
      </dgm:prSet>
      <dgm:spPr/>
    </dgm:pt>
    <dgm:pt modelId="{C6179187-B18B-45A3-B971-4969C1276091}" type="pres">
      <dgm:prSet presAssocID="{DC9D83C6-63B1-4816-B33D-CA087570A48A}" presName="centerShape" presStyleLbl="vennNode1" presStyleIdx="0" presStyleCnt="2"/>
      <dgm:spPr/>
      <dgm:t>
        <a:bodyPr/>
        <a:lstStyle/>
        <a:p>
          <a:endParaRPr lang="en-US"/>
        </a:p>
      </dgm:t>
    </dgm:pt>
    <dgm:pt modelId="{2B6F472F-AC31-4EE1-802B-785E577EB5F5}" type="pres">
      <dgm:prSet presAssocID="{8F4B872F-8C86-4002-9F52-B420A56EA75B}" presName="node" presStyleLbl="vennNode1" presStyleIdx="1" presStyleCnt="2" custScaleX="176685" custScaleY="175819" custRadScaleRad="121364" custRadScaleInc="-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82559C-FFF2-4B19-8ACB-4B517CFDD07E}" srcId="{DC9D83C6-63B1-4816-B33D-CA087570A48A}" destId="{8F4B872F-8C86-4002-9F52-B420A56EA75B}" srcOrd="0" destOrd="0" parTransId="{A7532772-C7D7-4E3B-BB46-4201AC1A0395}" sibTransId="{93EE6A25-44B0-4851-80CA-D01A67041782}"/>
    <dgm:cxn modelId="{DF4F47DA-2232-4403-B9F7-DFD9C3F31148}" srcId="{A29C8228-7773-48EE-B8F1-62624243CF0B}" destId="{DC9D83C6-63B1-4816-B33D-CA087570A48A}" srcOrd="0" destOrd="0" parTransId="{4A2DA3D1-E2E1-40FD-8656-FA2E8928AAAC}" sibTransId="{40D97C70-7EF3-436A-A665-81DA0A5EA685}"/>
    <dgm:cxn modelId="{066D3683-E2FB-47AD-B0FB-17201C28E395}" type="presOf" srcId="{DC9D83C6-63B1-4816-B33D-CA087570A48A}" destId="{C6179187-B18B-45A3-B971-4969C1276091}" srcOrd="0" destOrd="0" presId="urn:microsoft.com/office/officeart/2005/8/layout/radial3"/>
    <dgm:cxn modelId="{2EA30265-EB6A-4DE6-8187-BEFE9ECB2F31}" type="presOf" srcId="{8F4B872F-8C86-4002-9F52-B420A56EA75B}" destId="{2B6F472F-AC31-4EE1-802B-785E577EB5F5}" srcOrd="0" destOrd="0" presId="urn:microsoft.com/office/officeart/2005/8/layout/radial3"/>
    <dgm:cxn modelId="{BA7062CC-A970-45F9-B28C-968D3438F1E9}" type="presOf" srcId="{A29C8228-7773-48EE-B8F1-62624243CF0B}" destId="{9D194DD8-51C0-4DE9-BDE1-899EC2C05EB2}" srcOrd="0" destOrd="0" presId="urn:microsoft.com/office/officeart/2005/8/layout/radial3"/>
    <dgm:cxn modelId="{68EF4FE2-717B-4AB2-8627-07BFB09BB8CF}" type="presParOf" srcId="{9D194DD8-51C0-4DE9-BDE1-899EC2C05EB2}" destId="{90FE9245-D390-4AD0-A5DC-3FC50314637E}" srcOrd="0" destOrd="0" presId="urn:microsoft.com/office/officeart/2005/8/layout/radial3"/>
    <dgm:cxn modelId="{63A80468-92F1-402F-9DDE-1E5A7D3BF714}" type="presParOf" srcId="{90FE9245-D390-4AD0-A5DC-3FC50314637E}" destId="{C6179187-B18B-45A3-B971-4969C1276091}" srcOrd="0" destOrd="0" presId="urn:microsoft.com/office/officeart/2005/8/layout/radial3"/>
    <dgm:cxn modelId="{04D59EC7-5E3B-4972-B8C9-8BC8B914D8F8}" type="presParOf" srcId="{90FE9245-D390-4AD0-A5DC-3FC50314637E}" destId="{2B6F472F-AC31-4EE1-802B-785E577EB5F5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CDA7D-3135-4EF7-809F-6E3D7E280E8D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87A36-929D-459D-AD08-66E416EED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7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291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918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36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7359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850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8788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948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620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738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227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3658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DEA57-A0AE-4928-AC58-D509915AD750}" type="datetimeFigureOut">
              <a:rPr lang="en-ZA" smtClean="0"/>
              <a:t>2020/06/29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0862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32A2D421-06C7-4F70-B860-F6A258E8409B}"/>
              </a:ext>
            </a:extLst>
          </p:cNvPr>
          <p:cNvGrpSpPr/>
          <p:nvPr/>
        </p:nvGrpSpPr>
        <p:grpSpPr>
          <a:xfrm>
            <a:off x="762001" y="-23227"/>
            <a:ext cx="11430000" cy="3475456"/>
            <a:chOff x="797322" y="-23272"/>
            <a:chExt cx="11394678" cy="3481985"/>
          </a:xfrm>
        </p:grpSpPr>
        <p:pic>
          <p:nvPicPr>
            <p:cNvPr id="7" name="Picture 6" descr="C:\Users\User\Desktop\FR pres Logo Implimentation-01.jpg">
              <a:extLst>
                <a:ext uri="{FF2B5EF4-FFF2-40B4-BE49-F238E27FC236}">
                  <a16:creationId xmlns:a16="http://schemas.microsoft.com/office/drawing/2014/main" xmlns="" id="{7AA127E7-0F96-4A6B-A712-08F567DF4D18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44" t="22088" r="22586" b="41644"/>
            <a:stretch/>
          </p:blipFill>
          <p:spPr bwMode="auto">
            <a:xfrm>
              <a:off x="797322" y="444177"/>
              <a:ext cx="3937867" cy="190362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74C3EDF-D129-483E-8D1F-E049C1926CA1}"/>
                </a:ext>
              </a:extLst>
            </p:cNvPr>
            <p:cNvSpPr/>
            <p:nvPr/>
          </p:nvSpPr>
          <p:spPr>
            <a:xfrm>
              <a:off x="5773783" y="-23272"/>
              <a:ext cx="6418217" cy="348198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600" dirty="0">
                <a:solidFill>
                  <a:schemeClr val="tx1"/>
                </a:solidFill>
              </a:endParaRPr>
            </a:p>
            <a:p>
              <a:pPr algn="ctr"/>
              <a:endParaRPr lang="en-ZA" sz="1600" dirty="0">
                <a:solidFill>
                  <a:schemeClr val="tx1"/>
                </a:solidFill>
              </a:endParaRPr>
            </a:p>
            <a:p>
              <a:pPr algn="ctr"/>
              <a:endParaRPr lang="en-ZA" sz="2000" b="1" dirty="0">
                <a:solidFill>
                  <a:schemeClr val="tx1"/>
                </a:solidFill>
              </a:endParaRPr>
            </a:p>
            <a:p>
              <a:pPr algn="ctr"/>
              <a:endParaRPr lang="en-ZA" sz="2000" b="1" dirty="0">
                <a:solidFill>
                  <a:schemeClr val="tx1"/>
                </a:solidFill>
              </a:endParaRPr>
            </a:p>
            <a:p>
              <a:pPr algn="ctr"/>
              <a:endParaRPr lang="en-ZA" sz="20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GB" sz="2400" dirty="0">
                <a:solidFill>
                  <a:schemeClr val="bg2">
                    <a:lumMod val="10000"/>
                  </a:schemeClr>
                </a:solidFill>
                <a:effectLst/>
                <a:ea typeface="Calibri" panose="020F0502020204030204" pitchFamily="34" charset="0"/>
                <a:cs typeface="Calibri Light" panose="020F0302020204030204" pitchFamily="34" charset="0"/>
              </a:endParaRPr>
            </a:p>
            <a:p>
              <a:pPr algn="ctr"/>
              <a:r>
                <a:rPr lang="en-GB" sz="2400" dirty="0">
                  <a:solidFill>
                    <a:schemeClr val="bg2">
                      <a:lumMod val="10000"/>
                    </a:schemeClr>
                  </a:solidFill>
                  <a:effectLst/>
                  <a:ea typeface="Calibri" panose="020F0502020204030204" pitchFamily="34" charset="0"/>
                  <a:cs typeface="Calibri Light" panose="020F0302020204030204" pitchFamily="34" charset="0"/>
                </a:rPr>
                <a:t>PART I: NSA WEBINAR SERIES</a:t>
              </a:r>
              <a:endParaRPr lang="en-ZA" sz="24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  <a:effectLst/>
                  <a:ea typeface="@Arial Unicode MS"/>
                </a:rPr>
                <a:t>Reforms to empower SETAs to a </a:t>
              </a: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  <a:effectLst/>
                  <a:ea typeface="@Arial Unicode MS"/>
                </a:rPr>
                <a:t>post-COVID 19 world</a:t>
              </a: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ZA" sz="2000" i="1" dirty="0">
                  <a:solidFill>
                    <a:schemeClr val="bg2">
                      <a:lumMod val="10000"/>
                    </a:schemeClr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Prof Hoosen Rasool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ZA" sz="2000" dirty="0">
                  <a:solidFill>
                    <a:schemeClr val="bg2">
                      <a:lumMod val="1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29 June 2020 </a:t>
              </a: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400" b="1" dirty="0">
                <a:solidFill>
                  <a:schemeClr val="tx1"/>
                </a:solidFill>
              </a:endParaRPr>
            </a:p>
            <a:p>
              <a:pPr algn="ctr"/>
              <a:endParaRPr lang="en-ZA" sz="200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en-ZA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en-ZA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01DD353-2090-4E8D-8536-2345DB9DB3E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43"/>
          <a:stretch/>
        </p:blipFill>
        <p:spPr bwMode="auto">
          <a:xfrm>
            <a:off x="1" y="3493793"/>
            <a:ext cx="5753888" cy="3388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94C3A46F-0D26-423C-9FEB-C92AF539B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328" y="3628159"/>
            <a:ext cx="210312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HET Logo - Capital Hotel School">
            <a:extLst>
              <a:ext uri="{FF2B5EF4-FFF2-40B4-BE49-F238E27FC236}">
                <a16:creationId xmlns:a16="http://schemas.microsoft.com/office/drawing/2014/main" xmlns="" id="{FD4875E9-18C4-42A6-942F-605EDB2E5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90" y="5290854"/>
            <a:ext cx="3165331" cy="119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09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5756857"/>
            <a:ext cx="11990232" cy="940157"/>
            <a:chOff x="0" y="5743978"/>
            <a:chExt cx="11990232" cy="94015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3794" y="5743978"/>
              <a:ext cx="666438" cy="940157"/>
            </a:xfrm>
            <a:prstGeom prst="rect">
              <a:avLst/>
            </a:prstGeom>
            <a:ln w="38100">
              <a:solidFill>
                <a:srgbClr val="92D050"/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Coronavirus Update – Julia Morgan Ballroom">
            <a:extLst>
              <a:ext uri="{FF2B5EF4-FFF2-40B4-BE49-F238E27FC236}">
                <a16:creationId xmlns:a16="http://schemas.microsoft.com/office/drawing/2014/main" xmlns="" id="{0E9D5A03-D55E-40C9-952B-946F33D011D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79" r="22151"/>
          <a:stretch/>
        </p:blipFill>
        <p:spPr bwMode="auto">
          <a:xfrm>
            <a:off x="492356" y="287221"/>
            <a:ext cx="1793644" cy="1763246"/>
          </a:xfrm>
          <a:prstGeom prst="flowChartConnector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753282A1-C763-412C-9DBC-ABDBB7F6EB37}"/>
              </a:ext>
            </a:extLst>
          </p:cNvPr>
          <p:cNvSpPr/>
          <p:nvPr/>
        </p:nvSpPr>
        <p:spPr>
          <a:xfrm>
            <a:off x="4682836" y="2050467"/>
            <a:ext cx="2826327" cy="211973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0"/>
              </a:spcAft>
            </a:pPr>
            <a:r>
              <a:rPr lang="en-ZA" sz="36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Let’s Talk Reforms</a:t>
            </a:r>
          </a:p>
        </p:txBody>
      </p:sp>
    </p:spTree>
    <p:extLst>
      <p:ext uri="{BB962C8B-B14F-4D97-AF65-F5344CB8AC3E}">
        <p14:creationId xmlns:p14="http://schemas.microsoft.com/office/powerpoint/2010/main" val="35560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0"/>
            <a:ext cx="12192000" cy="6387920"/>
            <a:chOff x="0" y="-12878"/>
            <a:chExt cx="12192000" cy="63879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8"/>
              <a:ext cx="12192000" cy="5817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>
                <a:spcAft>
                  <a:spcPts val="0"/>
                </a:spcAft>
              </a:pPr>
              <a:r>
                <a:rPr lang="en-ZA" sz="28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REFORMS</a:t>
              </a:r>
              <a:endParaRPr lang="en-GB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F2EB692-46D2-4E75-91AE-190E3FB3F350}"/>
              </a:ext>
            </a:extLst>
          </p:cNvPr>
          <p:cNvGrpSpPr/>
          <p:nvPr/>
        </p:nvGrpSpPr>
        <p:grpSpPr>
          <a:xfrm>
            <a:off x="756014" y="737340"/>
            <a:ext cx="10567780" cy="5495009"/>
            <a:chOff x="756014" y="737340"/>
            <a:chExt cx="10567780" cy="5495009"/>
          </a:xfrm>
        </p:grpSpPr>
        <p:sp>
          <p:nvSpPr>
            <p:cNvPr id="13" name="Rectangle: Diagonal Corners Snipped 12">
              <a:extLst>
                <a:ext uri="{FF2B5EF4-FFF2-40B4-BE49-F238E27FC236}">
                  <a16:creationId xmlns:a16="http://schemas.microsoft.com/office/drawing/2014/main" xmlns="" id="{9A133D07-FC4E-4C4B-8E9D-5603961D5205}"/>
                </a:ext>
              </a:extLst>
            </p:cNvPr>
            <p:cNvSpPr/>
            <p:nvPr/>
          </p:nvSpPr>
          <p:spPr>
            <a:xfrm>
              <a:off x="756014" y="737340"/>
              <a:ext cx="5011124" cy="478774"/>
            </a:xfrm>
            <a:prstGeom prst="snip2Diag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</a:rPr>
                <a:t>National Skills Development Plan</a:t>
              </a:r>
            </a:p>
            <a:p>
              <a:pPr algn="ctr"/>
              <a:endParaRPr lang="en-US" sz="2200" b="1" dirty="0">
                <a:solidFill>
                  <a:schemeClr val="bg1"/>
                </a:solidFill>
              </a:endParaRPr>
            </a:p>
            <a:p>
              <a:pPr algn="ctr"/>
              <a:endParaRPr lang="en-GB" sz="22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A665177A-E512-4980-80D2-B2EBDE202409}"/>
                </a:ext>
              </a:extLst>
            </p:cNvPr>
            <p:cNvSpPr/>
            <p:nvPr/>
          </p:nvSpPr>
          <p:spPr>
            <a:xfrm>
              <a:off x="756014" y="1431793"/>
              <a:ext cx="5011124" cy="17981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 typeface="Wingdings" panose="05000000000000000000" pitchFamily="2" charset="2"/>
                <a:buChar char="§"/>
              </a:pPr>
              <a:endParaRPr lang="en-Z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mbria" panose="02040503050406030204" pitchFamily="18" charset="0"/>
                </a:rPr>
                <a:t>NSDP be scrapped and new plan developed</a:t>
              </a:r>
              <a:endParaRPr lang="en-ZA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P</a:t>
              </a:r>
              <a:r>
                <a:rPr lang="en-ZA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mbria" panose="02040503050406030204" pitchFamily="18" charset="0"/>
                </a:rPr>
                <a:t>andemic necessitates new </a:t>
              </a: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interventions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mbria" panose="02040503050406030204" pitchFamily="18" charset="0"/>
                </a:rPr>
                <a:t>Fewer impactful priorities (the fewer, the better)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New plan no</a:t>
              </a:r>
              <a:r>
                <a:rPr lang="en-ZA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mbria" panose="02040503050406030204" pitchFamily="18" charset="0"/>
                </a:rPr>
                <a:t> longer than 2-4 pages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mbria" panose="02040503050406030204" pitchFamily="18" charset="0"/>
                </a:rPr>
                <a:t>Flexibility, brevity and adaptability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Robust M&amp;E system (evidenced-based)</a:t>
              </a:r>
              <a:endParaRPr lang="en-Z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</a:endParaRPr>
            </a:p>
            <a:p>
              <a:pPr algn="just"/>
              <a:r>
                <a:rPr lang="en-ZA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mbria" panose="02040503050406030204" pitchFamily="18" charset="0"/>
                </a:rPr>
                <a:t> </a:t>
              </a:r>
              <a:endParaRPr lang="en-GB" dirty="0"/>
            </a:p>
          </p:txBody>
        </p:sp>
        <p:sp>
          <p:nvSpPr>
            <p:cNvPr id="15" name="Rectangle: Diagonal Corners Snipped 14">
              <a:extLst>
                <a:ext uri="{FF2B5EF4-FFF2-40B4-BE49-F238E27FC236}">
                  <a16:creationId xmlns:a16="http://schemas.microsoft.com/office/drawing/2014/main" xmlns="" id="{CFB02025-BDF6-4328-BCF7-2EF31B5A13D4}"/>
                </a:ext>
              </a:extLst>
            </p:cNvPr>
            <p:cNvSpPr/>
            <p:nvPr/>
          </p:nvSpPr>
          <p:spPr>
            <a:xfrm>
              <a:off x="6312670" y="737340"/>
              <a:ext cx="5011124" cy="478774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200" b="1" dirty="0">
                  <a:solidFill>
                    <a:schemeClr val="tx1"/>
                  </a:solidFill>
                </a:rPr>
                <a:t>Fewer Large SETAs</a:t>
              </a:r>
            </a:p>
            <a:p>
              <a:pPr algn="ctr"/>
              <a:endParaRPr lang="en-US" sz="2200" b="1" dirty="0">
                <a:solidFill>
                  <a:schemeClr val="bg1"/>
                </a:solidFill>
              </a:endParaRPr>
            </a:p>
            <a:p>
              <a:pPr algn="ctr"/>
              <a:endParaRPr lang="en-GB" sz="22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A4FFD0A0-275F-42E1-918F-0F7D5A9F4C83}"/>
                </a:ext>
              </a:extLst>
            </p:cNvPr>
            <p:cNvSpPr/>
            <p:nvPr/>
          </p:nvSpPr>
          <p:spPr>
            <a:xfrm>
              <a:off x="6312670" y="1431793"/>
              <a:ext cx="5011124" cy="179812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Justifiable case for fewer large SETAs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SETAs should restructure internally to cut costs and improve efficiencies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Move away from public sector staffing model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No training cost cuts the priority</a:t>
              </a:r>
              <a:endParaRPr lang="en-GB" dirty="0"/>
            </a:p>
          </p:txBody>
        </p:sp>
        <p:sp>
          <p:nvSpPr>
            <p:cNvPr id="17" name="Rectangle: Diagonal Corners Snipped 16">
              <a:extLst>
                <a:ext uri="{FF2B5EF4-FFF2-40B4-BE49-F238E27FC236}">
                  <a16:creationId xmlns:a16="http://schemas.microsoft.com/office/drawing/2014/main" xmlns="" id="{7AFA05D5-1C8F-469E-993E-1143E87F0120}"/>
                </a:ext>
              </a:extLst>
            </p:cNvPr>
            <p:cNvSpPr/>
            <p:nvPr/>
          </p:nvSpPr>
          <p:spPr>
            <a:xfrm>
              <a:off x="756014" y="3500414"/>
              <a:ext cx="5011124" cy="478774"/>
            </a:xfrm>
            <a:prstGeom prst="snip2Diag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</a:rPr>
                <a:t>Mandatory Grants</a:t>
              </a:r>
            </a:p>
            <a:p>
              <a:pPr algn="ctr"/>
              <a:endParaRPr lang="en-US" sz="2200" b="1" dirty="0">
                <a:solidFill>
                  <a:schemeClr val="bg1"/>
                </a:solidFill>
              </a:endParaRPr>
            </a:p>
            <a:p>
              <a:pPr algn="ctr"/>
              <a:endParaRPr lang="en-GB" sz="22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35719EDF-9232-4118-834D-B0D0025848DA}"/>
                </a:ext>
              </a:extLst>
            </p:cNvPr>
            <p:cNvSpPr/>
            <p:nvPr/>
          </p:nvSpPr>
          <p:spPr>
            <a:xfrm>
              <a:off x="756014" y="4171159"/>
              <a:ext cx="5011124" cy="206119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New mandatory grants mechanism needed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Employers claim a skills levy rebate / tax deductions directly from SARS 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Make the rebate claim employer-friendly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ZA" dirty="0">
                  <a:solidFill>
                    <a:srgbClr val="000000"/>
                  </a:solidFill>
                  <a:latin typeface="Calibri" panose="020F0502020204030204" pitchFamily="34" charset="0"/>
                  <a:ea typeface="Cambria" panose="02040503050406030204" pitchFamily="18" charset="0"/>
                </a:rPr>
                <a:t>Remove disbursement responsibilities form SETAs</a:t>
              </a:r>
            </a:p>
            <a:p>
              <a:pPr algn="just"/>
              <a:endParaRPr lang="en-GB" dirty="0"/>
            </a:p>
          </p:txBody>
        </p:sp>
        <p:sp>
          <p:nvSpPr>
            <p:cNvPr id="19" name="Rectangle: Diagonal Corners Snipped 18">
              <a:extLst>
                <a:ext uri="{FF2B5EF4-FFF2-40B4-BE49-F238E27FC236}">
                  <a16:creationId xmlns:a16="http://schemas.microsoft.com/office/drawing/2014/main" xmlns="" id="{6BAF2D97-79C7-40FE-9FEA-7CA4B333E866}"/>
                </a:ext>
              </a:extLst>
            </p:cNvPr>
            <p:cNvSpPr/>
            <p:nvPr/>
          </p:nvSpPr>
          <p:spPr>
            <a:xfrm>
              <a:off x="6312670" y="3500414"/>
              <a:ext cx="5011124" cy="478774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200" b="1" dirty="0">
                  <a:solidFill>
                    <a:schemeClr val="tx1"/>
                  </a:solidFill>
                </a:rPr>
                <a:t>SETA Planning</a:t>
              </a:r>
            </a:p>
            <a:p>
              <a:pPr algn="ctr"/>
              <a:endParaRPr lang="en-US" sz="2200" b="1" dirty="0">
                <a:solidFill>
                  <a:schemeClr val="bg1"/>
                </a:solidFill>
              </a:endParaRPr>
            </a:p>
            <a:p>
              <a:pPr algn="ctr"/>
              <a:endParaRPr lang="en-GB" sz="22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634E5ABE-0542-4CC3-90A8-63A8643660D1}"/>
                </a:ext>
              </a:extLst>
            </p:cNvPr>
            <p:cNvSpPr/>
            <p:nvPr/>
          </p:nvSpPr>
          <p:spPr>
            <a:xfrm>
              <a:off x="6312670" y="4171167"/>
              <a:ext cx="5011124" cy="206117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endParaRPr lang="en-Z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pPr marL="285750" lvl="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endParaRPr lang="en-ZA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pPr marL="285750" lvl="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ZA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All SETA budgets, strategic plans, annual performance plans and sector skills plans should be scrapped and redone due to lower projected revenues </a:t>
              </a:r>
            </a:p>
            <a:p>
              <a:pPr marL="285750" lvl="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en-ZA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SLAs should be renegotiated</a:t>
              </a:r>
            </a:p>
            <a:p>
              <a:pPr marL="285750" lvl="0" indent="-28575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endPara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pPr marL="457200">
                <a:lnSpc>
                  <a:spcPct val="107000"/>
                </a:lnSpc>
                <a:spcAft>
                  <a:spcPts val="0"/>
                </a:spcAft>
              </a:pPr>
              <a:r>
                <a:rPr lang="en-ZA" sz="18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 </a:t>
              </a:r>
              <a:endPara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572837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0"/>
            <a:ext cx="12192000" cy="6387920"/>
            <a:chOff x="0" y="-12878"/>
            <a:chExt cx="12192000" cy="63879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8"/>
              <a:ext cx="12192000" cy="581796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>
                <a:spcAft>
                  <a:spcPts val="0"/>
                </a:spcAft>
              </a:pPr>
              <a:r>
                <a:rPr lang="en-ZA" sz="28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REFORMS</a:t>
              </a:r>
              <a:endParaRPr lang="en-GB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F2EB692-46D2-4E75-91AE-190E3FB3F350}"/>
              </a:ext>
            </a:extLst>
          </p:cNvPr>
          <p:cNvGrpSpPr/>
          <p:nvPr/>
        </p:nvGrpSpPr>
        <p:grpSpPr>
          <a:xfrm>
            <a:off x="812110" y="1443916"/>
            <a:ext cx="10567780" cy="3603070"/>
            <a:chOff x="756014" y="737307"/>
            <a:chExt cx="10567780" cy="3603070"/>
          </a:xfrm>
        </p:grpSpPr>
        <p:sp>
          <p:nvSpPr>
            <p:cNvPr id="13" name="Rectangle: Diagonal Corners Snipped 12">
              <a:extLst>
                <a:ext uri="{FF2B5EF4-FFF2-40B4-BE49-F238E27FC236}">
                  <a16:creationId xmlns:a16="http://schemas.microsoft.com/office/drawing/2014/main" xmlns="" id="{9A133D07-FC4E-4C4B-8E9D-5603961D5205}"/>
                </a:ext>
              </a:extLst>
            </p:cNvPr>
            <p:cNvSpPr/>
            <p:nvPr/>
          </p:nvSpPr>
          <p:spPr>
            <a:xfrm>
              <a:off x="756014" y="737340"/>
              <a:ext cx="5011124" cy="478774"/>
            </a:xfrm>
            <a:prstGeom prst="snip2Diag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200" b="1" dirty="0">
                  <a:solidFill>
                    <a:schemeClr val="bg1"/>
                  </a:solidFill>
                </a:rPr>
                <a:t>Learning</a:t>
              </a:r>
            </a:p>
            <a:p>
              <a:pPr algn="ctr"/>
              <a:endParaRPr lang="en-US" sz="2200" b="1" dirty="0">
                <a:solidFill>
                  <a:schemeClr val="bg1"/>
                </a:solidFill>
              </a:endParaRPr>
            </a:p>
            <a:p>
              <a:pPr algn="ctr"/>
              <a:endParaRPr lang="en-GB" sz="22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A665177A-E512-4980-80D2-B2EBDE202409}"/>
                </a:ext>
              </a:extLst>
            </p:cNvPr>
            <p:cNvSpPr/>
            <p:nvPr/>
          </p:nvSpPr>
          <p:spPr>
            <a:xfrm>
              <a:off x="756014" y="1431793"/>
              <a:ext cx="5011124" cy="29085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buFont typeface="Wingdings" panose="05000000000000000000" pitchFamily="2" charset="2"/>
                <a:buChar char="§"/>
              </a:pPr>
              <a:endPara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buFont typeface="Wingdings" panose="05000000000000000000" pitchFamily="2" charset="2"/>
                <a:buChar char="§"/>
              </a:pPr>
              <a:endParaRPr lang="en-GB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buFont typeface="Wingdings" panose="05000000000000000000" pitchFamily="2" charset="2"/>
                <a:buChar char="§"/>
              </a:pPr>
              <a:r>
                <a:rPr lang="en-GB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Decongest campuses, increase student access </a:t>
              </a:r>
            </a:p>
            <a:p>
              <a:pPr algn="just"/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</a:t>
              </a:r>
              <a:r>
                <a:rPr lang="en-GB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with online and blended learning</a:t>
              </a:r>
              <a:endParaRPr lang="en-GB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Resign curricula and assessments</a:t>
              </a:r>
              <a:endParaRPr lang="en-GB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Speed up qualification development and accreditation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Recognise short courses as a legitimate form of learning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Reduce student fees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Use</a:t>
              </a:r>
              <a:r>
                <a:rPr lang="en-GB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private training providers as a resource to support national development</a:t>
              </a:r>
            </a:p>
            <a:p>
              <a:pPr algn="just">
                <a:buFont typeface="Wingdings" panose="05000000000000000000" pitchFamily="2" charset="2"/>
                <a:buChar char="§"/>
              </a:pPr>
              <a:endPara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buFont typeface="Wingdings" panose="05000000000000000000" pitchFamily="2" charset="2"/>
                <a:buChar char="§"/>
              </a:pP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: Diagonal Corners Snipped 14">
              <a:extLst>
                <a:ext uri="{FF2B5EF4-FFF2-40B4-BE49-F238E27FC236}">
                  <a16:creationId xmlns:a16="http://schemas.microsoft.com/office/drawing/2014/main" xmlns="" id="{CFB02025-BDF6-4328-BCF7-2EF31B5A13D4}"/>
                </a:ext>
              </a:extLst>
            </p:cNvPr>
            <p:cNvSpPr/>
            <p:nvPr/>
          </p:nvSpPr>
          <p:spPr>
            <a:xfrm>
              <a:off x="6312670" y="737307"/>
              <a:ext cx="5011124" cy="478774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endParaRPr lang="en-ZA" sz="22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sz="2200" b="1" dirty="0">
                  <a:solidFill>
                    <a:schemeClr val="tx1"/>
                  </a:solidFill>
                </a:rPr>
                <a:t>Change the Dual Training Models</a:t>
              </a:r>
            </a:p>
            <a:p>
              <a:pPr algn="ctr"/>
              <a:endParaRPr lang="en-US" sz="2200" b="1" dirty="0">
                <a:solidFill>
                  <a:schemeClr val="bg1"/>
                </a:solidFill>
              </a:endParaRPr>
            </a:p>
            <a:p>
              <a:pPr algn="ctr"/>
              <a:endParaRPr lang="en-GB" sz="22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A4FFD0A0-275F-42E1-918F-0F7D5A9F4C83}"/>
                </a:ext>
              </a:extLst>
            </p:cNvPr>
            <p:cNvSpPr/>
            <p:nvPr/>
          </p:nvSpPr>
          <p:spPr>
            <a:xfrm>
              <a:off x="6312670" y="1431792"/>
              <a:ext cx="5011124" cy="290857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Change the learnership, apprenticeship and internship models to make it accessible for youth without access to networks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SETAs should focus on getting students into workplaces for experiential learning</a:t>
              </a:r>
              <a:endParaRPr lang="en-GB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Develop a central mechanism for advertising, recruiting and selecting potential candidates</a:t>
              </a:r>
              <a:endPara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Internships should be legislated and formalised</a:t>
              </a:r>
              <a:endPara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Apprenticeships should be modernised and extended to higher education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6081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0"/>
            <a:ext cx="12192000" cy="6697013"/>
            <a:chOff x="0" y="-12878"/>
            <a:chExt cx="12192000" cy="6697013"/>
          </a:xfrm>
          <a:solidFill>
            <a:srgbClr val="0070C0"/>
          </a:solidFill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3794" y="5743978"/>
              <a:ext cx="666438" cy="940157"/>
            </a:xfrm>
            <a:prstGeom prst="rect">
              <a:avLst/>
            </a:prstGeom>
            <a:grpFill/>
            <a:ln w="38100">
              <a:solidFill>
                <a:schemeClr val="accent5">
                  <a:lumMod val="75000"/>
                </a:schemeClr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grp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8"/>
              <a:ext cx="12192000" cy="581796"/>
            </a:xfrm>
            <a:prstGeom prst="rect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      </a:t>
              </a:r>
            </a:p>
            <a:p>
              <a:pPr marL="0" lvl="1"/>
              <a:r>
                <a:rPr lang="en-ZA" sz="24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        </a:t>
              </a:r>
            </a:p>
            <a:p>
              <a:pPr marL="0" lvl="1"/>
              <a:r>
                <a:rPr lang="en-ZA" sz="2400" b="1" i="0" dirty="0">
                  <a:solidFill>
                    <a:schemeClr val="bg1"/>
                  </a:solidFill>
                  <a:effectLst/>
                  <a:cs typeface="Times New Roman" panose="02020603050405020304" pitchFamily="18" charset="0"/>
                </a:rPr>
                <a:t>                                                                                                                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7807015-19F0-4FC8-B430-7C51B4AB32D4}"/>
              </a:ext>
            </a:extLst>
          </p:cNvPr>
          <p:cNvSpPr/>
          <p:nvPr/>
        </p:nvSpPr>
        <p:spPr>
          <a:xfrm>
            <a:off x="2119745" y="1830498"/>
            <a:ext cx="7952509" cy="2677656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12529"/>
                </a:solidFill>
              </a:rPr>
              <a:t>    </a:t>
            </a:r>
          </a:p>
          <a:p>
            <a:pPr algn="ctr"/>
            <a:r>
              <a:rPr lang="en-GB" sz="2400" i="1" dirty="0">
                <a:solidFill>
                  <a:srgbClr val="212529"/>
                </a:solidFill>
              </a:rPr>
              <a:t>  </a:t>
            </a:r>
            <a:r>
              <a:rPr lang="en-GB" sz="2800" i="1" dirty="0"/>
              <a:t>“It is not the strongest of the species that survives, nor the most intelligent that survives. It is the one that is most adaptable to change” </a:t>
            </a:r>
          </a:p>
          <a:p>
            <a:pPr algn="ctr"/>
            <a:endParaRPr lang="en-GB" sz="2800" i="1" dirty="0"/>
          </a:p>
          <a:p>
            <a:pPr algn="ctr"/>
            <a:r>
              <a:rPr lang="en-GB" sz="3200" b="1" dirty="0"/>
              <a:t>                                              Charles Darwin</a:t>
            </a:r>
            <a:endParaRPr lang="en-GB" sz="4000" b="1" i="1" dirty="0"/>
          </a:p>
        </p:txBody>
      </p:sp>
    </p:spTree>
    <p:extLst>
      <p:ext uri="{BB962C8B-B14F-4D97-AF65-F5344CB8AC3E}">
        <p14:creationId xmlns:p14="http://schemas.microsoft.com/office/powerpoint/2010/main" val="1593265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1"/>
            <a:ext cx="12192000" cy="6387152"/>
            <a:chOff x="0" y="-12878"/>
            <a:chExt cx="12192000" cy="638715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180473" y="6374274"/>
              <a:ext cx="11831053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8"/>
              <a:ext cx="12192000" cy="65432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lnSpc>
                  <a:spcPct val="150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       </a:t>
              </a:r>
            </a:p>
            <a:p>
              <a:pPr lvl="1" algn="ctr">
                <a:lnSpc>
                  <a:spcPct val="150000"/>
                </a:lnSpc>
                <a:spcBef>
                  <a:spcPts val="200"/>
                </a:spcBef>
                <a:spcAft>
                  <a:spcPts val="0"/>
                </a:spcAft>
              </a:pPr>
              <a:endParaRPr lang="en-ZA" sz="28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9D6D0E2A-DDD8-459A-9937-04CC14B136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2504677"/>
              </p:ext>
            </p:extLst>
          </p:nvPr>
        </p:nvGraphicFramePr>
        <p:xfrm>
          <a:off x="1733264" y="655093"/>
          <a:ext cx="7867936" cy="5732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C:\Users\User\Desktop\FR pres Logo Implimentation-01.jpg">
            <a:extLst>
              <a:ext uri="{FF2B5EF4-FFF2-40B4-BE49-F238E27FC236}">
                <a16:creationId xmlns:a16="http://schemas.microsoft.com/office/drawing/2014/main" xmlns="" id="{81EA7A71-399E-46BD-B432-3CD9E6EA39AD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4" t="22088" r="22586" b="41644"/>
          <a:stretch/>
        </p:blipFill>
        <p:spPr bwMode="auto">
          <a:xfrm>
            <a:off x="9697453" y="4929842"/>
            <a:ext cx="2133600" cy="971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810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1"/>
            <a:ext cx="12192000" cy="6713056"/>
            <a:chOff x="0" y="-12878"/>
            <a:chExt cx="12192000" cy="671305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2417" y="5760021"/>
              <a:ext cx="666438" cy="940157"/>
            </a:xfrm>
            <a:prstGeom prst="rect">
              <a:avLst/>
            </a:prstGeom>
            <a:ln w="38100">
              <a:solidFill>
                <a:srgbClr val="92D050"/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8"/>
              <a:ext cx="12192000" cy="5817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       </a:t>
              </a:r>
            </a:p>
            <a:p>
              <a:pPr marL="0" lvl="1" algn="ctr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                            </a:t>
              </a:r>
              <a:r>
                <a:rPr lang="en-ZA" sz="28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3B3265EA-72E3-4FF7-9444-C81917F97545}"/>
              </a:ext>
            </a:extLst>
          </p:cNvPr>
          <p:cNvSpPr/>
          <p:nvPr/>
        </p:nvSpPr>
        <p:spPr>
          <a:xfrm>
            <a:off x="1981199" y="1579424"/>
            <a:ext cx="8395855" cy="332508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i="1" dirty="0">
                <a:solidFill>
                  <a:srgbClr val="212529"/>
                </a:solidFill>
              </a:rPr>
              <a:t>“</a:t>
            </a:r>
            <a:r>
              <a:rPr lang="en-GB" sz="2400" i="1" dirty="0">
                <a:solidFill>
                  <a:srgbClr val="212529"/>
                </a:solidFill>
              </a:rPr>
              <a:t>We are constrained [in the fight against Covid-19] by </a:t>
            </a:r>
          </a:p>
          <a:p>
            <a:pPr algn="ctr"/>
            <a:r>
              <a:rPr lang="en-GB" sz="2400" i="1" dirty="0">
                <a:solidFill>
                  <a:srgbClr val="212529"/>
                </a:solidFill>
              </a:rPr>
              <a:t>    the very same challenges we seek to address: </a:t>
            </a:r>
            <a:r>
              <a:rPr lang="en-GB" sz="2400" b="1" i="1" dirty="0">
                <a:solidFill>
                  <a:srgbClr val="212529"/>
                </a:solidFill>
              </a:rPr>
              <a:t>poverty, </a:t>
            </a:r>
          </a:p>
          <a:p>
            <a:pPr algn="ctr"/>
            <a:r>
              <a:rPr lang="en-GB" sz="2400" b="1" i="1" dirty="0">
                <a:solidFill>
                  <a:srgbClr val="212529"/>
                </a:solidFill>
              </a:rPr>
              <a:t>    inequality and unemployment. </a:t>
            </a:r>
            <a:r>
              <a:rPr lang="en-GB" sz="2400" i="1" dirty="0">
                <a:solidFill>
                  <a:srgbClr val="212529"/>
                </a:solidFill>
              </a:rPr>
              <a:t>The very problems we </a:t>
            </a:r>
          </a:p>
          <a:p>
            <a:pPr algn="ctr"/>
            <a:r>
              <a:rPr lang="en-GB" sz="2400" i="1" dirty="0">
                <a:solidFill>
                  <a:srgbClr val="212529"/>
                </a:solidFill>
              </a:rPr>
              <a:t>  seek to solve are the obstacles standing on our way”.</a:t>
            </a:r>
          </a:p>
          <a:p>
            <a:pPr algn="ctr"/>
            <a:r>
              <a:rPr lang="en-GB" sz="2400" dirty="0">
                <a:solidFill>
                  <a:srgbClr val="212529"/>
                </a:solidFill>
              </a:rPr>
              <a:t>                                                     </a:t>
            </a:r>
          </a:p>
          <a:p>
            <a:pPr algn="ctr"/>
            <a:r>
              <a:rPr lang="en-GB" sz="2400" b="1" dirty="0">
                <a:solidFill>
                  <a:srgbClr val="212529"/>
                </a:solidFill>
              </a:rPr>
              <a:t>           </a:t>
            </a:r>
            <a:r>
              <a:rPr lang="en-GB" sz="2400" b="1" i="1" dirty="0">
                <a:solidFill>
                  <a:srgbClr val="212529"/>
                </a:solidFill>
              </a:rPr>
              <a:t>Minister of Higher Education – Dr Blade Nzimande </a:t>
            </a:r>
            <a:r>
              <a:rPr lang="en-GB" sz="2400" dirty="0">
                <a:solidFill>
                  <a:srgbClr val="212529"/>
                </a:solidFill>
              </a:rPr>
              <a:t>     </a:t>
            </a:r>
          </a:p>
          <a:p>
            <a:pPr algn="ctr"/>
            <a:r>
              <a:rPr lang="en-GB" sz="2400" dirty="0">
                <a:solidFill>
                  <a:srgbClr val="212529"/>
                </a:solidFill>
              </a:rPr>
              <a:t>                                                                               30 April 2020</a:t>
            </a:r>
          </a:p>
        </p:txBody>
      </p:sp>
    </p:spTree>
    <p:extLst>
      <p:ext uri="{BB962C8B-B14F-4D97-AF65-F5344CB8AC3E}">
        <p14:creationId xmlns:p14="http://schemas.microsoft.com/office/powerpoint/2010/main" val="1445465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0"/>
            <a:ext cx="12192000" cy="6697014"/>
            <a:chOff x="0" y="-12879"/>
            <a:chExt cx="12192000" cy="669701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3794" y="5743978"/>
              <a:ext cx="666438" cy="940157"/>
            </a:xfrm>
            <a:prstGeom prst="rect">
              <a:avLst/>
            </a:prstGeom>
            <a:ln w="38100">
              <a:solidFill>
                <a:srgbClr val="92D050"/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9"/>
              <a:ext cx="12192000" cy="5817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       </a:t>
              </a:r>
            </a:p>
            <a:p>
              <a:pPr marL="0" lvl="1" algn="ctr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                                                            </a:t>
              </a:r>
              <a:r>
                <a:rPr lang="en-ZA" sz="28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OUTCOMES </a:t>
              </a:r>
            </a:p>
            <a:p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EBA7A437-281A-4832-A287-7279131F90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0077291"/>
              </p:ext>
            </p:extLst>
          </p:nvPr>
        </p:nvGraphicFramePr>
        <p:xfrm>
          <a:off x="430537" y="827621"/>
          <a:ext cx="10242794" cy="5314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731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5756857"/>
            <a:ext cx="11990232" cy="940157"/>
            <a:chOff x="0" y="5743978"/>
            <a:chExt cx="11990232" cy="94015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3794" y="5743978"/>
              <a:ext cx="666438" cy="940157"/>
            </a:xfrm>
            <a:prstGeom prst="rect">
              <a:avLst/>
            </a:prstGeom>
            <a:ln w="38100">
              <a:solidFill>
                <a:srgbClr val="92D050"/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Coronavirus Update – Julia Morgan Ballroom">
            <a:extLst>
              <a:ext uri="{FF2B5EF4-FFF2-40B4-BE49-F238E27FC236}">
                <a16:creationId xmlns:a16="http://schemas.microsoft.com/office/drawing/2014/main" xmlns="" id="{0E9D5A03-D55E-40C9-952B-946F33D011D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79" r="22151"/>
          <a:stretch/>
        </p:blipFill>
        <p:spPr bwMode="auto">
          <a:xfrm>
            <a:off x="492356" y="259511"/>
            <a:ext cx="1544262" cy="1555427"/>
          </a:xfrm>
          <a:prstGeom prst="flowChartConnector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9BA33136-26DA-45F9-B03A-E1B1CD21DBB4}"/>
              </a:ext>
            </a:extLst>
          </p:cNvPr>
          <p:cNvSpPr/>
          <p:nvPr/>
        </p:nvSpPr>
        <p:spPr>
          <a:xfrm>
            <a:off x="4502728" y="2369134"/>
            <a:ext cx="2826327" cy="211973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0"/>
              </a:spcAft>
            </a:pPr>
            <a:r>
              <a:rPr lang="en-ZA" sz="36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ZA" sz="3600" b="1" dirty="0">
                <a:solidFill>
                  <a:schemeClr val="bg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ZA" sz="36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</a:p>
          <a:p>
            <a:pPr marL="0" lvl="1" algn="ctr">
              <a:spcAft>
                <a:spcPts val="0"/>
              </a:spcAft>
            </a:pPr>
            <a:r>
              <a:rPr lang="en-ZA" sz="36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for Reform</a:t>
            </a:r>
          </a:p>
        </p:txBody>
      </p:sp>
    </p:spTree>
    <p:extLst>
      <p:ext uri="{BB962C8B-B14F-4D97-AF65-F5344CB8AC3E}">
        <p14:creationId xmlns:p14="http://schemas.microsoft.com/office/powerpoint/2010/main" val="298540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1"/>
            <a:ext cx="12192000" cy="6697013"/>
            <a:chOff x="0" y="-12878"/>
            <a:chExt cx="12192000" cy="669701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3794" y="5743978"/>
              <a:ext cx="666438" cy="940157"/>
            </a:xfrm>
            <a:prstGeom prst="rect">
              <a:avLst/>
            </a:prstGeom>
            <a:ln w="38100">
              <a:solidFill>
                <a:srgbClr val="92D050"/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8"/>
              <a:ext cx="12192000" cy="5817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       </a:t>
              </a:r>
            </a:p>
            <a:p>
              <a:pPr marL="0" lvl="1" algn="ctr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  </a:t>
              </a:r>
              <a:r>
                <a:rPr lang="en-ZA" sz="28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PRE-COVID-19 LABOUR MARKET CRISIS </a:t>
              </a:r>
            </a:p>
            <a:p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48DD2455-DDA7-44DD-91C8-F877296DDD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8416575"/>
              </p:ext>
            </p:extLst>
          </p:nvPr>
        </p:nvGraphicFramePr>
        <p:xfrm>
          <a:off x="534987" y="1036437"/>
          <a:ext cx="6233131" cy="494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 descr="Unemployment Icons - Download Free Vector Icons | Noun Project">
            <a:extLst>
              <a:ext uri="{FF2B5EF4-FFF2-40B4-BE49-F238E27FC236}">
                <a16:creationId xmlns:a16="http://schemas.microsoft.com/office/drawing/2014/main" xmlns="" id="{7B99096F-232F-49A9-A4F5-FA727B835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090" y="642712"/>
            <a:ext cx="1492827" cy="149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F0F09D-3C86-4608-998B-BA7B4A11E881}"/>
              </a:ext>
            </a:extLst>
          </p:cNvPr>
          <p:cNvSpPr txBox="1"/>
          <p:nvPr/>
        </p:nvSpPr>
        <p:spPr>
          <a:xfrm>
            <a:off x="9008774" y="809030"/>
            <a:ext cx="244752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i="0" dirty="0">
                <a:solidFill>
                  <a:srgbClr val="333333"/>
                </a:solidFill>
                <a:effectLst/>
              </a:rPr>
              <a:t>Unemployment increased by 344 000 to </a:t>
            </a:r>
            <a:r>
              <a:rPr lang="en-GB" b="1" i="0" dirty="0">
                <a:solidFill>
                  <a:srgbClr val="333333"/>
                </a:solidFill>
                <a:effectLst/>
              </a:rPr>
              <a:t>7,1 million </a:t>
            </a:r>
            <a:r>
              <a:rPr lang="en-GB" i="0" dirty="0">
                <a:solidFill>
                  <a:srgbClr val="333333"/>
                </a:solidFill>
                <a:effectLst/>
              </a:rPr>
              <a:t>in Q1: 2020 compared to Q4: 2019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F6108F7-BD83-407E-B9D3-635B323A4914}"/>
              </a:ext>
            </a:extLst>
          </p:cNvPr>
          <p:cNvSpPr txBox="1"/>
          <p:nvPr/>
        </p:nvSpPr>
        <p:spPr>
          <a:xfrm>
            <a:off x="7026935" y="4638960"/>
            <a:ext cx="4521923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800" i="0" u="none" strike="noStrike" baseline="0" dirty="0">
                <a:solidFill>
                  <a:srgbClr val="000000"/>
                </a:solidFill>
              </a:rPr>
              <a:t>Over 8,5 million (41,7%) out of 20,4 million young people aged 15-34 years not in employment, education or training (NEET)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5CDE8F4-3931-425D-AA85-788529AD15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9501" y="2570504"/>
            <a:ext cx="4336793" cy="16334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C27F176-6240-42B3-9E9F-7C54F568179E}"/>
              </a:ext>
            </a:extLst>
          </p:cNvPr>
          <p:cNvSpPr txBox="1"/>
          <p:nvPr/>
        </p:nvSpPr>
        <p:spPr>
          <a:xfrm>
            <a:off x="534987" y="5914285"/>
            <a:ext cx="361257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StatsSA QLFS 2008-2020</a:t>
            </a:r>
            <a:endParaRPr lang="en-GB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4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1"/>
            <a:ext cx="12192000" cy="6697013"/>
            <a:chOff x="0" y="-12878"/>
            <a:chExt cx="12192000" cy="669701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3794" y="5743978"/>
              <a:ext cx="666438" cy="940157"/>
            </a:xfrm>
            <a:prstGeom prst="rect">
              <a:avLst/>
            </a:prstGeom>
            <a:ln w="38100">
              <a:solidFill>
                <a:srgbClr val="92D050"/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8"/>
              <a:ext cx="12192000" cy="5817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       </a:t>
              </a:r>
            </a:p>
            <a:p>
              <a:pPr marL="0" lvl="1" algn="ctr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         </a:t>
              </a:r>
              <a:r>
                <a:rPr lang="en-ZA" sz="28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COVID-19</a:t>
              </a:r>
              <a:r>
                <a:rPr lang="en-ZA" sz="24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ZA" sz="28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LABOUR MARKET SCENARIOS </a:t>
              </a:r>
            </a:p>
            <a:p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85B750D-0E86-4A9F-A945-A7AF70526B66}"/>
              </a:ext>
            </a:extLst>
          </p:cNvPr>
          <p:cNvSpPr txBox="1"/>
          <p:nvPr/>
        </p:nvSpPr>
        <p:spPr>
          <a:xfrm>
            <a:off x="464038" y="5756857"/>
            <a:ext cx="4606725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SA-TIED Report, April 2020 / National Treasury</a:t>
            </a:r>
            <a:endParaRPr lang="en-GB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D6A3711-030C-4FE2-8D0F-2A8231A3A10D}"/>
              </a:ext>
            </a:extLst>
          </p:cNvPr>
          <p:cNvPicPr/>
          <p:nvPr/>
        </p:nvPicPr>
        <p:blipFill>
          <a:blip r:embed="rId3">
            <a:lum bright="-25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039" y="1496001"/>
            <a:ext cx="5631961" cy="401982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2FF85F5-0953-4123-A507-81BFC16F5B71}"/>
              </a:ext>
            </a:extLst>
          </p:cNvPr>
          <p:cNvSpPr txBox="1"/>
          <p:nvPr/>
        </p:nvSpPr>
        <p:spPr>
          <a:xfrm>
            <a:off x="1818410" y="944228"/>
            <a:ext cx="39173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mpact of lockdown on employment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F1F99BF-D354-4A27-B6B0-331CFCA6E1ED}"/>
              </a:ext>
            </a:extLst>
          </p:cNvPr>
          <p:cNvSpPr txBox="1"/>
          <p:nvPr/>
        </p:nvSpPr>
        <p:spPr>
          <a:xfrm>
            <a:off x="6570520" y="1067149"/>
            <a:ext cx="4928754" cy="37888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12121"/>
                </a:solidFill>
              </a:rPr>
              <a:t>Quick recovery </a:t>
            </a:r>
            <a:r>
              <a:rPr lang="en-GB" dirty="0">
                <a:solidFill>
                  <a:srgbClr val="212121"/>
                </a:solidFill>
              </a:rPr>
              <a:t>-</a:t>
            </a:r>
            <a:r>
              <a:rPr lang="en-GB" b="0" i="0" dirty="0">
                <a:solidFill>
                  <a:srgbClr val="212121"/>
                </a:solidFill>
                <a:effectLst/>
              </a:rPr>
              <a:t> Job losses under 3 million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12121"/>
                </a:solidFill>
              </a:rPr>
              <a:t>S</a:t>
            </a:r>
            <a:r>
              <a:rPr lang="en-GB" b="1" i="0" dirty="0">
                <a:solidFill>
                  <a:srgbClr val="212121"/>
                </a:solidFill>
                <a:effectLst/>
              </a:rPr>
              <a:t>low recovery  </a:t>
            </a:r>
            <a:r>
              <a:rPr lang="en-GB" b="0" i="0" dirty="0">
                <a:solidFill>
                  <a:srgbClr val="212121"/>
                </a:solidFill>
                <a:effectLst/>
              </a:rPr>
              <a:t>- Over 5 million job losses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12121"/>
                </a:solidFill>
              </a:rPr>
              <a:t>Long recovery   </a:t>
            </a:r>
            <a:r>
              <a:rPr lang="en-GB" dirty="0">
                <a:solidFill>
                  <a:srgbClr val="212121"/>
                </a:solidFill>
              </a:rPr>
              <a:t>- Over</a:t>
            </a:r>
            <a:r>
              <a:rPr lang="en-GB" b="0" i="0" dirty="0">
                <a:solidFill>
                  <a:srgbClr val="212121"/>
                </a:solidFill>
                <a:effectLst/>
              </a:rPr>
              <a:t> 7 million job losses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12121"/>
                </a:solidFill>
              </a:rPr>
              <a:t>Worst case </a:t>
            </a:r>
            <a:r>
              <a:rPr lang="en-GB" dirty="0">
                <a:solidFill>
                  <a:srgbClr val="212121"/>
                </a:solidFill>
              </a:rPr>
              <a:t>- U</a:t>
            </a:r>
            <a:r>
              <a:rPr lang="en-GB" b="0" i="0" dirty="0">
                <a:solidFill>
                  <a:srgbClr val="212121"/>
                </a:solidFill>
                <a:effectLst/>
              </a:rPr>
              <a:t>nemployment rate over 50%. 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212121"/>
                </a:solidFill>
              </a:rPr>
              <a:t>Hard Hit Sectors </a:t>
            </a:r>
            <a:r>
              <a:rPr lang="en-GB" dirty="0">
                <a:solidFill>
                  <a:srgbClr val="212121"/>
                </a:solidFill>
              </a:rPr>
              <a:t>- M</a:t>
            </a:r>
            <a:r>
              <a:rPr lang="en-GB" b="0" i="0" dirty="0">
                <a:solidFill>
                  <a:srgbClr val="212121"/>
                </a:solidFill>
                <a:effectLst/>
              </a:rPr>
              <a:t>anufacturing, construction, trade, catering, accommodation, financial and business services 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b="1" i="0" dirty="0">
                <a:solidFill>
                  <a:srgbClr val="212121"/>
                </a:solidFill>
                <a:effectLst/>
              </a:rPr>
              <a:t>Workers</a:t>
            </a:r>
            <a:r>
              <a:rPr lang="en-GB" b="0" i="0" dirty="0">
                <a:solidFill>
                  <a:srgbClr val="212121"/>
                </a:solidFill>
                <a:effectLst/>
              </a:rPr>
              <a:t> –</a:t>
            </a:r>
            <a:r>
              <a:rPr lang="en-GB" dirty="0">
                <a:solidFill>
                  <a:srgbClr val="212121"/>
                </a:solidFill>
              </a:rPr>
              <a:t>Wage s</a:t>
            </a:r>
            <a:r>
              <a:rPr lang="en-GB" b="0" i="0" dirty="0">
                <a:solidFill>
                  <a:srgbClr val="212121"/>
                </a:solidFill>
                <a:effectLst/>
              </a:rPr>
              <a:t>hocks skills levy declines</a:t>
            </a:r>
            <a:endParaRPr lang="en-GB" b="0" dirty="0">
              <a:solidFill>
                <a:srgbClr val="212121"/>
              </a:solidFill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b="1" i="0" dirty="0">
                <a:solidFill>
                  <a:srgbClr val="212121"/>
                </a:solidFill>
                <a:effectLst/>
              </a:rPr>
              <a:t>GDP</a:t>
            </a:r>
            <a:r>
              <a:rPr lang="en-GB" i="0" dirty="0">
                <a:solidFill>
                  <a:srgbClr val="212121"/>
                </a:solidFill>
                <a:effectLst/>
              </a:rPr>
              <a:t> – Projected decline between 6,5% to 16%</a:t>
            </a:r>
            <a:endParaRPr lang="en-GB" b="0" i="0" dirty="0">
              <a:solidFill>
                <a:srgbClr val="21212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842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0"/>
            <a:ext cx="12192000" cy="6697013"/>
            <a:chOff x="0" y="-12878"/>
            <a:chExt cx="12192000" cy="669701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3794" y="5743978"/>
              <a:ext cx="666438" cy="940157"/>
            </a:xfrm>
            <a:prstGeom prst="rect">
              <a:avLst/>
            </a:prstGeom>
            <a:ln w="38100">
              <a:solidFill>
                <a:srgbClr val="92D050"/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8"/>
              <a:ext cx="12192000" cy="5817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      </a:t>
              </a:r>
            </a:p>
            <a:p>
              <a:pPr marL="0" lvl="1"/>
              <a:r>
                <a:rPr lang="en-ZA" sz="24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        </a:t>
              </a:r>
            </a:p>
            <a:p>
              <a:pPr marL="0" lvl="1"/>
              <a:r>
                <a:rPr lang="en-ZA" sz="2400" b="1" i="0" dirty="0">
                  <a:solidFill>
                    <a:schemeClr val="bg1"/>
                  </a:solidFill>
                  <a:effectLst/>
                  <a:cs typeface="Times New Roman" panose="02020603050405020304" pitchFamily="18" charset="0"/>
                </a:rPr>
                <a:t>                                                 </a:t>
              </a:r>
              <a:r>
                <a:rPr lang="en-GB" sz="2400" b="1" i="0" dirty="0">
                  <a:solidFill>
                    <a:schemeClr val="bg1"/>
                  </a:solidFill>
                  <a:effectLst/>
                </a:rPr>
                <a:t>I</a:t>
              </a:r>
              <a:r>
                <a:rPr lang="en-GB" sz="2400" b="1" dirty="0">
                  <a:solidFill>
                    <a:schemeClr val="bg1"/>
                  </a:solidFill>
                </a:rPr>
                <a:t>S</a:t>
              </a:r>
              <a:r>
                <a:rPr lang="en-GB" sz="2400" b="1" i="0" dirty="0">
                  <a:solidFill>
                    <a:schemeClr val="bg1"/>
                  </a:solidFill>
                  <a:effectLst/>
                </a:rPr>
                <a:t> THE SKILLS DEVELOPMENT ARCHITECTURE </a:t>
              </a:r>
              <a:r>
                <a:rPr lang="en-GB" sz="2400" b="1" dirty="0">
                  <a:solidFill>
                    <a:schemeClr val="bg1"/>
                  </a:solidFill>
                </a:rPr>
                <a:t>F</a:t>
              </a:r>
              <a:r>
                <a:rPr lang="en-GB" sz="2400" b="1" i="0" dirty="0">
                  <a:solidFill>
                    <a:schemeClr val="bg1"/>
                  </a:solidFill>
                  <a:effectLst/>
                </a:rPr>
                <a:t>IT FOR PURPOSE?</a:t>
              </a:r>
              <a:endParaRPr lang="en-GB" sz="2400" b="1" dirty="0">
                <a:solidFill>
                  <a:schemeClr val="bg1"/>
                </a:solidFill>
              </a:endParaRPr>
            </a:p>
            <a:p>
              <a:pPr marL="0" lvl="1">
                <a:spcAft>
                  <a:spcPts val="0"/>
                </a:spcAft>
              </a:pPr>
              <a:endParaRPr lang="en-ZA" sz="24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1DFF4E9-F0BF-423F-9132-971C55A4F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38135"/>
              </p:ext>
            </p:extLst>
          </p:nvPr>
        </p:nvGraphicFramePr>
        <p:xfrm>
          <a:off x="1340107" y="993348"/>
          <a:ext cx="9511786" cy="5120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4830">
                  <a:extLst>
                    <a:ext uri="{9D8B030D-6E8A-4147-A177-3AD203B41FA5}">
                      <a16:colId xmlns:a16="http://schemas.microsoft.com/office/drawing/2014/main" xmlns="" val="462801615"/>
                    </a:ext>
                  </a:extLst>
                </a:gridCol>
                <a:gridCol w="7446956">
                  <a:extLst>
                    <a:ext uri="{9D8B030D-6E8A-4147-A177-3AD203B41FA5}">
                      <a16:colId xmlns:a16="http://schemas.microsoft.com/office/drawing/2014/main" xmlns="" val="842387672"/>
                    </a:ext>
                  </a:extLst>
                </a:gridCol>
              </a:tblGrid>
              <a:tr h="3057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THE BIG ISSUES?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4814912"/>
                  </a:ext>
                </a:extLst>
              </a:tr>
              <a:tr h="91059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</a:rPr>
                        <a:t>SYSTEM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Complicated, bureaucratic, unwieldy, incoherent and unfriendly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Lack of cohesion among public entities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Favours BIG business at the expense of small business (who also pay levies)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2038193"/>
                  </a:ext>
                </a:extLst>
              </a:tr>
              <a:tr h="62565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</a:rPr>
                        <a:t>ECONOMICS</a:t>
                      </a: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Excessively cost heavy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Costly to manage, monitor, measure and evaluate the system and its entities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1608918"/>
                  </a:ext>
                </a:extLst>
              </a:tr>
              <a:tr h="4553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TRAINING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Non-training costs “eat up” training budgets e.g. TVET Colleges carry twice the number of students at half the SETA budget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ZA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3380409"/>
                  </a:ext>
                </a:extLst>
              </a:tr>
              <a:tr h="6303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MANDATORY GRANTS</a:t>
                      </a:r>
                      <a:endParaRPr lang="en-GB" dirty="0"/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Administratively, economically and educationally unsound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Effort outweighs benefits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</a:rPr>
                        <a:t>Round-tripping money at horrendous transactional costs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700551"/>
                  </a:ext>
                </a:extLst>
              </a:tr>
              <a:tr h="43539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7423647"/>
                  </a:ext>
                </a:extLst>
              </a:tr>
              <a:tr h="84832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Incremental changes over 20 years not addressing skills shortages, mismatches, unemployment, inequality and poverty</a:t>
                      </a:r>
                    </a:p>
                    <a:p>
                      <a:r>
                        <a:rPr lang="en-Z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Skills Development Plan is pre-COVID-19</a:t>
                      </a:r>
                    </a:p>
                    <a:p>
                      <a:endParaRPr lang="en-GB" dirty="0"/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1491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14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0"/>
            <a:ext cx="12192000" cy="6697013"/>
            <a:chOff x="0" y="-12878"/>
            <a:chExt cx="12192000" cy="669701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3794" y="5743978"/>
              <a:ext cx="666438" cy="940157"/>
            </a:xfrm>
            <a:prstGeom prst="rect">
              <a:avLst/>
            </a:prstGeom>
            <a:ln w="38100">
              <a:solidFill>
                <a:srgbClr val="92D050"/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75042"/>
              <a:ext cx="11103869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CBEA83AB-A86A-4DC4-8627-5B2142EBC4DD}"/>
                </a:ext>
              </a:extLst>
            </p:cNvPr>
            <p:cNvSpPr/>
            <p:nvPr/>
          </p:nvSpPr>
          <p:spPr>
            <a:xfrm>
              <a:off x="0" y="-12878"/>
              <a:ext cx="12192000" cy="58179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>
                <a:spcAft>
                  <a:spcPts val="0"/>
                </a:spcAft>
              </a:pPr>
              <a:r>
                <a:rPr lang="en-ZA" sz="2400" b="1" dirty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      </a:t>
              </a:r>
            </a:p>
            <a:p>
              <a:pPr marL="0" lvl="1"/>
              <a:r>
                <a:rPr lang="en-ZA" sz="2400" b="1" dirty="0">
                  <a:solidFill>
                    <a:schemeClr val="bg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                     </a:t>
              </a:r>
            </a:p>
            <a:p>
              <a:pPr marL="0" lvl="1"/>
              <a:r>
                <a:rPr lang="en-ZA" sz="2400" b="1" i="0" dirty="0">
                  <a:solidFill>
                    <a:schemeClr val="bg1"/>
                  </a:solidFill>
                  <a:effectLst/>
                  <a:cs typeface="Times New Roman" panose="02020603050405020304" pitchFamily="18" charset="0"/>
                </a:rPr>
                <a:t>                                                                                                                ARE SETAs</a:t>
              </a:r>
              <a:r>
                <a:rPr lang="en-GB" sz="2400" b="1" i="0" dirty="0">
                  <a:solidFill>
                    <a:schemeClr val="bg1"/>
                  </a:solidFill>
                  <a:effectLst/>
                </a:rPr>
                <a:t> </a:t>
              </a:r>
              <a:r>
                <a:rPr lang="en-GB" sz="2400" b="1" dirty="0">
                  <a:solidFill>
                    <a:schemeClr val="bg1"/>
                  </a:solidFill>
                </a:rPr>
                <a:t>F</a:t>
              </a:r>
              <a:r>
                <a:rPr lang="en-GB" sz="2400" b="1" i="0" dirty="0">
                  <a:solidFill>
                    <a:schemeClr val="bg1"/>
                  </a:solidFill>
                  <a:effectLst/>
                </a:rPr>
                <a:t>IT FOR PURPOSE?</a:t>
              </a:r>
              <a:endParaRPr lang="en-GB" sz="2400" b="1" dirty="0">
                <a:solidFill>
                  <a:schemeClr val="bg1"/>
                </a:solidFill>
              </a:endParaRPr>
            </a:p>
            <a:p>
              <a:pPr marL="0" lvl="1">
                <a:spcAft>
                  <a:spcPts val="0"/>
                </a:spcAft>
              </a:pPr>
              <a:endParaRPr lang="en-ZA" sz="24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1DFF4E9-F0BF-423F-9132-971C55A4F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83797"/>
              </p:ext>
            </p:extLst>
          </p:nvPr>
        </p:nvGraphicFramePr>
        <p:xfrm>
          <a:off x="1340107" y="931204"/>
          <a:ext cx="9511786" cy="4681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4830">
                  <a:extLst>
                    <a:ext uri="{9D8B030D-6E8A-4147-A177-3AD203B41FA5}">
                      <a16:colId xmlns:a16="http://schemas.microsoft.com/office/drawing/2014/main" xmlns="" val="462801615"/>
                    </a:ext>
                  </a:extLst>
                </a:gridCol>
                <a:gridCol w="7446956">
                  <a:extLst>
                    <a:ext uri="{9D8B030D-6E8A-4147-A177-3AD203B41FA5}">
                      <a16:colId xmlns:a16="http://schemas.microsoft.com/office/drawing/2014/main" xmlns="" val="842387672"/>
                    </a:ext>
                  </a:extLst>
                </a:gridCol>
              </a:tblGrid>
              <a:tr h="3007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THE BIG ISSUES?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4814912"/>
                  </a:ext>
                </a:extLst>
              </a:tr>
              <a:tr h="12648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</a:rPr>
                        <a:t>ECONOMICS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Downward revisions to skills development levy R2,122 billion (optimistic)</a:t>
                      </a: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 skills development levy due to 4-month holiday R6 000 billion</a:t>
                      </a:r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SETAs are cost-heavy, administration and management heavy organisations</a:t>
                      </a:r>
                    </a:p>
                    <a:p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2038193"/>
                  </a:ext>
                </a:extLst>
              </a:tr>
              <a:tr h="112542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SKILLS PRIORITIES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Z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 priorities are changing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Z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SLAs, strategic plans, annual performance plans, sector skills plans need revisions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1608918"/>
                  </a:ext>
                </a:extLst>
              </a:tr>
              <a:tr h="6084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DISCRETIONARY GRANTS</a:t>
                      </a:r>
                      <a:endParaRPr lang="en-GB" dirty="0"/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</a:rPr>
                        <a:t>Discretionary grant funding windows need reconsideration</a:t>
                      </a:r>
                      <a:endParaRPr lang="en-Z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700551"/>
                  </a:ext>
                </a:extLst>
              </a:tr>
              <a:tr h="81876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RESTRUCTURING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 and function of SETA in need of review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 wide scope (supposed to be everything to everyone)</a:t>
                      </a:r>
                    </a:p>
                    <a:p>
                      <a:r>
                        <a:rPr lang="en-ZA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 for internal organisational restructuring</a:t>
                      </a:r>
                    </a:p>
                    <a:p>
                      <a:endParaRPr lang="en-ZA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1491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B8032D-A75C-455B-83F0-688BFE60168C}"/>
              </a:ext>
            </a:extLst>
          </p:cNvPr>
          <p:cNvGrpSpPr/>
          <p:nvPr/>
        </p:nvGrpSpPr>
        <p:grpSpPr>
          <a:xfrm>
            <a:off x="0" y="6136354"/>
            <a:ext cx="11831783" cy="581796"/>
            <a:chOff x="0" y="6123475"/>
            <a:chExt cx="11831783" cy="58179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B045D97F-2764-45C2-A170-42B656275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3115" y="6123475"/>
              <a:ext cx="518668" cy="581796"/>
            </a:xfrm>
            <a:prstGeom prst="rect">
              <a:avLst/>
            </a:prstGeom>
            <a:ln w="38100">
              <a:solidFill>
                <a:srgbClr val="00FF00"/>
              </a:solidFill>
            </a:ln>
          </p:spPr>
        </p:pic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2162D607-35AF-401C-9BB7-570588DF2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347333"/>
              <a:ext cx="11103869" cy="0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351DFB6-D89D-41C8-BEED-8EADCDDEB00D}"/>
              </a:ext>
            </a:extLst>
          </p:cNvPr>
          <p:cNvSpPr/>
          <p:nvPr/>
        </p:nvSpPr>
        <p:spPr>
          <a:xfrm>
            <a:off x="0" y="0"/>
            <a:ext cx="12192000" cy="5817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Aft>
                <a:spcPts val="0"/>
              </a:spcAft>
            </a:pPr>
            <a:r>
              <a:rPr lang="en-ZA" sz="2800" b="1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</a:t>
            </a:r>
          </a:p>
          <a:p>
            <a:pPr marL="0" lvl="1">
              <a:spcAft>
                <a:spcPts val="0"/>
              </a:spcAft>
            </a:pPr>
            <a:r>
              <a:rPr lang="en-ZA" sz="28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FUTURE OF SKILLS DEVELOPMENT</a:t>
            </a:r>
          </a:p>
          <a:p>
            <a:pPr marL="0" lvl="1">
              <a:spcAft>
                <a:spcPts val="0"/>
              </a:spcAft>
            </a:pPr>
            <a:endParaRPr lang="en-GB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C5D54B68-3142-405E-8A83-D1738654E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43602"/>
              </p:ext>
            </p:extLst>
          </p:nvPr>
        </p:nvGraphicFramePr>
        <p:xfrm>
          <a:off x="688988" y="1151639"/>
          <a:ext cx="486294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630">
                  <a:extLst>
                    <a:ext uri="{9D8B030D-6E8A-4147-A177-3AD203B41FA5}">
                      <a16:colId xmlns:a16="http://schemas.microsoft.com/office/drawing/2014/main" xmlns="" val="4289589197"/>
                    </a:ext>
                  </a:extLst>
                </a:gridCol>
                <a:gridCol w="3933316">
                  <a:extLst>
                    <a:ext uri="{9D8B030D-6E8A-4147-A177-3AD203B41FA5}">
                      <a16:colId xmlns:a16="http://schemas.microsoft.com/office/drawing/2014/main" xmlns="" val="2970766530"/>
                    </a:ext>
                  </a:extLst>
                </a:gridCol>
              </a:tblGrid>
              <a:tr h="7894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Full-time jobs will diminish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gig jobs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will grow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55725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00EFAA9A-1BF1-4960-AB8E-EEAFF0E36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523585"/>
              </p:ext>
            </p:extLst>
          </p:nvPr>
        </p:nvGraphicFramePr>
        <p:xfrm>
          <a:off x="6422203" y="1151639"/>
          <a:ext cx="454330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684">
                  <a:extLst>
                    <a:ext uri="{9D8B030D-6E8A-4147-A177-3AD203B41FA5}">
                      <a16:colId xmlns:a16="http://schemas.microsoft.com/office/drawing/2014/main" xmlns="" val="896443756"/>
                    </a:ext>
                  </a:extLst>
                </a:gridCol>
                <a:gridCol w="3673622">
                  <a:extLst>
                    <a:ext uri="{9D8B030D-6E8A-4147-A177-3AD203B41FA5}">
                      <a16:colId xmlns:a16="http://schemas.microsoft.com/office/drawing/2014/main" xmlns="" val="1075021476"/>
                    </a:ext>
                  </a:extLst>
                </a:gridCol>
              </a:tblGrid>
              <a:tr h="741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Remote working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will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gain traction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3166957"/>
                  </a:ext>
                </a:extLst>
              </a:tr>
            </a:tbl>
          </a:graphicData>
        </a:graphic>
      </p:graphicFrame>
      <p:graphicFrame>
        <p:nvGraphicFramePr>
          <p:cNvPr id="14" name="Table 7">
            <a:extLst>
              <a:ext uri="{FF2B5EF4-FFF2-40B4-BE49-F238E27FC236}">
                <a16:creationId xmlns:a16="http://schemas.microsoft.com/office/drawing/2014/main" xmlns="" id="{22C9075C-8F60-43DA-8EC0-F4BBB932F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172914"/>
              </p:ext>
            </p:extLst>
          </p:nvPr>
        </p:nvGraphicFramePr>
        <p:xfrm>
          <a:off x="688988" y="2363122"/>
          <a:ext cx="486294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630">
                  <a:extLst>
                    <a:ext uri="{9D8B030D-6E8A-4147-A177-3AD203B41FA5}">
                      <a16:colId xmlns:a16="http://schemas.microsoft.com/office/drawing/2014/main" xmlns="" val="4289589197"/>
                    </a:ext>
                  </a:extLst>
                </a:gridCol>
                <a:gridCol w="3933316">
                  <a:extLst>
                    <a:ext uri="{9D8B030D-6E8A-4147-A177-3AD203B41FA5}">
                      <a16:colId xmlns:a16="http://schemas.microsoft.com/office/drawing/2014/main" xmlns="" val="2970766530"/>
                    </a:ext>
                  </a:extLst>
                </a:gridCol>
              </a:tblGrid>
              <a:tr h="7894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4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4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Skilling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will take precedence over credentialing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55725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91AA8CC1-9638-4839-8D36-3D5493802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681772"/>
              </p:ext>
            </p:extLst>
          </p:nvPr>
        </p:nvGraphicFramePr>
        <p:xfrm>
          <a:off x="6422203" y="2363122"/>
          <a:ext cx="454330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684">
                  <a:extLst>
                    <a:ext uri="{9D8B030D-6E8A-4147-A177-3AD203B41FA5}">
                      <a16:colId xmlns:a16="http://schemas.microsoft.com/office/drawing/2014/main" xmlns="" val="896443756"/>
                    </a:ext>
                  </a:extLst>
                </a:gridCol>
                <a:gridCol w="3673622">
                  <a:extLst>
                    <a:ext uri="{9D8B030D-6E8A-4147-A177-3AD203B41FA5}">
                      <a16:colId xmlns:a16="http://schemas.microsoft.com/office/drawing/2014/main" xmlns="" val="1075021476"/>
                    </a:ext>
                  </a:extLst>
                </a:gridCol>
              </a:tblGrid>
              <a:tr h="8229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4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4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Employee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performance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will be paramount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3166957"/>
                  </a:ext>
                </a:extLst>
              </a:tr>
            </a:tbl>
          </a:graphicData>
        </a:graphic>
      </p:graphicFrame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xmlns="" id="{E24EE781-1D4A-42FF-9955-E312EF560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454671"/>
              </p:ext>
            </p:extLst>
          </p:nvPr>
        </p:nvGraphicFramePr>
        <p:xfrm>
          <a:off x="688988" y="3574605"/>
          <a:ext cx="486294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630">
                  <a:extLst>
                    <a:ext uri="{9D8B030D-6E8A-4147-A177-3AD203B41FA5}">
                      <a16:colId xmlns:a16="http://schemas.microsoft.com/office/drawing/2014/main" xmlns="" val="4289589197"/>
                    </a:ext>
                  </a:extLst>
                </a:gridCol>
                <a:gridCol w="3933316">
                  <a:extLst>
                    <a:ext uri="{9D8B030D-6E8A-4147-A177-3AD203B41FA5}">
                      <a16:colId xmlns:a16="http://schemas.microsoft.com/office/drawing/2014/main" xmlns="" val="2970766530"/>
                    </a:ext>
                  </a:extLst>
                </a:gridCol>
              </a:tblGrid>
              <a:tr h="7894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4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4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occupations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will emerge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55725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38AA6F89-4416-4960-89B6-A40CC8C46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084553"/>
              </p:ext>
            </p:extLst>
          </p:nvPr>
        </p:nvGraphicFramePr>
        <p:xfrm>
          <a:off x="6422203" y="3574605"/>
          <a:ext cx="454330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684">
                  <a:extLst>
                    <a:ext uri="{9D8B030D-6E8A-4147-A177-3AD203B41FA5}">
                      <a16:colId xmlns:a16="http://schemas.microsoft.com/office/drawing/2014/main" xmlns="" val="896443756"/>
                    </a:ext>
                  </a:extLst>
                </a:gridCol>
                <a:gridCol w="3673622">
                  <a:extLst>
                    <a:ext uri="{9D8B030D-6E8A-4147-A177-3AD203B41FA5}">
                      <a16:colId xmlns:a16="http://schemas.microsoft.com/office/drawing/2014/main" xmlns="" val="1075021476"/>
                    </a:ext>
                  </a:extLst>
                </a:gridCol>
              </a:tblGrid>
              <a:tr h="741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4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4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kills gaps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will be reprioritised firm-wide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3166957"/>
                  </a:ext>
                </a:extLst>
              </a:tr>
            </a:tbl>
          </a:graphicData>
        </a:graphic>
      </p:graphicFrame>
      <p:graphicFrame>
        <p:nvGraphicFramePr>
          <p:cNvPr id="19" name="Table 7">
            <a:extLst>
              <a:ext uri="{FF2B5EF4-FFF2-40B4-BE49-F238E27FC236}">
                <a16:creationId xmlns:a16="http://schemas.microsoft.com/office/drawing/2014/main" xmlns="" id="{B58E4B99-8564-4023-A95A-FE06D7777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783959"/>
              </p:ext>
            </p:extLst>
          </p:nvPr>
        </p:nvGraphicFramePr>
        <p:xfrm>
          <a:off x="688988" y="4786088"/>
          <a:ext cx="486294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630">
                  <a:extLst>
                    <a:ext uri="{9D8B030D-6E8A-4147-A177-3AD203B41FA5}">
                      <a16:colId xmlns:a16="http://schemas.microsoft.com/office/drawing/2014/main" xmlns="" val="4289589197"/>
                    </a:ext>
                  </a:extLst>
                </a:gridCol>
                <a:gridCol w="3933316">
                  <a:extLst>
                    <a:ext uri="{9D8B030D-6E8A-4147-A177-3AD203B41FA5}">
                      <a16:colId xmlns:a16="http://schemas.microsoft.com/office/drawing/2014/main" xmlns="" val="2970766530"/>
                    </a:ext>
                  </a:extLst>
                </a:gridCol>
              </a:tblGrid>
              <a:tr h="7894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4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4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Individuals will be </a:t>
                      </a:r>
                      <a:r>
                        <a:rPr lang="en-ZA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responsible</a:t>
                      </a:r>
                      <a:r>
                        <a:rPr lang="en-ZA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for their development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55725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36F1DCFF-B57F-42CC-AEC9-2B3940F47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3153"/>
              </p:ext>
            </p:extLst>
          </p:nvPr>
        </p:nvGraphicFramePr>
        <p:xfrm>
          <a:off x="6422203" y="4786088"/>
          <a:ext cx="454330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684">
                  <a:extLst>
                    <a:ext uri="{9D8B030D-6E8A-4147-A177-3AD203B41FA5}">
                      <a16:colId xmlns:a16="http://schemas.microsoft.com/office/drawing/2014/main" xmlns="" val="896443756"/>
                    </a:ext>
                  </a:extLst>
                </a:gridCol>
                <a:gridCol w="3673622">
                  <a:extLst>
                    <a:ext uri="{9D8B030D-6E8A-4147-A177-3AD203B41FA5}">
                      <a16:colId xmlns:a16="http://schemas.microsoft.com/office/drawing/2014/main" xmlns="" val="1075021476"/>
                    </a:ext>
                  </a:extLst>
                </a:gridCol>
              </a:tblGrid>
              <a:tr h="8229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4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4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Online education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will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grow exponentially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3166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212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2023</TotalTime>
  <Words>833</Words>
  <Application>Microsoft Office PowerPoint</Application>
  <PresentationFormat>Widescreen</PresentationFormat>
  <Paragraphs>193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@Arial Unicode MS</vt:lpstr>
      <vt:lpstr>Arial</vt:lpstr>
      <vt:lpstr>Calibri</vt:lpstr>
      <vt:lpstr>Calibri Light</vt:lpstr>
      <vt:lpstr>Cambria</vt:lpstr>
      <vt:lpstr>STXingkai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Hoosen Rasool</dc:creator>
  <cp:lastModifiedBy>Ntombela, Nomfundo</cp:lastModifiedBy>
  <cp:revision>383</cp:revision>
  <dcterms:created xsi:type="dcterms:W3CDTF">2014-06-05T20:54:27Z</dcterms:created>
  <dcterms:modified xsi:type="dcterms:W3CDTF">2020-06-29T07:50:16Z</dcterms:modified>
</cp:coreProperties>
</file>