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76" r:id="rId3"/>
    <p:sldId id="278" r:id="rId4"/>
    <p:sldId id="279" r:id="rId5"/>
    <p:sldId id="282" r:id="rId6"/>
    <p:sldId id="283" r:id="rId7"/>
    <p:sldId id="285" r:id="rId8"/>
    <p:sldId id="284" r:id="rId9"/>
    <p:sldId id="287" r:id="rId10"/>
    <p:sldId id="289" r:id="rId11"/>
    <p:sldId id="290" r:id="rId12"/>
    <p:sldId id="29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61BE03-D324-41B7-A83C-D8309FF80EB5}" type="datetimeFigureOut">
              <a:rPr lang="en-ZA" smtClean="0"/>
              <a:t>2019/03/18</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08514F-677A-4C74-9FC3-12A0D72F3ADB}" type="slidenum">
              <a:rPr lang="en-ZA" smtClean="0"/>
              <a:t>‹#›</a:t>
            </a:fld>
            <a:endParaRPr lang="en-ZA"/>
          </a:p>
        </p:txBody>
      </p:sp>
    </p:spTree>
    <p:extLst>
      <p:ext uri="{BB962C8B-B14F-4D97-AF65-F5344CB8AC3E}">
        <p14:creationId xmlns:p14="http://schemas.microsoft.com/office/powerpoint/2010/main" val="3919074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23C96-A830-4CD6-9324-E5CD8B4BADC1}" type="datetimeFigureOut">
              <a:rPr lang="en-ZA" smtClean="0"/>
              <a:t>2019/03/18</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3162F0-8C03-495B-9428-341FC0960659}" type="slidenum">
              <a:rPr lang="en-ZA" smtClean="0"/>
              <a:t>‹#›</a:t>
            </a:fld>
            <a:endParaRPr lang="en-ZA"/>
          </a:p>
        </p:txBody>
      </p:sp>
    </p:spTree>
    <p:extLst>
      <p:ext uri="{BB962C8B-B14F-4D97-AF65-F5344CB8AC3E}">
        <p14:creationId xmlns:p14="http://schemas.microsoft.com/office/powerpoint/2010/main" val="65867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63162F0-8C03-495B-9428-341FC0960659}" type="slidenum">
              <a:rPr lang="en-ZA" smtClean="0"/>
              <a:t>1</a:t>
            </a:fld>
            <a:endParaRPr lang="en-ZA"/>
          </a:p>
        </p:txBody>
      </p:sp>
    </p:spTree>
    <p:extLst>
      <p:ext uri="{BB962C8B-B14F-4D97-AF65-F5344CB8AC3E}">
        <p14:creationId xmlns:p14="http://schemas.microsoft.com/office/powerpoint/2010/main" val="33369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75F40C-122E-43F5-AF18-11B3C64949E1}" type="datetime1">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0B389-7061-5F40-9C18-9A6CD34FEB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901F3-3906-40A8-8199-88AFE5C9C7A3}" type="datetime1">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0B389-7061-5F40-9C18-9A6CD34FEB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DFEA6D-4E24-457E-8269-0E1F3BFD77AC}" type="datetime1">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0B389-7061-5F40-9C18-9A6CD34FEB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293F0E-9E99-48FA-8704-58486900A094}" type="datetime1">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0B389-7061-5F40-9C18-9A6CD34FEB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4EB62-B135-428B-9848-91CBCF0932F1}" type="datetime1">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0B389-7061-5F40-9C18-9A6CD34FEB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85A567-94C1-4DD0-908E-12250382004C}" type="datetime1">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0B389-7061-5F40-9C18-9A6CD34FEB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D8F93F-D638-4A92-88AF-6C477A710C99}" type="datetime1">
              <a:rPr lang="en-US" smtClean="0"/>
              <a:t>3/18/2019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0B389-7061-5F40-9C18-9A6CD34FEB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CC0010-9FC5-4CBA-962E-FC6AECB3C2DD}" type="datetime1">
              <a:rPr lang="en-US" smtClean="0"/>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0B389-7061-5F40-9C18-9A6CD34FEB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5C845-DB6F-47ED-AAD9-7558F0D9561A}" type="datetime1">
              <a:rPr lang="en-US" smtClean="0"/>
              <a:t>3/18/2019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0B389-7061-5F40-9C18-9A6CD34FEB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397161-2B1C-4F13-8B10-1F6119D112CA}" type="datetime1">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0B389-7061-5F40-9C18-9A6CD34FEB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3BDA55-37C7-4F29-81B0-D43BBEC4C3E9}" type="datetime1">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0B389-7061-5F40-9C18-9A6CD34FEB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A4B2C-4D8A-4714-854C-6379B63F79F1}" type="datetime1">
              <a:rPr lang="en-US" smtClean="0"/>
              <a:t>3/18/2019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0B389-7061-5F40-9C18-9A6CD34FEB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 THEME.jpg"/>
          <p:cNvPicPr>
            <a:picLocks noChangeAspect="1"/>
          </p:cNvPicPr>
          <p:nvPr/>
        </p:nvPicPr>
        <p:blipFill>
          <a:blip r:embed="rId3"/>
          <a:stretch>
            <a:fillRect/>
          </a:stretch>
        </p:blipFill>
        <p:spPr>
          <a:xfrm>
            <a:off x="179216" y="-21021"/>
            <a:ext cx="9144000" cy="6858000"/>
          </a:xfrm>
          <a:prstGeom prst="rect">
            <a:avLst/>
          </a:prstGeom>
        </p:spPr>
      </p:pic>
      <p:sp>
        <p:nvSpPr>
          <p:cNvPr id="8" name="Title 1"/>
          <p:cNvSpPr>
            <a:spLocks noGrp="1"/>
          </p:cNvSpPr>
          <p:nvPr>
            <p:ph type="ctrTitle"/>
          </p:nvPr>
        </p:nvSpPr>
        <p:spPr>
          <a:xfrm>
            <a:off x="685800" y="2130425"/>
            <a:ext cx="7772400" cy="1730623"/>
          </a:xfrm>
        </p:spPr>
        <p:txBody>
          <a:bodyPr>
            <a:normAutofit fontScale="90000"/>
          </a:bodyPr>
          <a:lstStyle/>
          <a:p>
            <a:pPr>
              <a:lnSpc>
                <a:spcPct val="150000"/>
              </a:lnSpc>
              <a:spcAft>
                <a:spcPts val="0"/>
              </a:spcAft>
            </a:pPr>
            <a:r>
              <a:rPr lang="en-GB" sz="2000" b="1" dirty="0">
                <a:solidFill>
                  <a:srgbClr val="833C0B"/>
                </a:solidFill>
                <a:ea typeface="Calibri"/>
                <a:cs typeface="Calibri"/>
              </a:rPr>
              <a:t/>
            </a:r>
            <a:br>
              <a:rPr lang="en-GB" sz="2000" b="1" dirty="0">
                <a:solidFill>
                  <a:srgbClr val="833C0B"/>
                </a:solidFill>
                <a:ea typeface="Calibri"/>
                <a:cs typeface="Calibri"/>
              </a:rPr>
            </a:br>
            <a:r>
              <a:rPr lang="en-GB" sz="3100" b="1" dirty="0">
                <a:solidFill>
                  <a:srgbClr val="833C0B"/>
                </a:solidFill>
                <a:ea typeface="Calibri"/>
                <a:cs typeface="Calibri"/>
              </a:rPr>
              <a:t>OUTCOMES</a:t>
            </a:r>
            <a:br>
              <a:rPr lang="en-GB" sz="3100" b="1" dirty="0">
                <a:solidFill>
                  <a:srgbClr val="833C0B"/>
                </a:solidFill>
                <a:ea typeface="Calibri"/>
                <a:cs typeface="Calibri"/>
              </a:rPr>
            </a:br>
            <a:r>
              <a:rPr lang="en-GB" sz="3100" b="1" dirty="0">
                <a:solidFill>
                  <a:srgbClr val="833C0B"/>
                </a:solidFill>
                <a:ea typeface="Calibri"/>
                <a:cs typeface="Calibri"/>
              </a:rPr>
              <a:t>NATIONAL </a:t>
            </a:r>
            <a:r>
              <a:rPr lang="en-GB" sz="3100" b="1">
                <a:solidFill>
                  <a:srgbClr val="833C0B"/>
                </a:solidFill>
                <a:ea typeface="Calibri"/>
                <a:cs typeface="Calibri"/>
              </a:rPr>
              <a:t>SKILLS CONFERENCE</a:t>
            </a:r>
            <a:r>
              <a:rPr lang="en-ZA" sz="2400" dirty="0">
                <a:ea typeface="Calibri"/>
                <a:cs typeface="Times New Roman"/>
              </a:rPr>
              <a:t/>
            </a:r>
            <a:br>
              <a:rPr lang="en-ZA" sz="2400" dirty="0">
                <a:ea typeface="Calibri"/>
                <a:cs typeface="Times New Roman"/>
              </a:rPr>
            </a:br>
            <a:endParaRPr lang="en-US" sz="2400" b="1" dirty="0"/>
          </a:p>
        </p:txBody>
      </p:sp>
      <p:pic>
        <p:nvPicPr>
          <p:cNvPr id="2" name="Picture 1"/>
          <p:cNvPicPr>
            <a:picLocks noChangeAspect="1"/>
          </p:cNvPicPr>
          <p:nvPr/>
        </p:nvPicPr>
        <p:blipFill>
          <a:blip r:embed="rId4"/>
          <a:stretch>
            <a:fillRect/>
          </a:stretch>
        </p:blipFill>
        <p:spPr>
          <a:xfrm>
            <a:off x="3259088" y="4581128"/>
            <a:ext cx="2950720" cy="1658256"/>
          </a:xfrm>
          <a:prstGeom prst="rect">
            <a:avLst/>
          </a:prstGeom>
        </p:spPr>
      </p:pic>
      <p:sp>
        <p:nvSpPr>
          <p:cNvPr id="3" name="Slide Number Placeholder 2"/>
          <p:cNvSpPr>
            <a:spLocks noGrp="1"/>
          </p:cNvSpPr>
          <p:nvPr>
            <p:ph type="sldNum" sz="quarter" idx="12"/>
          </p:nvPr>
        </p:nvSpPr>
        <p:spPr/>
        <p:txBody>
          <a:bodyPr/>
          <a:lstStyle/>
          <a:p>
            <a:fld id="{5BB0B389-7061-5F40-9C18-9A6CD34FEB23}" type="slidenum">
              <a:rPr lang="en-US" smtClean="0"/>
              <a:pPr/>
              <a:t>1</a:t>
            </a:fld>
            <a:endParaRPr lang="en-US"/>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2"/>
          <a:stretch>
            <a:fillRect/>
          </a:stretch>
        </p:blipFill>
        <p:spPr>
          <a:xfrm>
            <a:off x="0" y="-63062"/>
            <a:ext cx="9144000" cy="6858000"/>
          </a:xfrm>
          <a:prstGeom prst="rect">
            <a:avLst/>
          </a:prstGeom>
        </p:spPr>
      </p:pic>
      <p:sp>
        <p:nvSpPr>
          <p:cNvPr id="11" name="Title 1"/>
          <p:cNvSpPr>
            <a:spLocks noGrp="1"/>
          </p:cNvSpPr>
          <p:nvPr>
            <p:ph type="title"/>
          </p:nvPr>
        </p:nvSpPr>
        <p:spPr>
          <a:xfrm>
            <a:off x="62040" y="274638"/>
            <a:ext cx="8830440" cy="817917"/>
          </a:xfrm>
        </p:spPr>
        <p:txBody>
          <a:bodyPr>
            <a:normAutofit fontScale="90000"/>
          </a:bodyPr>
          <a:lstStyle/>
          <a:p>
            <a:r>
              <a:rPr lang="en-US" b="1" dirty="0"/>
              <a:t/>
            </a:r>
            <a:br>
              <a:rPr lang="en-US" b="1" dirty="0"/>
            </a:br>
            <a:r>
              <a:rPr lang="en-GB" sz="4000" b="1" dirty="0"/>
              <a:t/>
            </a:r>
            <a:br>
              <a:rPr lang="en-GB" sz="4000" b="1" dirty="0"/>
            </a:br>
            <a:endParaRPr lang="en-US" b="1" dirty="0"/>
          </a:p>
        </p:txBody>
      </p:sp>
      <p:sp>
        <p:nvSpPr>
          <p:cNvPr id="12" name="Content Placeholder 2"/>
          <p:cNvSpPr>
            <a:spLocks noGrp="1"/>
          </p:cNvSpPr>
          <p:nvPr>
            <p:ph idx="1"/>
          </p:nvPr>
        </p:nvSpPr>
        <p:spPr>
          <a:xfrm>
            <a:off x="457200" y="1166018"/>
            <a:ext cx="8229600" cy="5287318"/>
          </a:xfrm>
        </p:spPr>
        <p:txBody>
          <a:bodyPr>
            <a:normAutofit fontScale="77500" lnSpcReduction="20000"/>
          </a:bodyPr>
          <a:lstStyle/>
          <a:p>
            <a:pPr marL="0" lvl="0" indent="0">
              <a:buNone/>
            </a:pPr>
            <a:r>
              <a:rPr lang="en-GB" i="1" dirty="0" smtClean="0"/>
              <a:t>From the commissions, we heard areas of focus going forwards, these were the key emerging themes for action going forward:</a:t>
            </a:r>
          </a:p>
          <a:p>
            <a:pPr lvl="0"/>
            <a:r>
              <a:rPr lang="en-GB" dirty="0" smtClean="0"/>
              <a:t>We must address </a:t>
            </a:r>
            <a:r>
              <a:rPr lang="en-GB" dirty="0"/>
              <a:t>the issue of education as part of a major skills development </a:t>
            </a:r>
            <a:r>
              <a:rPr lang="en-GB" dirty="0" smtClean="0"/>
              <a:t>component, labour reflected that the education system is in a state of emergency.</a:t>
            </a:r>
            <a:endParaRPr lang="en-GB" dirty="0"/>
          </a:p>
          <a:p>
            <a:pPr lvl="0"/>
            <a:r>
              <a:rPr lang="en-GB" dirty="0"/>
              <a:t>Be inclusive and flexibility in our approach to addressing skills development</a:t>
            </a:r>
          </a:p>
          <a:p>
            <a:pPr lvl="0"/>
            <a:r>
              <a:rPr lang="en-US" dirty="0" smtClean="0"/>
              <a:t>We must </a:t>
            </a:r>
            <a:r>
              <a:rPr lang="en-US" i="1" dirty="0" smtClean="0"/>
              <a:t>Train </a:t>
            </a:r>
            <a:r>
              <a:rPr lang="en-US" i="1" dirty="0"/>
              <a:t>the Trainers</a:t>
            </a:r>
            <a:r>
              <a:rPr lang="en-US" dirty="0"/>
              <a:t> </a:t>
            </a:r>
            <a:r>
              <a:rPr lang="en-US" dirty="0" smtClean="0"/>
              <a:t>to </a:t>
            </a:r>
            <a:r>
              <a:rPr lang="en-US" dirty="0"/>
              <a:t>embrace a multi-dimensional learning.  </a:t>
            </a:r>
            <a:endParaRPr lang="en-GB" dirty="0"/>
          </a:p>
          <a:p>
            <a:pPr lvl="0"/>
            <a:r>
              <a:rPr lang="en-US" dirty="0"/>
              <a:t>Review artisan training and </a:t>
            </a:r>
            <a:r>
              <a:rPr lang="en-US" dirty="0" smtClean="0"/>
              <a:t>campaigns.</a:t>
            </a:r>
            <a:endParaRPr lang="en-GB" dirty="0"/>
          </a:p>
          <a:p>
            <a:pPr lvl="0"/>
            <a:r>
              <a:rPr lang="en-US" dirty="0"/>
              <a:t>Develop inter-SETA </a:t>
            </a:r>
            <a:r>
              <a:rPr lang="en-US" dirty="0" smtClean="0"/>
              <a:t>partnerships </a:t>
            </a:r>
            <a:r>
              <a:rPr lang="en-US" dirty="0"/>
              <a:t>and collaboration </a:t>
            </a:r>
            <a:endParaRPr lang="en-GB" dirty="0"/>
          </a:p>
          <a:p>
            <a:pPr lvl="0"/>
            <a:r>
              <a:rPr lang="en-ZA" dirty="0"/>
              <a:t>Review funding of the SETA to focus on quality and impact and create a more competitive structure towards SETA funding</a:t>
            </a:r>
            <a:endParaRPr lang="en-GB" dirty="0"/>
          </a:p>
          <a:p>
            <a:pPr marL="0" indent="0">
              <a:buNone/>
            </a:pPr>
            <a:endParaRPr lang="en-US" sz="1800" dirty="0"/>
          </a:p>
        </p:txBody>
      </p:sp>
      <p:sp>
        <p:nvSpPr>
          <p:cNvPr id="2" name="Slide Number Placeholder 1"/>
          <p:cNvSpPr>
            <a:spLocks noGrp="1"/>
          </p:cNvSpPr>
          <p:nvPr>
            <p:ph type="sldNum" sz="quarter" idx="12"/>
          </p:nvPr>
        </p:nvSpPr>
        <p:spPr/>
        <p:txBody>
          <a:bodyPr/>
          <a:lstStyle/>
          <a:p>
            <a:fld id="{5BB0B389-7061-5F40-9C18-9A6CD34FEB23}" type="slidenum">
              <a:rPr lang="en-US" smtClean="0"/>
              <a:pPr/>
              <a:t>10</a:t>
            </a:fld>
            <a:endParaRPr lang="en-US"/>
          </a:p>
        </p:txBody>
      </p:sp>
      <p:sp>
        <p:nvSpPr>
          <p:cNvPr id="6" name="Title 1">
            <a:extLst>
              <a:ext uri="{FF2B5EF4-FFF2-40B4-BE49-F238E27FC236}">
                <a16:creationId xmlns="" xmlns:a16="http://schemas.microsoft.com/office/drawing/2014/main" id="{DF9CF27F-CECB-4641-9367-2F8E0DE7BBE8}"/>
              </a:ext>
            </a:extLst>
          </p:cNvPr>
          <p:cNvSpPr txBox="1">
            <a:spLocks/>
          </p:cNvSpPr>
          <p:nvPr/>
        </p:nvSpPr>
        <p:spPr>
          <a:xfrm>
            <a:off x="611560" y="427038"/>
            <a:ext cx="8433320" cy="8179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t/>
            </a:r>
            <a:br>
              <a:rPr lang="en-US" sz="4000" b="1" dirty="0"/>
            </a:br>
            <a:r>
              <a:rPr lang="en-US" sz="4000" b="1" dirty="0"/>
              <a:t>From the </a:t>
            </a:r>
            <a:r>
              <a:rPr lang="en-US" sz="4000" b="1" dirty="0" smtClean="0"/>
              <a:t>commissions </a:t>
            </a:r>
          </a:p>
          <a:p>
            <a:pPr algn="l"/>
            <a:endParaRPr lang="en-US" sz="4000" b="1" dirty="0"/>
          </a:p>
        </p:txBody>
      </p:sp>
    </p:spTree>
    <p:extLst>
      <p:ext uri="{BB962C8B-B14F-4D97-AF65-F5344CB8AC3E}">
        <p14:creationId xmlns:p14="http://schemas.microsoft.com/office/powerpoint/2010/main" val="3332011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2"/>
          <a:stretch>
            <a:fillRect/>
          </a:stretch>
        </p:blipFill>
        <p:spPr>
          <a:xfrm>
            <a:off x="0" y="-63062"/>
            <a:ext cx="9144000" cy="6858000"/>
          </a:xfrm>
          <a:prstGeom prst="rect">
            <a:avLst/>
          </a:prstGeom>
        </p:spPr>
      </p:pic>
      <p:sp>
        <p:nvSpPr>
          <p:cNvPr id="11" name="Title 1"/>
          <p:cNvSpPr>
            <a:spLocks noGrp="1"/>
          </p:cNvSpPr>
          <p:nvPr>
            <p:ph type="title"/>
          </p:nvPr>
        </p:nvSpPr>
        <p:spPr>
          <a:xfrm>
            <a:off x="62040" y="274638"/>
            <a:ext cx="8830440" cy="817917"/>
          </a:xfrm>
        </p:spPr>
        <p:txBody>
          <a:bodyPr>
            <a:normAutofit fontScale="90000"/>
          </a:bodyPr>
          <a:lstStyle/>
          <a:p>
            <a:r>
              <a:rPr lang="en-US" b="1" dirty="0"/>
              <a:t/>
            </a:r>
            <a:br>
              <a:rPr lang="en-US" b="1" dirty="0"/>
            </a:br>
            <a:r>
              <a:rPr lang="en-GB" sz="4000" b="1" dirty="0"/>
              <a:t/>
            </a:r>
            <a:br>
              <a:rPr lang="en-GB" sz="4000" b="1" dirty="0"/>
            </a:br>
            <a:endParaRPr lang="en-US" b="1" dirty="0"/>
          </a:p>
        </p:txBody>
      </p:sp>
      <p:sp>
        <p:nvSpPr>
          <p:cNvPr id="12" name="Content Placeholder 2"/>
          <p:cNvSpPr>
            <a:spLocks noGrp="1"/>
          </p:cNvSpPr>
          <p:nvPr>
            <p:ph idx="1"/>
          </p:nvPr>
        </p:nvSpPr>
        <p:spPr>
          <a:xfrm>
            <a:off x="457200" y="1166018"/>
            <a:ext cx="8229600" cy="5287318"/>
          </a:xfrm>
        </p:spPr>
        <p:txBody>
          <a:bodyPr>
            <a:normAutofit lnSpcReduction="10000"/>
          </a:bodyPr>
          <a:lstStyle/>
          <a:p>
            <a:pPr lvl="0"/>
            <a:r>
              <a:rPr lang="en-ZA" dirty="0" smtClean="0"/>
              <a:t>We must go back and measure </a:t>
            </a:r>
            <a:r>
              <a:rPr lang="en-ZA" dirty="0"/>
              <a:t>the Return on Investment </a:t>
            </a:r>
            <a:r>
              <a:rPr lang="en-ZA" dirty="0" smtClean="0"/>
              <a:t>(ROI) of </a:t>
            </a:r>
            <a:r>
              <a:rPr lang="en-ZA" dirty="0"/>
              <a:t>the R16billion that has been </a:t>
            </a:r>
            <a:r>
              <a:rPr lang="en-ZA" dirty="0" smtClean="0"/>
              <a:t>spent </a:t>
            </a:r>
            <a:r>
              <a:rPr lang="en-ZA" dirty="0"/>
              <a:t>on skills </a:t>
            </a:r>
            <a:r>
              <a:rPr lang="en-ZA" dirty="0" smtClean="0"/>
              <a:t>development to date. </a:t>
            </a:r>
            <a:endParaRPr lang="en-GB" dirty="0"/>
          </a:p>
          <a:p>
            <a:pPr lvl="0"/>
            <a:r>
              <a:rPr lang="en-GB" dirty="0" smtClean="0"/>
              <a:t>We must turnaround </a:t>
            </a:r>
            <a:r>
              <a:rPr lang="en-GB" dirty="0"/>
              <a:t>TVET colleges to produce the quality of employees needed by </a:t>
            </a:r>
            <a:r>
              <a:rPr lang="en-GB" dirty="0" smtClean="0"/>
              <a:t>business; and business should become more active in addressing the skills development challenge.</a:t>
            </a:r>
            <a:endParaRPr lang="en-GB" dirty="0"/>
          </a:p>
          <a:p>
            <a:pPr lvl="0"/>
            <a:r>
              <a:rPr lang="en-US" dirty="0"/>
              <a:t>Turn every workplace into a training and learning </a:t>
            </a:r>
            <a:r>
              <a:rPr lang="en-US" dirty="0" smtClean="0"/>
              <a:t>space.</a:t>
            </a:r>
            <a:endParaRPr lang="en-GB" dirty="0"/>
          </a:p>
          <a:p>
            <a:pPr lvl="0"/>
            <a:r>
              <a:rPr lang="en-US" dirty="0"/>
              <a:t>Drive learnerships that will realize themselves </a:t>
            </a:r>
            <a:r>
              <a:rPr lang="en-US"/>
              <a:t>into </a:t>
            </a:r>
            <a:r>
              <a:rPr lang="en-US" smtClean="0"/>
              <a:t>employment.</a:t>
            </a:r>
            <a:endParaRPr lang="en-GB" dirty="0"/>
          </a:p>
          <a:p>
            <a:pPr marL="0" indent="0">
              <a:buNone/>
            </a:pPr>
            <a:endParaRPr lang="en-US" sz="1800" dirty="0"/>
          </a:p>
        </p:txBody>
      </p:sp>
      <p:sp>
        <p:nvSpPr>
          <p:cNvPr id="2" name="Slide Number Placeholder 1"/>
          <p:cNvSpPr>
            <a:spLocks noGrp="1"/>
          </p:cNvSpPr>
          <p:nvPr>
            <p:ph type="sldNum" sz="quarter" idx="12"/>
          </p:nvPr>
        </p:nvSpPr>
        <p:spPr/>
        <p:txBody>
          <a:bodyPr/>
          <a:lstStyle/>
          <a:p>
            <a:fld id="{5BB0B389-7061-5F40-9C18-9A6CD34FEB23}" type="slidenum">
              <a:rPr lang="en-US" smtClean="0"/>
              <a:pPr/>
              <a:t>11</a:t>
            </a:fld>
            <a:endParaRPr lang="en-US"/>
          </a:p>
        </p:txBody>
      </p:sp>
      <p:sp>
        <p:nvSpPr>
          <p:cNvPr id="6" name="Title 1">
            <a:extLst>
              <a:ext uri="{FF2B5EF4-FFF2-40B4-BE49-F238E27FC236}">
                <a16:creationId xmlns="" xmlns:a16="http://schemas.microsoft.com/office/drawing/2014/main" id="{DF9CF27F-CECB-4641-9367-2F8E0DE7BBE8}"/>
              </a:ext>
            </a:extLst>
          </p:cNvPr>
          <p:cNvSpPr txBox="1">
            <a:spLocks/>
          </p:cNvSpPr>
          <p:nvPr/>
        </p:nvSpPr>
        <p:spPr>
          <a:xfrm>
            <a:off x="611560" y="427038"/>
            <a:ext cx="8433320" cy="817917"/>
          </a:xfrm>
          <a:prstGeom prst="rect">
            <a:avLst/>
          </a:prstGeom>
        </p:spPr>
        <p:txBody>
          <a:bodyPr vert="horz" lIns="91440" tIns="45720" rIns="91440" bIns="45720" rtlCol="0" anchor="ctr">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t/>
            </a:r>
            <a:br>
              <a:rPr lang="en-US" b="1" dirty="0"/>
            </a:br>
            <a:r>
              <a:rPr lang="en-US" sz="6700" b="1" dirty="0"/>
              <a:t>From the commissions </a:t>
            </a:r>
            <a:r>
              <a:rPr lang="en-US" sz="6700" b="1" dirty="0" err="1"/>
              <a:t>cont</a:t>
            </a:r>
            <a:r>
              <a:rPr lang="en-US" sz="6700" b="1" dirty="0"/>
              <a:t>…</a:t>
            </a:r>
          </a:p>
        </p:txBody>
      </p:sp>
    </p:spTree>
    <p:extLst>
      <p:ext uri="{BB962C8B-B14F-4D97-AF65-F5344CB8AC3E}">
        <p14:creationId xmlns:p14="http://schemas.microsoft.com/office/powerpoint/2010/main" val="2643406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2"/>
          <a:stretch>
            <a:fillRect/>
          </a:stretch>
        </p:blipFill>
        <p:spPr>
          <a:xfrm>
            <a:off x="0" y="-63062"/>
            <a:ext cx="9144000" cy="6858000"/>
          </a:xfrm>
          <a:prstGeom prst="rect">
            <a:avLst/>
          </a:prstGeom>
        </p:spPr>
      </p:pic>
      <p:sp>
        <p:nvSpPr>
          <p:cNvPr id="11" name="Title 1"/>
          <p:cNvSpPr>
            <a:spLocks noGrp="1"/>
          </p:cNvSpPr>
          <p:nvPr>
            <p:ph type="title"/>
          </p:nvPr>
        </p:nvSpPr>
        <p:spPr>
          <a:xfrm>
            <a:off x="62040" y="274638"/>
            <a:ext cx="8830440" cy="817917"/>
          </a:xfrm>
        </p:spPr>
        <p:txBody>
          <a:bodyPr>
            <a:normAutofit fontScale="90000"/>
          </a:bodyPr>
          <a:lstStyle/>
          <a:p>
            <a:r>
              <a:rPr lang="en-US" b="1" dirty="0"/>
              <a:t/>
            </a:r>
            <a:br>
              <a:rPr lang="en-US" b="1" dirty="0"/>
            </a:br>
            <a:r>
              <a:rPr lang="en-GB" sz="4000" b="1" dirty="0"/>
              <a:t/>
            </a:r>
            <a:br>
              <a:rPr lang="en-GB" sz="4000" b="1" dirty="0"/>
            </a:br>
            <a:endParaRPr lang="en-US" b="1" dirty="0"/>
          </a:p>
        </p:txBody>
      </p:sp>
      <p:sp>
        <p:nvSpPr>
          <p:cNvPr id="12" name="Content Placeholder 2"/>
          <p:cNvSpPr>
            <a:spLocks noGrp="1"/>
          </p:cNvSpPr>
          <p:nvPr>
            <p:ph idx="1"/>
          </p:nvPr>
        </p:nvSpPr>
        <p:spPr>
          <a:xfrm>
            <a:off x="457200" y="1988840"/>
            <a:ext cx="8229600" cy="5287318"/>
          </a:xfrm>
        </p:spPr>
        <p:txBody>
          <a:bodyPr>
            <a:normAutofit/>
          </a:bodyPr>
          <a:lstStyle/>
          <a:p>
            <a:pPr marL="0" indent="0" algn="ctr">
              <a:buNone/>
            </a:pPr>
            <a:r>
              <a:rPr lang="en-US" sz="6600" dirty="0"/>
              <a:t>Thank you </a:t>
            </a:r>
          </a:p>
        </p:txBody>
      </p:sp>
      <p:sp>
        <p:nvSpPr>
          <p:cNvPr id="2" name="Slide Number Placeholder 1"/>
          <p:cNvSpPr>
            <a:spLocks noGrp="1"/>
          </p:cNvSpPr>
          <p:nvPr>
            <p:ph type="sldNum" sz="quarter" idx="12"/>
          </p:nvPr>
        </p:nvSpPr>
        <p:spPr/>
        <p:txBody>
          <a:bodyPr/>
          <a:lstStyle/>
          <a:p>
            <a:fld id="{5BB0B389-7061-5F40-9C18-9A6CD34FEB23}" type="slidenum">
              <a:rPr lang="en-US" smtClean="0"/>
              <a:pPr/>
              <a:t>12</a:t>
            </a:fld>
            <a:endParaRPr lang="en-US"/>
          </a:p>
        </p:txBody>
      </p:sp>
    </p:spTree>
    <p:extLst>
      <p:ext uri="{BB962C8B-B14F-4D97-AF65-F5344CB8AC3E}">
        <p14:creationId xmlns:p14="http://schemas.microsoft.com/office/powerpoint/2010/main" val="352898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2"/>
          <a:stretch>
            <a:fillRect/>
          </a:stretch>
        </p:blipFill>
        <p:spPr>
          <a:xfrm>
            <a:off x="0" y="-63062"/>
            <a:ext cx="9144000" cy="6858000"/>
          </a:xfrm>
          <a:prstGeom prst="rect">
            <a:avLst/>
          </a:prstGeom>
        </p:spPr>
      </p:pic>
      <p:sp>
        <p:nvSpPr>
          <p:cNvPr id="11" name="Title 1"/>
          <p:cNvSpPr>
            <a:spLocks noGrp="1"/>
          </p:cNvSpPr>
          <p:nvPr>
            <p:ph type="title"/>
          </p:nvPr>
        </p:nvSpPr>
        <p:spPr>
          <a:xfrm>
            <a:off x="457200" y="274638"/>
            <a:ext cx="8075240" cy="817917"/>
          </a:xfrm>
        </p:spPr>
        <p:txBody>
          <a:bodyPr>
            <a:normAutofit fontScale="90000"/>
          </a:bodyPr>
          <a:lstStyle/>
          <a:p>
            <a:pPr algn="l"/>
            <a:r>
              <a:rPr lang="en-US" b="1" dirty="0"/>
              <a:t/>
            </a:r>
            <a:br>
              <a:rPr lang="en-US" b="1" dirty="0"/>
            </a:br>
            <a:r>
              <a:rPr lang="en-US" b="1" dirty="0"/>
              <a:t>Minister Naledi </a:t>
            </a:r>
            <a:r>
              <a:rPr lang="en-US" b="1" dirty="0" err="1"/>
              <a:t>Pandor</a:t>
            </a:r>
            <a:r>
              <a:rPr lang="en-US" b="1" dirty="0"/>
              <a:t> </a:t>
            </a:r>
            <a:r>
              <a:rPr lang="en-GB" dirty="0"/>
              <a:t/>
            </a:r>
            <a:br>
              <a:rPr lang="en-GB" dirty="0"/>
            </a:br>
            <a:endParaRPr lang="en-US" b="1" dirty="0"/>
          </a:p>
        </p:txBody>
      </p:sp>
      <p:sp>
        <p:nvSpPr>
          <p:cNvPr id="12" name="Content Placeholder 2"/>
          <p:cNvSpPr>
            <a:spLocks noGrp="1"/>
          </p:cNvSpPr>
          <p:nvPr>
            <p:ph idx="1"/>
          </p:nvPr>
        </p:nvSpPr>
        <p:spPr>
          <a:xfrm>
            <a:off x="457200" y="1166018"/>
            <a:ext cx="8229600" cy="4525963"/>
          </a:xfrm>
        </p:spPr>
        <p:txBody>
          <a:bodyPr>
            <a:normAutofit fontScale="85000" lnSpcReduction="20000"/>
          </a:bodyPr>
          <a:lstStyle/>
          <a:p>
            <a:pPr marL="0" indent="0">
              <a:buNone/>
            </a:pPr>
            <a:r>
              <a:rPr lang="en-US" i="1" dirty="0"/>
              <a:t>Key outcomes </a:t>
            </a:r>
            <a:r>
              <a:rPr lang="en-US" i="1" dirty="0" smtClean="0"/>
              <a:t>from </a:t>
            </a:r>
            <a:r>
              <a:rPr lang="en-US" i="1" dirty="0"/>
              <a:t>the Minister’s keynote, was that from these discussion we </a:t>
            </a:r>
            <a:r>
              <a:rPr lang="en-US" i="1" dirty="0" smtClean="0"/>
              <a:t>should go </a:t>
            </a:r>
            <a:r>
              <a:rPr lang="en-US" i="1" dirty="0"/>
              <a:t>away and </a:t>
            </a:r>
            <a:r>
              <a:rPr lang="en-US" i="1" dirty="0" smtClean="0"/>
              <a:t>take action in looking at the following:</a:t>
            </a:r>
            <a:endParaRPr lang="en-US" i="1" dirty="0"/>
          </a:p>
          <a:p>
            <a:endParaRPr lang="en-GB" dirty="0"/>
          </a:p>
          <a:p>
            <a:pPr lvl="0"/>
            <a:r>
              <a:rPr lang="en-US" dirty="0"/>
              <a:t>Link skills development </a:t>
            </a:r>
            <a:r>
              <a:rPr lang="en-US" dirty="0" smtClean="0"/>
              <a:t>to more localized priorities and not only </a:t>
            </a:r>
            <a:r>
              <a:rPr lang="en-US" dirty="0"/>
              <a:t>to national and global </a:t>
            </a:r>
            <a:r>
              <a:rPr lang="en-US" dirty="0" smtClean="0"/>
              <a:t>requirements.</a:t>
            </a:r>
          </a:p>
          <a:p>
            <a:pPr lvl="0"/>
            <a:r>
              <a:rPr lang="en-US" dirty="0" smtClean="0"/>
              <a:t>Work on ensuring </a:t>
            </a:r>
            <a:r>
              <a:rPr lang="en-US" dirty="0"/>
              <a:t>that there is more inclusivity, particularly of people with disabilities.</a:t>
            </a:r>
            <a:endParaRPr lang="en-GB" dirty="0"/>
          </a:p>
          <a:p>
            <a:pPr lvl="0"/>
            <a:r>
              <a:rPr lang="en-US" dirty="0"/>
              <a:t>Create more partnerships with employers to </a:t>
            </a:r>
            <a:r>
              <a:rPr lang="en-US" dirty="0" smtClean="0"/>
              <a:t>make workplaces a place of </a:t>
            </a:r>
            <a:r>
              <a:rPr lang="en-US" dirty="0"/>
              <a:t>learning.</a:t>
            </a:r>
            <a:endParaRPr lang="en-GB" dirty="0"/>
          </a:p>
          <a:p>
            <a:pPr lvl="0"/>
            <a:r>
              <a:rPr lang="en-US" dirty="0"/>
              <a:t>Strongly address issues around the transition between training and work needs.</a:t>
            </a:r>
            <a:endParaRPr lang="en-GB" dirty="0"/>
          </a:p>
          <a:p>
            <a:endParaRPr lang="en-US" sz="1800" dirty="0"/>
          </a:p>
        </p:txBody>
      </p:sp>
      <p:sp>
        <p:nvSpPr>
          <p:cNvPr id="2" name="Slide Number Placeholder 1"/>
          <p:cNvSpPr>
            <a:spLocks noGrp="1"/>
          </p:cNvSpPr>
          <p:nvPr>
            <p:ph type="sldNum" sz="quarter" idx="12"/>
          </p:nvPr>
        </p:nvSpPr>
        <p:spPr/>
        <p:txBody>
          <a:bodyPr/>
          <a:lstStyle/>
          <a:p>
            <a:fld id="{5BB0B389-7061-5F40-9C18-9A6CD34FEB23}" type="slidenum">
              <a:rPr lang="en-US" smtClean="0"/>
              <a:pPr/>
              <a:t>2</a:t>
            </a:fld>
            <a:endParaRPr lang="en-US"/>
          </a:p>
        </p:txBody>
      </p:sp>
    </p:spTree>
    <p:extLst>
      <p:ext uri="{BB962C8B-B14F-4D97-AF65-F5344CB8AC3E}">
        <p14:creationId xmlns:p14="http://schemas.microsoft.com/office/powerpoint/2010/main" val="29146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2"/>
          <a:stretch>
            <a:fillRect/>
          </a:stretch>
        </p:blipFill>
        <p:spPr>
          <a:xfrm>
            <a:off x="0" y="-63062"/>
            <a:ext cx="9144000" cy="6858000"/>
          </a:xfrm>
          <a:prstGeom prst="rect">
            <a:avLst/>
          </a:prstGeom>
        </p:spPr>
      </p:pic>
      <p:sp>
        <p:nvSpPr>
          <p:cNvPr id="11" name="Title 1"/>
          <p:cNvSpPr>
            <a:spLocks noGrp="1"/>
          </p:cNvSpPr>
          <p:nvPr>
            <p:ph type="title"/>
          </p:nvPr>
        </p:nvSpPr>
        <p:spPr>
          <a:xfrm>
            <a:off x="62040" y="274638"/>
            <a:ext cx="8830440" cy="817917"/>
          </a:xfrm>
        </p:spPr>
        <p:txBody>
          <a:bodyPr>
            <a:normAutofit fontScale="90000"/>
          </a:bodyPr>
          <a:lstStyle/>
          <a:p>
            <a:r>
              <a:rPr lang="en-US" b="1" dirty="0"/>
              <a:t/>
            </a:r>
            <a:br>
              <a:rPr lang="en-US" b="1" dirty="0"/>
            </a:br>
            <a:r>
              <a:rPr lang="en-ZA" sz="4000" b="1" dirty="0"/>
              <a:t>Mr Richard </a:t>
            </a:r>
            <a:r>
              <a:rPr lang="en-ZA" sz="4000" b="1" dirty="0" err="1"/>
              <a:t>Jewison</a:t>
            </a:r>
            <a:r>
              <a:rPr lang="en-ZA" sz="4000" b="1" dirty="0"/>
              <a:t> &amp; Mr </a:t>
            </a:r>
            <a:r>
              <a:rPr lang="en-ZA" sz="4000" b="1" dirty="0" err="1"/>
              <a:t>Matungoe</a:t>
            </a:r>
            <a:r>
              <a:rPr lang="en-ZA" sz="4000" b="1" dirty="0"/>
              <a:t> Chidi</a:t>
            </a:r>
            <a:r>
              <a:rPr lang="en-GB" dirty="0"/>
              <a:t/>
            </a:r>
            <a:br>
              <a:rPr lang="en-GB" dirty="0"/>
            </a:br>
            <a:endParaRPr lang="en-US" b="1" dirty="0"/>
          </a:p>
        </p:txBody>
      </p:sp>
      <p:sp>
        <p:nvSpPr>
          <p:cNvPr id="12" name="Content Placeholder 2"/>
          <p:cNvSpPr>
            <a:spLocks noGrp="1"/>
          </p:cNvSpPr>
          <p:nvPr>
            <p:ph idx="1"/>
          </p:nvPr>
        </p:nvSpPr>
        <p:spPr>
          <a:xfrm>
            <a:off x="457200" y="1166018"/>
            <a:ext cx="8229600" cy="4525963"/>
          </a:xfrm>
        </p:spPr>
        <p:txBody>
          <a:bodyPr>
            <a:normAutofit fontScale="92500" lnSpcReduction="20000"/>
          </a:bodyPr>
          <a:lstStyle/>
          <a:p>
            <a:pPr marL="0" indent="0">
              <a:buNone/>
            </a:pPr>
            <a:r>
              <a:rPr lang="en-GB" i="1" dirty="0"/>
              <a:t>This is the summary of the recommendations made:</a:t>
            </a:r>
            <a:endParaRPr lang="en-GB" dirty="0"/>
          </a:p>
          <a:p>
            <a:r>
              <a:rPr lang="en-ZA" i="1" dirty="0"/>
              <a:t>Build a demand-led </a:t>
            </a:r>
            <a:r>
              <a:rPr lang="en-ZA" i="1" dirty="0" smtClean="0"/>
              <a:t>system, </a:t>
            </a:r>
            <a:r>
              <a:rPr lang="en-ZA" dirty="0" smtClean="0"/>
              <a:t>by putting in place the necessary partnerships to </a:t>
            </a:r>
            <a:r>
              <a:rPr lang="en-US" dirty="0" smtClean="0"/>
              <a:t>build </a:t>
            </a:r>
            <a:r>
              <a:rPr lang="en-US" dirty="0"/>
              <a:t>brokering capacity with a focus on addressing </a:t>
            </a:r>
            <a:r>
              <a:rPr lang="en-US" dirty="0" smtClean="0"/>
              <a:t>the specific needs </a:t>
            </a:r>
            <a:r>
              <a:rPr lang="en-US" dirty="0"/>
              <a:t>of small and micro businesses and actively </a:t>
            </a:r>
            <a:r>
              <a:rPr lang="en-US" dirty="0" smtClean="0"/>
              <a:t>support their </a:t>
            </a:r>
            <a:r>
              <a:rPr lang="en-US" dirty="0"/>
              <a:t>participation</a:t>
            </a:r>
            <a:endParaRPr lang="en-GB" dirty="0"/>
          </a:p>
          <a:p>
            <a:r>
              <a:rPr lang="en-ZA" i="1" dirty="0"/>
              <a:t>Deal with data challenge, </a:t>
            </a:r>
            <a:r>
              <a:rPr lang="en-ZA" dirty="0"/>
              <a:t>with a focus on data management, analysis and </a:t>
            </a:r>
            <a:r>
              <a:rPr lang="en-ZA" dirty="0" smtClean="0"/>
              <a:t>monitoring.</a:t>
            </a:r>
            <a:endParaRPr lang="en-GB" dirty="0"/>
          </a:p>
          <a:p>
            <a:r>
              <a:rPr lang="en-ZA" i="1" dirty="0" smtClean="0"/>
              <a:t>Sustain the </a:t>
            </a:r>
            <a:r>
              <a:rPr lang="en-ZA" i="1" dirty="0"/>
              <a:t>TVET </a:t>
            </a:r>
            <a:r>
              <a:rPr lang="en-ZA" i="1" dirty="0" smtClean="0"/>
              <a:t>system, </a:t>
            </a:r>
            <a:r>
              <a:rPr lang="en-ZA" dirty="0"/>
              <a:t>through collaborations  across the DHET branches and building capacity and managing </a:t>
            </a:r>
            <a:r>
              <a:rPr lang="en-ZA" dirty="0" smtClean="0"/>
              <a:t>changes.</a:t>
            </a:r>
            <a:endParaRPr lang="en-GB" dirty="0"/>
          </a:p>
          <a:p>
            <a:endParaRPr lang="en-US" sz="1800" dirty="0"/>
          </a:p>
        </p:txBody>
      </p:sp>
      <p:sp>
        <p:nvSpPr>
          <p:cNvPr id="2" name="Slide Number Placeholder 1"/>
          <p:cNvSpPr>
            <a:spLocks noGrp="1"/>
          </p:cNvSpPr>
          <p:nvPr>
            <p:ph type="sldNum" sz="quarter" idx="12"/>
          </p:nvPr>
        </p:nvSpPr>
        <p:spPr/>
        <p:txBody>
          <a:bodyPr/>
          <a:lstStyle/>
          <a:p>
            <a:fld id="{5BB0B389-7061-5F40-9C18-9A6CD34FEB23}" type="slidenum">
              <a:rPr lang="en-US" smtClean="0"/>
              <a:pPr/>
              <a:t>3</a:t>
            </a:fld>
            <a:endParaRPr lang="en-US"/>
          </a:p>
        </p:txBody>
      </p:sp>
    </p:spTree>
    <p:extLst>
      <p:ext uri="{BB962C8B-B14F-4D97-AF65-F5344CB8AC3E}">
        <p14:creationId xmlns:p14="http://schemas.microsoft.com/office/powerpoint/2010/main" val="192606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2"/>
          <a:stretch>
            <a:fillRect/>
          </a:stretch>
        </p:blipFill>
        <p:spPr>
          <a:xfrm>
            <a:off x="62040" y="-63062"/>
            <a:ext cx="9144000" cy="6858000"/>
          </a:xfrm>
          <a:prstGeom prst="rect">
            <a:avLst/>
          </a:prstGeom>
        </p:spPr>
      </p:pic>
      <p:sp>
        <p:nvSpPr>
          <p:cNvPr id="11" name="Title 1"/>
          <p:cNvSpPr>
            <a:spLocks noGrp="1"/>
          </p:cNvSpPr>
          <p:nvPr>
            <p:ph type="title"/>
          </p:nvPr>
        </p:nvSpPr>
        <p:spPr>
          <a:xfrm>
            <a:off x="475528" y="348419"/>
            <a:ext cx="7848872" cy="817917"/>
          </a:xfrm>
        </p:spPr>
        <p:txBody>
          <a:bodyPr>
            <a:normAutofit fontScale="90000"/>
          </a:bodyPr>
          <a:lstStyle/>
          <a:p>
            <a:pPr algn="l"/>
            <a:r>
              <a:rPr lang="en-US" b="1" dirty="0"/>
              <a:t/>
            </a:r>
            <a:br>
              <a:rPr lang="en-US" b="1" dirty="0"/>
            </a:br>
            <a:r>
              <a:rPr lang="en-GB" sz="4000" b="1" dirty="0"/>
              <a:t>Marieke </a:t>
            </a:r>
            <a:r>
              <a:rPr lang="en-GB" sz="4000" b="1" dirty="0" err="1"/>
              <a:t>Vanderweyer</a:t>
            </a:r>
            <a:r>
              <a:rPr lang="en-GB" sz="4000" b="1" dirty="0"/>
              <a:t> </a:t>
            </a:r>
            <a:r>
              <a:rPr lang="en-GB" sz="4000" b="1" dirty="0" smtClean="0"/>
              <a:t>(ILO) </a:t>
            </a:r>
            <a:r>
              <a:rPr lang="en-GB" sz="4000" b="1" dirty="0"/>
              <a:t/>
            </a:r>
            <a:br>
              <a:rPr lang="en-GB" sz="4000" b="1" dirty="0"/>
            </a:br>
            <a:endParaRPr lang="en-US" b="1" dirty="0"/>
          </a:p>
        </p:txBody>
      </p:sp>
      <p:sp>
        <p:nvSpPr>
          <p:cNvPr id="12" name="Content Placeholder 2"/>
          <p:cNvSpPr>
            <a:spLocks noGrp="1"/>
          </p:cNvSpPr>
          <p:nvPr>
            <p:ph idx="1"/>
          </p:nvPr>
        </p:nvSpPr>
        <p:spPr>
          <a:xfrm>
            <a:off x="457200" y="1166018"/>
            <a:ext cx="8229600" cy="5287318"/>
          </a:xfrm>
        </p:spPr>
        <p:txBody>
          <a:bodyPr>
            <a:normAutofit fontScale="85000" lnSpcReduction="20000"/>
          </a:bodyPr>
          <a:lstStyle/>
          <a:p>
            <a:pPr marL="0" indent="0">
              <a:buNone/>
            </a:pPr>
            <a:r>
              <a:rPr lang="en-GB" dirty="0" err="1"/>
              <a:t>Marike</a:t>
            </a:r>
            <a:r>
              <a:rPr lang="en-GB" dirty="0"/>
              <a:t> provided a reality </a:t>
            </a:r>
            <a:r>
              <a:rPr lang="en-GB" dirty="0" smtClean="0"/>
              <a:t>check on tangible outputs from training efforts, </a:t>
            </a:r>
            <a:r>
              <a:rPr lang="en-GB" dirty="0"/>
              <a:t>from here we must look at: </a:t>
            </a:r>
          </a:p>
          <a:p>
            <a:r>
              <a:rPr lang="en-ZA" dirty="0" smtClean="0"/>
              <a:t>Promote skills </a:t>
            </a:r>
            <a:r>
              <a:rPr lang="en-ZA" dirty="0"/>
              <a:t>development that will create jobs and entrepreneurship that will create entrepreneurs</a:t>
            </a:r>
            <a:r>
              <a:rPr lang="en-ZA" dirty="0" smtClean="0"/>
              <a:t>.</a:t>
            </a:r>
          </a:p>
          <a:p>
            <a:pPr lvl="0"/>
            <a:r>
              <a:rPr lang="en-ZA" dirty="0" smtClean="0"/>
              <a:t>Identify </a:t>
            </a:r>
            <a:r>
              <a:rPr lang="en-ZA" dirty="0"/>
              <a:t>specialised quality and relevant technical skills that will enable the absorption of unemployment people into the employment </a:t>
            </a:r>
            <a:r>
              <a:rPr lang="en-ZA" dirty="0" smtClean="0"/>
              <a:t>cycle.</a:t>
            </a:r>
            <a:endParaRPr lang="en-GB" dirty="0"/>
          </a:p>
          <a:p>
            <a:pPr lvl="0"/>
            <a:r>
              <a:rPr lang="en-ZA" dirty="0"/>
              <a:t>Promote stronger foundation skills and enhance digital skills training for the fourth industrial revolution; and foster core employability and transferrable skills. </a:t>
            </a:r>
            <a:endParaRPr lang="en-GB" dirty="0"/>
          </a:p>
          <a:p>
            <a:pPr marL="0" indent="0">
              <a:buNone/>
            </a:pPr>
            <a:r>
              <a:rPr lang="en-ZA" i="1" dirty="0" smtClean="0"/>
              <a:t>This </a:t>
            </a:r>
            <a:r>
              <a:rPr lang="en-ZA" i="1" dirty="0"/>
              <a:t>should be our mindset as we continue in our path towards skills development and we heard earlier this morning that we have to move with speed in ensuring that we build these skills, </a:t>
            </a:r>
            <a:r>
              <a:rPr lang="en-ZA" i="1" dirty="0" smtClean="0"/>
              <a:t>and implement.</a:t>
            </a:r>
            <a:endParaRPr lang="en-GB" dirty="0"/>
          </a:p>
          <a:p>
            <a:pPr marL="0" indent="0">
              <a:buNone/>
            </a:pPr>
            <a:endParaRPr lang="en-US" sz="1800" dirty="0"/>
          </a:p>
        </p:txBody>
      </p:sp>
      <p:sp>
        <p:nvSpPr>
          <p:cNvPr id="2" name="Slide Number Placeholder 1"/>
          <p:cNvSpPr>
            <a:spLocks noGrp="1"/>
          </p:cNvSpPr>
          <p:nvPr>
            <p:ph type="sldNum" sz="quarter" idx="12"/>
          </p:nvPr>
        </p:nvSpPr>
        <p:spPr/>
        <p:txBody>
          <a:bodyPr/>
          <a:lstStyle/>
          <a:p>
            <a:fld id="{5BB0B389-7061-5F40-9C18-9A6CD34FEB23}" type="slidenum">
              <a:rPr lang="en-US" smtClean="0"/>
              <a:pPr/>
              <a:t>4</a:t>
            </a:fld>
            <a:endParaRPr lang="en-US"/>
          </a:p>
        </p:txBody>
      </p:sp>
    </p:spTree>
    <p:extLst>
      <p:ext uri="{BB962C8B-B14F-4D97-AF65-F5344CB8AC3E}">
        <p14:creationId xmlns:p14="http://schemas.microsoft.com/office/powerpoint/2010/main" val="47910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2"/>
          <a:stretch>
            <a:fillRect/>
          </a:stretch>
        </p:blipFill>
        <p:spPr>
          <a:xfrm>
            <a:off x="0" y="-63062"/>
            <a:ext cx="9144000" cy="6858000"/>
          </a:xfrm>
          <a:prstGeom prst="rect">
            <a:avLst/>
          </a:prstGeom>
        </p:spPr>
      </p:pic>
      <p:sp>
        <p:nvSpPr>
          <p:cNvPr id="11" name="Title 1"/>
          <p:cNvSpPr>
            <a:spLocks noGrp="1"/>
          </p:cNvSpPr>
          <p:nvPr>
            <p:ph type="title"/>
          </p:nvPr>
        </p:nvSpPr>
        <p:spPr>
          <a:xfrm>
            <a:off x="703040" y="488920"/>
            <a:ext cx="8208912" cy="817917"/>
          </a:xfrm>
        </p:spPr>
        <p:txBody>
          <a:bodyPr>
            <a:normAutofit/>
          </a:bodyPr>
          <a:lstStyle/>
          <a:p>
            <a:pPr algn="l"/>
            <a:r>
              <a:rPr lang="en-US" sz="4000" b="1" dirty="0" smtClean="0"/>
              <a:t>Dr </a:t>
            </a:r>
            <a:r>
              <a:rPr lang="en-US" sz="4000" b="1" dirty="0"/>
              <a:t>Vijay Reddy</a:t>
            </a:r>
            <a:endParaRPr lang="en-US" b="1" dirty="0"/>
          </a:p>
        </p:txBody>
      </p:sp>
      <p:sp>
        <p:nvSpPr>
          <p:cNvPr id="12" name="Content Placeholder 2"/>
          <p:cNvSpPr>
            <a:spLocks noGrp="1"/>
          </p:cNvSpPr>
          <p:nvPr>
            <p:ph idx="1"/>
          </p:nvPr>
        </p:nvSpPr>
        <p:spPr>
          <a:xfrm>
            <a:off x="457200" y="1166018"/>
            <a:ext cx="8229600" cy="5287318"/>
          </a:xfrm>
        </p:spPr>
        <p:txBody>
          <a:bodyPr>
            <a:normAutofit/>
          </a:bodyPr>
          <a:lstStyle/>
          <a:p>
            <a:r>
              <a:rPr lang="en-US" dirty="0"/>
              <a:t>A key outcome from Dr Reddy’s presentation is that we need to look at </a:t>
            </a:r>
            <a:r>
              <a:rPr lang="en-US" dirty="0" smtClean="0"/>
              <a:t>setting </a:t>
            </a:r>
            <a:r>
              <a:rPr lang="en-US" dirty="0"/>
              <a:t>up a dedicated, high-level skills planning department that can read the signals, analyse and plan accordingly for our skills requirements.</a:t>
            </a:r>
            <a:endParaRPr lang="en-GB" dirty="0"/>
          </a:p>
          <a:p>
            <a:pPr marL="0" indent="0">
              <a:buNone/>
            </a:pPr>
            <a:endParaRPr lang="en-US" sz="1800" dirty="0"/>
          </a:p>
        </p:txBody>
      </p:sp>
      <p:sp>
        <p:nvSpPr>
          <p:cNvPr id="2" name="Slide Number Placeholder 1"/>
          <p:cNvSpPr>
            <a:spLocks noGrp="1"/>
          </p:cNvSpPr>
          <p:nvPr>
            <p:ph type="sldNum" sz="quarter" idx="12"/>
          </p:nvPr>
        </p:nvSpPr>
        <p:spPr/>
        <p:txBody>
          <a:bodyPr/>
          <a:lstStyle/>
          <a:p>
            <a:fld id="{5BB0B389-7061-5F40-9C18-9A6CD34FEB23}" type="slidenum">
              <a:rPr lang="en-US" smtClean="0"/>
              <a:pPr/>
              <a:t>5</a:t>
            </a:fld>
            <a:endParaRPr lang="en-US"/>
          </a:p>
        </p:txBody>
      </p:sp>
    </p:spTree>
    <p:extLst>
      <p:ext uri="{BB962C8B-B14F-4D97-AF65-F5344CB8AC3E}">
        <p14:creationId xmlns:p14="http://schemas.microsoft.com/office/powerpoint/2010/main" val="19908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2"/>
          <a:stretch>
            <a:fillRect/>
          </a:stretch>
        </p:blipFill>
        <p:spPr>
          <a:xfrm>
            <a:off x="0" y="-63062"/>
            <a:ext cx="9144000" cy="6858000"/>
          </a:xfrm>
          <a:prstGeom prst="rect">
            <a:avLst/>
          </a:prstGeom>
        </p:spPr>
      </p:pic>
      <p:sp>
        <p:nvSpPr>
          <p:cNvPr id="11" name="Title 1"/>
          <p:cNvSpPr>
            <a:spLocks noGrp="1"/>
          </p:cNvSpPr>
          <p:nvPr>
            <p:ph type="title"/>
          </p:nvPr>
        </p:nvSpPr>
        <p:spPr>
          <a:xfrm>
            <a:off x="683568" y="274638"/>
            <a:ext cx="8830440" cy="817917"/>
          </a:xfrm>
        </p:spPr>
        <p:txBody>
          <a:bodyPr>
            <a:normAutofit fontScale="90000"/>
          </a:bodyPr>
          <a:lstStyle/>
          <a:p>
            <a:pPr algn="l"/>
            <a:r>
              <a:rPr lang="en-US" b="1" dirty="0"/>
              <a:t/>
            </a:r>
            <a:br>
              <a:rPr lang="en-US" b="1" dirty="0"/>
            </a:br>
            <a:r>
              <a:rPr lang="en-US" sz="4000" b="1" dirty="0" err="1"/>
              <a:t>Mr</a:t>
            </a:r>
            <a:r>
              <a:rPr lang="en-US" sz="4000" b="1" dirty="0"/>
              <a:t> </a:t>
            </a:r>
            <a:r>
              <a:rPr lang="en-US" sz="4000" b="1" dirty="0" err="1"/>
              <a:t>Gwebinkundla</a:t>
            </a:r>
            <a:r>
              <a:rPr lang="en-US" sz="4000" b="1" dirty="0"/>
              <a:t> </a:t>
            </a:r>
            <a:r>
              <a:rPr lang="en-US" sz="4000" b="1" dirty="0" err="1"/>
              <a:t>Qonde</a:t>
            </a:r>
            <a:r>
              <a:rPr lang="en-GB" sz="4000" b="1" dirty="0"/>
              <a:t/>
            </a:r>
            <a:br>
              <a:rPr lang="en-GB" sz="4000" b="1" dirty="0"/>
            </a:br>
            <a:endParaRPr lang="en-US" b="1" dirty="0"/>
          </a:p>
        </p:txBody>
      </p:sp>
      <p:sp>
        <p:nvSpPr>
          <p:cNvPr id="12" name="Content Placeholder 2"/>
          <p:cNvSpPr>
            <a:spLocks noGrp="1"/>
          </p:cNvSpPr>
          <p:nvPr>
            <p:ph idx="1"/>
          </p:nvPr>
        </p:nvSpPr>
        <p:spPr>
          <a:xfrm>
            <a:off x="457200" y="1166018"/>
            <a:ext cx="8229600" cy="5287318"/>
          </a:xfrm>
        </p:spPr>
        <p:txBody>
          <a:bodyPr>
            <a:normAutofit/>
          </a:bodyPr>
          <a:lstStyle/>
          <a:p>
            <a:r>
              <a:rPr lang="en-US" i="1" dirty="0"/>
              <a:t>Increase access and develop entrepreneurship skills:</a:t>
            </a:r>
            <a:r>
              <a:rPr lang="en-US" dirty="0"/>
              <a:t> A priority of the NSDP as presented by the Director General is </a:t>
            </a:r>
            <a:r>
              <a:rPr lang="en-ZA" dirty="0"/>
              <a:t>that we increase access to occupationally directed programmes, and train artisans and develop entrepreneurs.</a:t>
            </a:r>
            <a:endParaRPr lang="en-GB" dirty="0"/>
          </a:p>
          <a:p>
            <a:r>
              <a:rPr lang="en-ZA" i="1" dirty="0"/>
              <a:t>You have a role to play:</a:t>
            </a:r>
            <a:r>
              <a:rPr lang="en-ZA" dirty="0"/>
              <a:t> In this everyone must actively participate to ensure that the implementation of the plan yields the desired results.</a:t>
            </a:r>
            <a:endParaRPr lang="en-GB" dirty="0"/>
          </a:p>
          <a:p>
            <a:pPr marL="0" indent="0">
              <a:buNone/>
            </a:pPr>
            <a:endParaRPr lang="en-US" sz="1800" dirty="0"/>
          </a:p>
        </p:txBody>
      </p:sp>
      <p:sp>
        <p:nvSpPr>
          <p:cNvPr id="2" name="Slide Number Placeholder 1"/>
          <p:cNvSpPr>
            <a:spLocks noGrp="1"/>
          </p:cNvSpPr>
          <p:nvPr>
            <p:ph type="sldNum" sz="quarter" idx="12"/>
          </p:nvPr>
        </p:nvSpPr>
        <p:spPr/>
        <p:txBody>
          <a:bodyPr/>
          <a:lstStyle/>
          <a:p>
            <a:fld id="{5BB0B389-7061-5F40-9C18-9A6CD34FEB23}" type="slidenum">
              <a:rPr lang="en-US" smtClean="0"/>
              <a:pPr/>
              <a:t>6</a:t>
            </a:fld>
            <a:endParaRPr lang="en-US"/>
          </a:p>
        </p:txBody>
      </p:sp>
    </p:spTree>
    <p:extLst>
      <p:ext uri="{BB962C8B-B14F-4D97-AF65-F5344CB8AC3E}">
        <p14:creationId xmlns:p14="http://schemas.microsoft.com/office/powerpoint/2010/main" val="83617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2"/>
          <a:stretch>
            <a:fillRect/>
          </a:stretch>
        </p:blipFill>
        <p:spPr>
          <a:xfrm>
            <a:off x="0" y="-63062"/>
            <a:ext cx="9144000" cy="6858000"/>
          </a:xfrm>
          <a:prstGeom prst="rect">
            <a:avLst/>
          </a:prstGeom>
        </p:spPr>
      </p:pic>
      <p:sp>
        <p:nvSpPr>
          <p:cNvPr id="11" name="Title 1"/>
          <p:cNvSpPr>
            <a:spLocks noGrp="1"/>
          </p:cNvSpPr>
          <p:nvPr>
            <p:ph type="title"/>
          </p:nvPr>
        </p:nvSpPr>
        <p:spPr>
          <a:xfrm>
            <a:off x="62040" y="445386"/>
            <a:ext cx="8830440" cy="817917"/>
          </a:xfrm>
        </p:spPr>
        <p:txBody>
          <a:bodyPr>
            <a:normAutofit fontScale="90000"/>
          </a:bodyPr>
          <a:lstStyle/>
          <a:p>
            <a:r>
              <a:rPr lang="en-US" b="1" dirty="0"/>
              <a:t/>
            </a:r>
            <a:br>
              <a:rPr lang="en-US" b="1" dirty="0"/>
            </a:br>
            <a:r>
              <a:rPr lang="en-US" b="1" dirty="0"/>
              <a:t/>
            </a:r>
            <a:br>
              <a:rPr lang="en-US" b="1" dirty="0"/>
            </a:br>
            <a:r>
              <a:rPr lang="en-US" sz="4000" b="1" dirty="0"/>
              <a:t>Dr Nkosazana Dlamini Zuma </a:t>
            </a:r>
            <a:r>
              <a:rPr lang="en-GB" sz="4000" dirty="0"/>
              <a:t/>
            </a:r>
            <a:br>
              <a:rPr lang="en-GB" sz="4000" dirty="0"/>
            </a:br>
            <a:r>
              <a:rPr lang="en-GB" sz="4000" b="1" dirty="0"/>
              <a:t/>
            </a:r>
            <a:br>
              <a:rPr lang="en-GB" sz="4000" b="1" dirty="0"/>
            </a:br>
            <a:endParaRPr lang="en-US" b="1" dirty="0"/>
          </a:p>
        </p:txBody>
      </p:sp>
      <p:sp>
        <p:nvSpPr>
          <p:cNvPr id="12" name="Content Placeholder 2"/>
          <p:cNvSpPr>
            <a:spLocks noGrp="1"/>
          </p:cNvSpPr>
          <p:nvPr>
            <p:ph idx="1"/>
          </p:nvPr>
        </p:nvSpPr>
        <p:spPr>
          <a:xfrm>
            <a:off x="457200" y="1166018"/>
            <a:ext cx="8229600" cy="5287318"/>
          </a:xfrm>
        </p:spPr>
        <p:txBody>
          <a:bodyPr>
            <a:normAutofit/>
          </a:bodyPr>
          <a:lstStyle/>
          <a:p>
            <a:r>
              <a:rPr lang="en-US" dirty="0"/>
              <a:t>From a monitoring and evaluation perspective, Dr Nkosazana Dlamini Zuma emphasized that efficient monitoring and evaluation will ensure an efficient, seamless education system which will ensure necessary skills. We must monitor and evaluate our performance.</a:t>
            </a:r>
            <a:endParaRPr lang="en-GB" dirty="0"/>
          </a:p>
          <a:p>
            <a:pPr marL="0" indent="0">
              <a:buNone/>
            </a:pPr>
            <a:endParaRPr lang="en-US" sz="1800" dirty="0"/>
          </a:p>
        </p:txBody>
      </p:sp>
      <p:sp>
        <p:nvSpPr>
          <p:cNvPr id="2" name="Slide Number Placeholder 1"/>
          <p:cNvSpPr>
            <a:spLocks noGrp="1"/>
          </p:cNvSpPr>
          <p:nvPr>
            <p:ph type="sldNum" sz="quarter" idx="12"/>
          </p:nvPr>
        </p:nvSpPr>
        <p:spPr/>
        <p:txBody>
          <a:bodyPr/>
          <a:lstStyle/>
          <a:p>
            <a:fld id="{5BB0B389-7061-5F40-9C18-9A6CD34FEB23}" type="slidenum">
              <a:rPr lang="en-US" smtClean="0"/>
              <a:pPr/>
              <a:t>7</a:t>
            </a:fld>
            <a:endParaRPr lang="en-US"/>
          </a:p>
        </p:txBody>
      </p:sp>
    </p:spTree>
    <p:extLst>
      <p:ext uri="{BB962C8B-B14F-4D97-AF65-F5344CB8AC3E}">
        <p14:creationId xmlns:p14="http://schemas.microsoft.com/office/powerpoint/2010/main" val="332084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2"/>
          <a:stretch>
            <a:fillRect/>
          </a:stretch>
        </p:blipFill>
        <p:spPr>
          <a:xfrm>
            <a:off x="0" y="-63062"/>
            <a:ext cx="9144000" cy="6858000"/>
          </a:xfrm>
          <a:prstGeom prst="rect">
            <a:avLst/>
          </a:prstGeom>
        </p:spPr>
      </p:pic>
      <p:sp>
        <p:nvSpPr>
          <p:cNvPr id="11" name="Title 1"/>
          <p:cNvSpPr>
            <a:spLocks noGrp="1"/>
          </p:cNvSpPr>
          <p:nvPr>
            <p:ph type="title"/>
          </p:nvPr>
        </p:nvSpPr>
        <p:spPr>
          <a:xfrm>
            <a:off x="611560" y="274638"/>
            <a:ext cx="8280920" cy="817917"/>
          </a:xfrm>
        </p:spPr>
        <p:txBody>
          <a:bodyPr>
            <a:normAutofit fontScale="90000"/>
          </a:bodyPr>
          <a:lstStyle/>
          <a:p>
            <a:pPr algn="l"/>
            <a:r>
              <a:rPr lang="en-US" b="1" dirty="0"/>
              <a:t/>
            </a:r>
            <a:br>
              <a:rPr lang="en-US" b="1" dirty="0"/>
            </a:br>
            <a:r>
              <a:rPr lang="en-US" b="1" dirty="0"/>
              <a:t>Dr Laura Brewer</a:t>
            </a:r>
            <a:r>
              <a:rPr lang="en-GB" sz="4000" b="1" dirty="0"/>
              <a:t/>
            </a:r>
            <a:br>
              <a:rPr lang="en-GB" sz="4000" b="1" dirty="0"/>
            </a:br>
            <a:endParaRPr lang="en-US" b="1" dirty="0"/>
          </a:p>
        </p:txBody>
      </p:sp>
      <p:sp>
        <p:nvSpPr>
          <p:cNvPr id="12" name="Content Placeholder 2"/>
          <p:cNvSpPr>
            <a:spLocks noGrp="1"/>
          </p:cNvSpPr>
          <p:nvPr>
            <p:ph idx="1"/>
          </p:nvPr>
        </p:nvSpPr>
        <p:spPr>
          <a:xfrm>
            <a:off x="476592" y="836712"/>
            <a:ext cx="8229600" cy="5287318"/>
          </a:xfrm>
        </p:spPr>
        <p:txBody>
          <a:bodyPr>
            <a:normAutofit lnSpcReduction="10000"/>
          </a:bodyPr>
          <a:lstStyle/>
          <a:p>
            <a:r>
              <a:rPr lang="en-ZA" dirty="0"/>
              <a:t>Promote stronger foundation skills. </a:t>
            </a:r>
            <a:endParaRPr lang="en-GB" dirty="0"/>
          </a:p>
          <a:p>
            <a:r>
              <a:rPr lang="en-ZA" dirty="0"/>
              <a:t>Enhance digital </a:t>
            </a:r>
            <a:r>
              <a:rPr lang="en-ZA" dirty="0" smtClean="0"/>
              <a:t>skills.  </a:t>
            </a:r>
            <a:endParaRPr lang="en-GB" dirty="0"/>
          </a:p>
          <a:p>
            <a:r>
              <a:rPr lang="en-ZA" dirty="0"/>
              <a:t>Foster core employability and transferable </a:t>
            </a:r>
            <a:r>
              <a:rPr lang="en-ZA" dirty="0" smtClean="0"/>
              <a:t>skills.</a:t>
            </a:r>
            <a:endParaRPr lang="en-GB" dirty="0"/>
          </a:p>
          <a:p>
            <a:r>
              <a:rPr lang="en-ZA" dirty="0" smtClean="0"/>
              <a:t>Promote </a:t>
            </a:r>
            <a:r>
              <a:rPr lang="en-ZA" dirty="0"/>
              <a:t>entrepreneurial skills </a:t>
            </a:r>
            <a:r>
              <a:rPr lang="en-ZA" dirty="0" smtClean="0"/>
              <a:t>- </a:t>
            </a:r>
            <a:r>
              <a:rPr lang="en-ZA" dirty="0"/>
              <a:t>which was a key outcome throughout the </a:t>
            </a:r>
            <a:r>
              <a:rPr lang="en-ZA" dirty="0" smtClean="0"/>
              <a:t>discussions.</a:t>
            </a:r>
          </a:p>
          <a:p>
            <a:r>
              <a:rPr lang="en-ZA" dirty="0" smtClean="0"/>
              <a:t>As reflected </a:t>
            </a:r>
            <a:r>
              <a:rPr lang="en-ZA" dirty="0"/>
              <a:t>in the Statistician General’s </a:t>
            </a:r>
            <a:r>
              <a:rPr lang="en-ZA" dirty="0" smtClean="0"/>
              <a:t>presentation, focus must be placed on the youth who are the most vulnerable as well as African and coloured women.</a:t>
            </a:r>
          </a:p>
        </p:txBody>
      </p:sp>
      <p:sp>
        <p:nvSpPr>
          <p:cNvPr id="2" name="Slide Number Placeholder 1"/>
          <p:cNvSpPr>
            <a:spLocks noGrp="1"/>
          </p:cNvSpPr>
          <p:nvPr>
            <p:ph type="sldNum" sz="quarter" idx="12"/>
          </p:nvPr>
        </p:nvSpPr>
        <p:spPr/>
        <p:txBody>
          <a:bodyPr/>
          <a:lstStyle/>
          <a:p>
            <a:fld id="{5BB0B389-7061-5F40-9C18-9A6CD34FEB23}" type="slidenum">
              <a:rPr lang="en-US" smtClean="0"/>
              <a:pPr/>
              <a:t>8</a:t>
            </a:fld>
            <a:endParaRPr lang="en-US"/>
          </a:p>
        </p:txBody>
      </p:sp>
    </p:spTree>
    <p:extLst>
      <p:ext uri="{BB962C8B-B14F-4D97-AF65-F5344CB8AC3E}">
        <p14:creationId xmlns:p14="http://schemas.microsoft.com/office/powerpoint/2010/main" val="344842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2"/>
          <a:stretch>
            <a:fillRect/>
          </a:stretch>
        </p:blipFill>
        <p:spPr>
          <a:xfrm>
            <a:off x="0" y="-63062"/>
            <a:ext cx="9144000" cy="6858000"/>
          </a:xfrm>
          <a:prstGeom prst="rect">
            <a:avLst/>
          </a:prstGeom>
        </p:spPr>
      </p:pic>
      <p:sp>
        <p:nvSpPr>
          <p:cNvPr id="11" name="Title 1"/>
          <p:cNvSpPr>
            <a:spLocks noGrp="1"/>
          </p:cNvSpPr>
          <p:nvPr>
            <p:ph type="title"/>
          </p:nvPr>
        </p:nvSpPr>
        <p:spPr>
          <a:xfrm>
            <a:off x="755576" y="274638"/>
            <a:ext cx="8136904" cy="817917"/>
          </a:xfrm>
        </p:spPr>
        <p:txBody>
          <a:bodyPr>
            <a:normAutofit fontScale="90000"/>
          </a:bodyPr>
          <a:lstStyle/>
          <a:p>
            <a:pPr algn="l"/>
            <a:r>
              <a:rPr lang="en-US" b="1" dirty="0"/>
              <a:t/>
            </a:r>
            <a:br>
              <a:rPr lang="en-US" b="1" dirty="0"/>
            </a:br>
            <a:r>
              <a:rPr lang="en-US" b="1" dirty="0"/>
              <a:t>Dr Vijay Reddy</a:t>
            </a:r>
            <a:r>
              <a:rPr lang="en-GB" sz="4000" b="1" dirty="0"/>
              <a:t/>
            </a:r>
            <a:br>
              <a:rPr lang="en-GB" sz="4000" b="1" dirty="0"/>
            </a:br>
            <a:endParaRPr lang="en-US" b="1" dirty="0"/>
          </a:p>
        </p:txBody>
      </p:sp>
      <p:sp>
        <p:nvSpPr>
          <p:cNvPr id="12" name="Content Placeholder 2"/>
          <p:cNvSpPr>
            <a:spLocks noGrp="1"/>
          </p:cNvSpPr>
          <p:nvPr>
            <p:ph idx="1"/>
          </p:nvPr>
        </p:nvSpPr>
        <p:spPr>
          <a:xfrm>
            <a:off x="457200" y="1166018"/>
            <a:ext cx="8229600" cy="5287318"/>
          </a:xfrm>
        </p:spPr>
        <p:txBody>
          <a:bodyPr>
            <a:normAutofit fontScale="92500" lnSpcReduction="10000"/>
          </a:bodyPr>
          <a:lstStyle/>
          <a:p>
            <a:pPr marL="0" indent="0">
              <a:buNone/>
            </a:pPr>
            <a:r>
              <a:rPr lang="en-US" dirty="0"/>
              <a:t>Findings from the research presented by </a:t>
            </a:r>
            <a:r>
              <a:rPr lang="en-US" dirty="0" smtClean="0"/>
              <a:t>Dr Reddy </a:t>
            </a:r>
            <a:r>
              <a:rPr lang="en-US" dirty="0"/>
              <a:t>indicate that we need to:</a:t>
            </a:r>
            <a:endParaRPr lang="en-GB" dirty="0"/>
          </a:p>
          <a:p>
            <a:r>
              <a:rPr lang="en-US" dirty="0"/>
              <a:t>Plan for </a:t>
            </a:r>
            <a:r>
              <a:rPr lang="en-US" dirty="0" err="1" smtClean="0"/>
              <a:t>labour-intensive</a:t>
            </a:r>
            <a:r>
              <a:rPr lang="en-US" dirty="0" smtClean="0"/>
              <a:t> </a:t>
            </a:r>
            <a:r>
              <a:rPr lang="en-US" dirty="0"/>
              <a:t>jobs as well as highly skilled ones; as findings show </a:t>
            </a:r>
            <a:r>
              <a:rPr lang="en-US" dirty="0" smtClean="0"/>
              <a:t>that </a:t>
            </a:r>
            <a:r>
              <a:rPr lang="en-US" dirty="0"/>
              <a:t>unemployed </a:t>
            </a:r>
            <a:r>
              <a:rPr lang="en-US" dirty="0" smtClean="0"/>
              <a:t>young people </a:t>
            </a:r>
            <a:r>
              <a:rPr lang="en-US" dirty="0"/>
              <a:t>have less than Grade 12 </a:t>
            </a:r>
            <a:r>
              <a:rPr lang="en-US" dirty="0" smtClean="0"/>
              <a:t>qualifications.</a:t>
            </a:r>
          </a:p>
          <a:p>
            <a:r>
              <a:rPr lang="en-US" dirty="0" smtClean="0"/>
              <a:t>We </a:t>
            </a:r>
            <a:r>
              <a:rPr lang="en-US" dirty="0"/>
              <a:t>must now focus on short skills </a:t>
            </a:r>
            <a:r>
              <a:rPr lang="en-US" dirty="0" smtClean="0"/>
              <a:t>programmes </a:t>
            </a:r>
            <a:r>
              <a:rPr lang="en-US" dirty="0"/>
              <a:t>to supplement that and </a:t>
            </a:r>
            <a:r>
              <a:rPr lang="en-US" dirty="0" smtClean="0"/>
              <a:t>skill </a:t>
            </a:r>
            <a:r>
              <a:rPr lang="en-US" dirty="0"/>
              <a:t>those people. </a:t>
            </a:r>
            <a:endParaRPr lang="en-GB" dirty="0"/>
          </a:p>
          <a:p>
            <a:r>
              <a:rPr lang="en-US" dirty="0" smtClean="0"/>
              <a:t>STEM skills </a:t>
            </a:r>
            <a:r>
              <a:rPr lang="en-US" dirty="0"/>
              <a:t>and specialized management skills are in high demand and this is an area we should focus on.  </a:t>
            </a:r>
            <a:endParaRPr lang="en-GB" dirty="0"/>
          </a:p>
          <a:p>
            <a:pPr marL="0" indent="0">
              <a:buNone/>
            </a:pPr>
            <a:endParaRPr lang="en-US" sz="1800" dirty="0"/>
          </a:p>
        </p:txBody>
      </p:sp>
      <p:sp>
        <p:nvSpPr>
          <p:cNvPr id="2" name="Slide Number Placeholder 1"/>
          <p:cNvSpPr>
            <a:spLocks noGrp="1"/>
          </p:cNvSpPr>
          <p:nvPr>
            <p:ph type="sldNum" sz="quarter" idx="12"/>
          </p:nvPr>
        </p:nvSpPr>
        <p:spPr/>
        <p:txBody>
          <a:bodyPr/>
          <a:lstStyle/>
          <a:p>
            <a:fld id="{5BB0B389-7061-5F40-9C18-9A6CD34FEB23}" type="slidenum">
              <a:rPr lang="en-US" smtClean="0"/>
              <a:pPr/>
              <a:t>9</a:t>
            </a:fld>
            <a:endParaRPr lang="en-US"/>
          </a:p>
        </p:txBody>
      </p:sp>
    </p:spTree>
    <p:extLst>
      <p:ext uri="{BB962C8B-B14F-4D97-AF65-F5344CB8AC3E}">
        <p14:creationId xmlns:p14="http://schemas.microsoft.com/office/powerpoint/2010/main" val="1650119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738</Words>
  <Application>Microsoft Office PowerPoint</Application>
  <PresentationFormat>On-screen Show (4:3)</PresentationFormat>
  <Paragraphs>67</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 OUTCOMES NATIONAL SKILLS CONFERENCE </vt:lpstr>
      <vt:lpstr> Minister Naledi Pandor  </vt:lpstr>
      <vt:lpstr> Mr Richard Jewison &amp; Mr Matungoe Chidi </vt:lpstr>
      <vt:lpstr> Marieke Vanderweyer (ILO)  </vt:lpstr>
      <vt:lpstr>Dr Vijay Reddy</vt:lpstr>
      <vt:lpstr> Mr Gwebinkundla Qonde </vt:lpstr>
      <vt:lpstr>  Dr Nkosazana Dlamini Zuma   </vt:lpstr>
      <vt:lpstr> Dr Laura Brewer </vt:lpstr>
      <vt:lpstr> Dr Vijay Reddy </vt:lpstr>
      <vt:lpstr>  </vt:lpstr>
      <vt:lpstr>  </vt:lpstr>
      <vt:lpstr>  </vt:lpstr>
    </vt:vector>
  </TitlesOfParts>
  <Company>African Graphix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Leruo Sandamela</dc:creator>
  <cp:lastModifiedBy>Mashau.F</cp:lastModifiedBy>
  <cp:revision>34</cp:revision>
  <cp:lastPrinted>2018-11-12T06:29:49Z</cp:lastPrinted>
  <dcterms:created xsi:type="dcterms:W3CDTF">2010-05-07T06:42:18Z</dcterms:created>
  <dcterms:modified xsi:type="dcterms:W3CDTF">2019-03-18T09:02:43Z</dcterms:modified>
</cp:coreProperties>
</file>