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6"/>
  </p:notesMasterIdLst>
  <p:sldIdLst>
    <p:sldId id="644" r:id="rId2"/>
    <p:sldId id="641" r:id="rId3"/>
    <p:sldId id="642" r:id="rId4"/>
    <p:sldId id="640" r:id="rId5"/>
    <p:sldId id="643" r:id="rId6"/>
    <p:sldId id="269" r:id="rId7"/>
    <p:sldId id="637" r:id="rId8"/>
    <p:sldId id="258" r:id="rId9"/>
    <p:sldId id="259" r:id="rId10"/>
    <p:sldId id="260" r:id="rId11"/>
    <p:sldId id="261" r:id="rId12"/>
    <p:sldId id="635" r:id="rId13"/>
    <p:sldId id="639" r:id="rId14"/>
    <p:sldId id="64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62" y="-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6062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71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631383"/>
          </a:xfrm>
          <a:prstGeom prst="rect">
            <a:avLst/>
          </a:prstGeom>
          <a:solidFill>
            <a:srgbClr val="0C8A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6908" y="4429294"/>
            <a:ext cx="9198715" cy="7276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6499" y="29574"/>
            <a:ext cx="8875114" cy="60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6499" y="849493"/>
            <a:ext cx="8875115" cy="366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" name="Google Shape;24;p4"/>
          <p:cNvCxnSpPr/>
          <p:nvPr/>
        </p:nvCxnSpPr>
        <p:spPr>
          <a:xfrm>
            <a:off x="174558" y="530556"/>
            <a:ext cx="899544" cy="1301"/>
          </a:xfrm>
          <a:prstGeom prst="straightConnector1">
            <a:avLst/>
          </a:prstGeom>
          <a:noFill/>
          <a:ln w="28575" cap="flat" cmpd="sng">
            <a:solidFill>
              <a:srgbClr val="0C8A8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4481" y="5041107"/>
            <a:ext cx="581480" cy="5266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5429250" y="486807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74558" y="48688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FA28F22-A6DE-4F74-8EFA-AAF4A0730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24386" y="4387794"/>
            <a:ext cx="1290218" cy="422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68AE016-D5DF-443D-9FA5-95B65CED4F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3528" y="4423267"/>
            <a:ext cx="576064" cy="37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EC55BF6-05E9-4247-9D5D-458A8276EA9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60232" y="4313097"/>
            <a:ext cx="1772202" cy="5095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765442-0D43-4994-B104-1701A11D26F2}"/>
              </a:ext>
            </a:extLst>
          </p:cNvPr>
          <p:cNvSpPr/>
          <p:nvPr userDrawn="1"/>
        </p:nvSpPr>
        <p:spPr>
          <a:xfrm>
            <a:off x="1619672" y="4948014"/>
            <a:ext cx="853752" cy="16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865E316-80D2-4C97-9D33-3FF0DC3AA2B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8757" y="4387794"/>
            <a:ext cx="1086464" cy="398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623880" y="4541766"/>
            <a:ext cx="28956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alibri"/>
              <a:buNone/>
              <a:defRPr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786578" y="4629164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8784"/>
              </a:buClr>
              <a:buSzPts val="1200"/>
              <a:buFont typeface="Calibri"/>
              <a:buNone/>
              <a:defRPr sz="1200" b="1">
                <a:solidFill>
                  <a:srgbClr val="0087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8784"/>
              </a:buClr>
              <a:buSzPts val="1200"/>
              <a:buFont typeface="Calibri"/>
              <a:buNone/>
              <a:defRPr sz="1200" b="1">
                <a:solidFill>
                  <a:srgbClr val="00878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8784"/>
              </a:buClr>
              <a:buSzPts val="1200"/>
              <a:buFont typeface="Calibri"/>
              <a:buNone/>
              <a:defRPr sz="1200" b="1">
                <a:solidFill>
                  <a:srgbClr val="00878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8784"/>
              </a:buClr>
              <a:buSzPts val="1200"/>
              <a:buFont typeface="Calibri"/>
              <a:buNone/>
              <a:defRPr sz="1200" b="1">
                <a:solidFill>
                  <a:srgbClr val="00878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8784"/>
              </a:buClr>
              <a:buSzPts val="1200"/>
              <a:buFont typeface="Calibri"/>
              <a:buNone/>
              <a:defRPr sz="1200" b="1">
                <a:solidFill>
                  <a:srgbClr val="00878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8784"/>
              </a:buClr>
              <a:buSzPts val="1200"/>
              <a:buFont typeface="Calibri"/>
              <a:buNone/>
              <a:defRPr sz="1200" b="1">
                <a:solidFill>
                  <a:srgbClr val="00878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8784"/>
              </a:buClr>
              <a:buSzPts val="1200"/>
              <a:buFont typeface="Calibri"/>
              <a:buNone/>
              <a:defRPr sz="1200" b="1">
                <a:solidFill>
                  <a:srgbClr val="00878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8784"/>
              </a:buClr>
              <a:buSzPts val="1200"/>
              <a:buFont typeface="Calibri"/>
              <a:buNone/>
              <a:defRPr sz="1200" b="1">
                <a:solidFill>
                  <a:srgbClr val="00878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8784"/>
              </a:buClr>
              <a:buSzPts val="1200"/>
              <a:buFont typeface="Calibri"/>
              <a:buNone/>
              <a:defRPr sz="1200" b="1">
                <a:solidFill>
                  <a:srgbClr val="00878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029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500" y="0"/>
            <a:ext cx="50165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4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035550" y="1662113"/>
            <a:ext cx="3435350" cy="10191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Presentation to Heading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here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5227638" y="2978150"/>
            <a:ext cx="3051175" cy="615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PLACE  IMAGE AND SEND IT TO BACK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338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5429250" y="486807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28650" y="48688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0C8A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10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hyperlink" Target="mailto:info@jet.org.z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/>
          <p:nvPr/>
        </p:nvSpPr>
        <p:spPr>
          <a:xfrm>
            <a:off x="3797300" y="0"/>
            <a:ext cx="4914900" cy="49121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595400" y="687388"/>
            <a:ext cx="22987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>
                <a:solidFill>
                  <a:schemeClr val="accent1"/>
                </a:solidFill>
              </a:rPr>
              <a:t>Partnership opportunities</a:t>
            </a:r>
            <a:endParaRPr sz="2800">
              <a:solidFill>
                <a:schemeClr val="accent1"/>
              </a:solidFill>
            </a:endParaRPr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3927475" y="261144"/>
            <a:ext cx="465455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 dirty="0">
                <a:solidFill>
                  <a:schemeClr val="dk1"/>
                </a:solidFill>
              </a:rPr>
              <a:t>JET is the leading NPO in the education and training sector with 26 years’ experience working with government, unions, professional bodies (such as SACE) and also the private sector </a:t>
            </a:r>
            <a:endParaRPr sz="1600" dirty="0">
              <a:solidFill>
                <a:schemeClr val="dk1"/>
              </a:solidFill>
            </a:endParaRPr>
          </a:p>
          <a:p>
            <a:pPr marL="469900" lvl="0" indent="-2413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69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 dirty="0">
                <a:solidFill>
                  <a:schemeClr val="dk1"/>
                </a:solidFill>
              </a:rPr>
              <a:t>Partnership between an NPO (JET) and a for-profit (IOA) unlocks opportunities that cannot be accessed individually</a:t>
            </a:r>
            <a:endParaRPr sz="1600" dirty="0">
              <a:solidFill>
                <a:schemeClr val="dk1"/>
              </a:solidFill>
            </a:endParaRPr>
          </a:p>
          <a:p>
            <a:pPr marL="4699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69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 dirty="0">
                <a:solidFill>
                  <a:schemeClr val="dk1"/>
                </a:solidFill>
              </a:rPr>
              <a:t>JET’s research, implementation and M&amp;E can complement the work of IOA </a:t>
            </a:r>
            <a:endParaRPr sz="1600" dirty="0">
              <a:solidFill>
                <a:schemeClr val="dk1"/>
              </a:solidFill>
            </a:endParaRPr>
          </a:p>
          <a:p>
            <a:pPr marL="469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 dirty="0">
                <a:solidFill>
                  <a:schemeClr val="dk1"/>
                </a:solidFill>
              </a:rPr>
              <a:t>JET has a national, African and Middle-East footprint </a:t>
            </a:r>
            <a:endParaRPr sz="1600" dirty="0">
              <a:solidFill>
                <a:schemeClr val="dk1"/>
              </a:solidFill>
            </a:endParaRPr>
          </a:p>
          <a:p>
            <a:pPr marL="4699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69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 dirty="0">
                <a:solidFill>
                  <a:schemeClr val="dk1"/>
                </a:solidFill>
              </a:rPr>
              <a:t>JET’s Level 2 B-BBEE and Section 18A status allows for the monies paid to JET to be reinvested by the for-profit company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400" y="2205213"/>
            <a:ext cx="2478000" cy="15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5" y="0"/>
            <a:ext cx="913046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44008" y="1232921"/>
            <a:ext cx="4499992" cy="2677656"/>
          </a:xfrm>
          <a:prstGeom prst="rect">
            <a:avLst/>
          </a:prstGeom>
          <a:solidFill>
            <a:schemeClr val="tx2">
              <a:lumMod val="5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NATIONAL SKILLS CONFERENCE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en-US" sz="2000" i="1" dirty="0" smtClean="0">
                <a:solidFill>
                  <a:schemeClr val="bg1"/>
                </a:solidFill>
              </a:rPr>
              <a:t>Skills </a:t>
            </a:r>
            <a:r>
              <a:rPr lang="en-US" sz="2000" i="1" dirty="0">
                <a:solidFill>
                  <a:schemeClr val="bg1"/>
                </a:solidFill>
              </a:rPr>
              <a:t>Pathways and </a:t>
            </a:r>
            <a:r>
              <a:rPr lang="en-US" sz="2000" i="1" dirty="0" smtClean="0">
                <a:solidFill>
                  <a:schemeClr val="bg1"/>
                </a:solidFill>
              </a:rPr>
              <a:t>Opportunities”</a:t>
            </a:r>
            <a:r>
              <a:rPr lang="en-US" sz="2000" i="1" dirty="0">
                <a:solidFill>
                  <a:schemeClr val="bg1"/>
                </a:solidFill>
              </a:rPr>
              <a:t/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/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1800" i="1" dirty="0" smtClean="0">
                <a:solidFill>
                  <a:schemeClr val="bg1"/>
                </a:solidFill>
              </a:rPr>
              <a:t>Carla Pereira, 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14 </a:t>
            </a:r>
            <a:r>
              <a:rPr lang="en-US" sz="1600" i="1" dirty="0">
                <a:solidFill>
                  <a:schemeClr val="bg1"/>
                </a:solidFill>
              </a:rPr>
              <a:t>March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9137234" cy="771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C162FCD-FFBC-4B8E-84A5-FFA67B383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21" y="146255"/>
            <a:ext cx="738779" cy="4812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A29EC5F-E5AA-4E66-806A-05E605654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905" y="20915"/>
            <a:ext cx="1850943" cy="6786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D909F22-103F-4068-A671-7CDB8C4AC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909" y="112636"/>
            <a:ext cx="2041411" cy="586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E29DE0-7C2B-4ED5-BC61-46D870217C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880" y="87689"/>
            <a:ext cx="1664012" cy="545077"/>
          </a:xfrm>
          <a:prstGeom prst="rect">
            <a:avLst/>
          </a:prstGeom>
        </p:spPr>
      </p:pic>
      <p:pic>
        <p:nvPicPr>
          <p:cNvPr id="1026" name="Picture 2" descr="Image result for DHET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6832"/>
            <a:ext cx="1368152" cy="4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BC5C-67E9-4DA7-A9CF-F4780AF4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Integration of Theory, Practical and Workplace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DBA573-FFAB-4B60-8EAC-31922DD85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99542"/>
            <a:ext cx="8792101" cy="36724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dirty="0">
                <a:solidFill>
                  <a:schemeClr val="tx1"/>
                </a:solidFill>
              </a:rPr>
              <a:t>While all three programmes set out to provide a combination of institutional (theory and practical) and workplace learning, only the NBI and GIZ programmes achieved this - industry partners determined the programme requirements and were instrumental in selecting and recruiting the participating workplaces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dirty="0">
                <a:solidFill>
                  <a:schemeClr val="tx1"/>
                </a:solidFill>
              </a:rPr>
              <a:t>Plans for workplace learning were not fully in place at the start of the NS4Y programme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dirty="0">
                <a:solidFill>
                  <a:schemeClr val="tx1"/>
                </a:solidFill>
              </a:rPr>
              <a:t>NBI candidates indicated that more time should be spent on basic </a:t>
            </a:r>
            <a:r>
              <a:rPr lang="en-ZA" dirty="0" err="1">
                <a:solidFill>
                  <a:schemeClr val="tx1"/>
                </a:solidFill>
              </a:rPr>
              <a:t>handskills</a:t>
            </a:r>
            <a:r>
              <a:rPr lang="en-ZA" dirty="0">
                <a:solidFill>
                  <a:schemeClr val="tx1"/>
                </a:solidFill>
              </a:rPr>
              <a:t>, particularly the handling of tools.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dirty="0">
                <a:solidFill>
                  <a:schemeClr val="tx1"/>
                </a:solidFill>
              </a:rPr>
              <a:t>NBI programme spent 6 months in workplace learning which was found to be insufficient for optimising the workplace learning opportunity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dirty="0">
                <a:solidFill>
                  <a:schemeClr val="tx1"/>
                </a:solidFill>
              </a:rPr>
              <a:t>GIZ candidates struggled to apply their SWH skills in the workplace, majority only applied them in the college.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ZA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BA03D-548F-472B-8550-C24B31A8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Employment Outcomes</a:t>
            </a:r>
            <a:endParaRPr lang="en-GB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4B15B-7A8F-4A95-B327-8A152CCBB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42" y="653126"/>
            <a:ext cx="8875115" cy="3667152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NS4Y project brought in Junior Achievement to support students towards enterprise development – this was not successful as most candidates were not interested in starting their own business.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Issue of how to create demand for such skills in the Orange Farm context</a:t>
            </a:r>
          </a:p>
          <a:p>
            <a:r>
              <a:rPr lang="en-US" sz="2000" dirty="0">
                <a:solidFill>
                  <a:schemeClr val="tx1"/>
                </a:solidFill>
              </a:rPr>
              <a:t>All NBI students retained by employers or employed in another employer but not applying SWH skills much</a:t>
            </a:r>
          </a:p>
          <a:p>
            <a:r>
              <a:rPr lang="en-US" sz="2000" dirty="0">
                <a:solidFill>
                  <a:schemeClr val="tx1"/>
                </a:solidFill>
              </a:rPr>
              <a:t>Similarly the GIZ candidates mostly went back to what they were doing before the course and did not apply their SWH skills much</a:t>
            </a:r>
          </a:p>
          <a:p>
            <a:r>
              <a:rPr lang="en-US" sz="2000" dirty="0">
                <a:solidFill>
                  <a:schemeClr val="tx1"/>
                </a:solidFill>
              </a:rPr>
              <a:t>Challenge of determining demand for skills upfront so that the </a:t>
            </a:r>
            <a:r>
              <a:rPr lang="en-US" sz="2000" dirty="0" err="1">
                <a:solidFill>
                  <a:schemeClr val="tx1"/>
                </a:solidFill>
              </a:rPr>
              <a:t>programmes</a:t>
            </a:r>
            <a:r>
              <a:rPr lang="en-US" sz="2000" dirty="0">
                <a:solidFill>
                  <a:schemeClr val="tx1"/>
                </a:solidFill>
              </a:rPr>
              <a:t> could lend themselves to effective pathways into career progression or microenterprise</a:t>
            </a:r>
          </a:p>
        </p:txBody>
      </p:sp>
    </p:spTree>
    <p:extLst>
      <p:ext uri="{BB962C8B-B14F-4D97-AF65-F5344CB8AC3E}">
        <p14:creationId xmlns:p14="http://schemas.microsoft.com/office/powerpoint/2010/main" val="27232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5496" y="0"/>
            <a:ext cx="7406640" cy="699542"/>
          </a:xfrm>
          <a:prstGeom prst="rect">
            <a:avLst/>
          </a:prstGeom>
        </p:spPr>
        <p:txBody>
          <a:bodyPr vert="horz" lIns="82296" tIns="41148" rIns="82296" bIns="4114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must be done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1FA72B4F-5DEF-495B-8380-6636BABA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00262"/>
            <a:ext cx="8640960" cy="33843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000" dirty="0">
                <a:solidFill>
                  <a:schemeClr val="tx1"/>
                </a:solidFill>
              </a:rPr>
              <a:t>Effective activation and unlocking of demand upfront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000" dirty="0">
                <a:solidFill>
                  <a:schemeClr val="tx1"/>
                </a:solidFill>
              </a:rPr>
              <a:t>Emphasising effective learner recruitment, selection, matching &amp; work readiness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000" dirty="0">
                <a:solidFill>
                  <a:schemeClr val="tx1"/>
                </a:solidFill>
              </a:rPr>
              <a:t>Integration of theory, practical and work-experience components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000" dirty="0">
                <a:solidFill>
                  <a:schemeClr val="tx1"/>
                </a:solidFill>
              </a:rPr>
              <a:t>Important role of the industry in identifying and driving demand and the curriculum (IOPSA was a critical partner in this regard for the NBI pilot)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000" dirty="0">
                <a:solidFill>
                  <a:schemeClr val="tx1"/>
                </a:solidFill>
              </a:rPr>
              <a:t>Local government is a key </a:t>
            </a:r>
            <a:r>
              <a:rPr lang="en-ZA" sz="2000" dirty="0" err="1">
                <a:solidFill>
                  <a:schemeClr val="tx1"/>
                </a:solidFill>
              </a:rPr>
              <a:t>roleplayer</a:t>
            </a:r>
            <a:r>
              <a:rPr lang="en-ZA" sz="2000" dirty="0">
                <a:solidFill>
                  <a:schemeClr val="tx1"/>
                </a:solidFill>
              </a:rPr>
              <a:t>, particularly in township economies, but firm commitments and exit strategies must be established upfront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000" dirty="0">
                <a:solidFill>
                  <a:schemeClr val="tx1"/>
                </a:solidFill>
              </a:rPr>
              <a:t>Sector-level partnerships are important for harnessing resources and opening pathways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Z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D59562-36E9-4C09-929D-97AE448F7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96" y="627534"/>
            <a:ext cx="8974061" cy="36671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dirty="0">
                <a:solidFill>
                  <a:schemeClr val="tx1"/>
                </a:solidFill>
              </a:rPr>
              <a:t>Structure of workplace learning and the role of workplace mentors must be clearly defined upfront, especially in SMEs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dirty="0">
                <a:solidFill>
                  <a:schemeClr val="tx1"/>
                </a:solidFill>
              </a:rPr>
              <a:t>Critical role of programme management and coordination to effectively address both supply and demand and the interface thereof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dirty="0">
                <a:solidFill>
                  <a:schemeClr val="tx1"/>
                </a:solidFill>
              </a:rPr>
              <a:t>Programme scale and sustainability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ZA" sz="1800" dirty="0">
                <a:solidFill>
                  <a:schemeClr val="tx1"/>
                </a:solidFill>
              </a:rPr>
              <a:t>College readiness and capacity requires intensive hands on support over a sustained period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ZA" sz="1800" dirty="0">
                <a:solidFill>
                  <a:schemeClr val="tx1"/>
                </a:solidFill>
              </a:rPr>
              <a:t>Understanding institutional complexities and the level of support needed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ZA" sz="1800" dirty="0">
                <a:solidFill>
                  <a:schemeClr val="tx1"/>
                </a:solidFill>
              </a:rPr>
              <a:t>Need upfront agreement on a sustainable funding mechanism which is driven by social partners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9B64D5-F9FA-486F-A4FA-1DC4DB8DF7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F77A46B-AD68-44B5-A857-65188628AEDE}"/>
              </a:ext>
            </a:extLst>
          </p:cNvPr>
          <p:cNvSpPr txBox="1">
            <a:spLocks/>
          </p:cNvSpPr>
          <p:nvPr/>
        </p:nvSpPr>
        <p:spPr>
          <a:xfrm>
            <a:off x="35496" y="0"/>
            <a:ext cx="7406640" cy="699542"/>
          </a:xfrm>
          <a:prstGeom prst="rect">
            <a:avLst/>
          </a:prstGeom>
        </p:spPr>
        <p:txBody>
          <a:bodyPr vert="horz" lIns="82296" tIns="41148" rIns="82296" bIns="4114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must be done</a:t>
            </a:r>
          </a:p>
        </p:txBody>
      </p:sp>
    </p:spTree>
    <p:extLst>
      <p:ext uri="{BB962C8B-B14F-4D97-AF65-F5344CB8AC3E}">
        <p14:creationId xmlns:p14="http://schemas.microsoft.com/office/powerpoint/2010/main" val="2517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" y="0"/>
            <a:ext cx="9135873" cy="5143496"/>
          </a:xfrm>
          <a:prstGeom prst="rect">
            <a:avLst/>
          </a:prstGeom>
        </p:spPr>
      </p:pic>
      <p:pic>
        <p:nvPicPr>
          <p:cNvPr id="4" name="Google Shape;166;p19"/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>
            <a:off x="4779012" y="1854056"/>
            <a:ext cx="4720172" cy="30472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62;p19"/>
          <p:cNvSpPr/>
          <p:nvPr/>
        </p:nvSpPr>
        <p:spPr>
          <a:xfrm>
            <a:off x="5194300" y="0"/>
            <a:ext cx="3942934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65;p19"/>
          <p:cNvSpPr txBox="1"/>
          <p:nvPr/>
        </p:nvSpPr>
        <p:spPr>
          <a:xfrm>
            <a:off x="6357687" y="223184"/>
            <a:ext cx="2535488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784"/>
              </a:buClr>
              <a:buSzPts val="2000"/>
              <a:buFont typeface="Calibri"/>
              <a:buNone/>
            </a:pPr>
            <a:r>
              <a:rPr lang="en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www.jet.org.za</a:t>
            </a:r>
            <a:br>
              <a:rPr lang="en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info@jet.org.za</a:t>
            </a:r>
            <a:endParaRPr sz="20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784"/>
              </a:buClr>
              <a:buSzPts val="2000"/>
              <a:buFont typeface="Calibri"/>
              <a:buNone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@JETEdServices</a:t>
            </a:r>
            <a:r>
              <a:rPr lang="en" sz="2000" dirty="0">
                <a:solidFill>
                  <a:srgbClr val="00878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0087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8741"/>
            <a:ext cx="1738968" cy="97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8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55C63-7F85-45CB-9E51-8F117961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There are 1.2million jobs in the </a:t>
            </a:r>
            <a:r>
              <a:rPr lang="en-US" sz="2400" b="1" dirty="0" err="1"/>
              <a:t>Labour</a:t>
            </a:r>
            <a:r>
              <a:rPr lang="en-US" sz="2400" b="1" dirty="0"/>
              <a:t> Market</a:t>
            </a:r>
            <a:endParaRPr lang="en-GB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F60B70-C04F-4EE9-879C-4DE911E043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4227934"/>
            <a:ext cx="846043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5955D0-A787-48F1-A381-2758B458C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74413"/>
            <a:ext cx="6780438" cy="41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55C63-7F85-45CB-9E51-8F117961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Youth are getting stuck on their paths to the </a:t>
            </a:r>
            <a:r>
              <a:rPr lang="en-US" sz="2400" b="1" dirty="0" err="1"/>
              <a:t>labour</a:t>
            </a:r>
            <a:r>
              <a:rPr lang="en-US" sz="2400" b="1" dirty="0"/>
              <a:t> market</a:t>
            </a:r>
            <a:endParaRPr lang="en-GB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F60B70-C04F-4EE9-879C-4DE911E043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227934"/>
            <a:ext cx="846043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8EC211-CC44-4B08-B756-3DAAB0146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4" t="29897" r="26452" b="9742"/>
          <a:stretch/>
        </p:blipFill>
        <p:spPr>
          <a:xfrm>
            <a:off x="237096" y="771550"/>
            <a:ext cx="8295344" cy="403244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11760" y="1563638"/>
            <a:ext cx="115212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6660232" y="3291830"/>
            <a:ext cx="158417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60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55C63-7F85-45CB-9E51-8F117961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Problem Statement</a:t>
            </a:r>
            <a:endParaRPr lang="en-GB" sz="2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AA8FD8-EF8A-4229-B1BA-7A27C3F5D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43% of the 1 million youth entering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market each year get stuck within 6 months and only 6% reach the formal sector</a:t>
            </a:r>
          </a:p>
          <a:p>
            <a:pPr marL="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Around R41billion spent annually through government grants, incentives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address these transitions is having little effect</a:t>
            </a:r>
          </a:p>
          <a:p>
            <a:pPr marL="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Little of this investment is aimed at addressing the mismatch between supply and demand </a:t>
            </a:r>
          </a:p>
          <a:p>
            <a:pPr marL="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large majority of youth - who are marginalized and at risk - are not benefiting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F60B70-C04F-4EE9-879C-4DE911E043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55C63-7F85-45CB-9E51-8F117961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How do we transform CET and TVET to respond to this problem?</a:t>
            </a:r>
            <a:endParaRPr lang="en-GB" sz="2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AA8FD8-EF8A-4229-B1BA-7A27C3F5D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99" y="849493"/>
            <a:ext cx="8875115" cy="337844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Identify, understand and expand alternative </a:t>
            </a:r>
            <a:r>
              <a:rPr lang="en-GB" sz="2000" dirty="0"/>
              <a:t>pathways for large numbers of unemployed youth to available labour market opportunities in large companies and SMEs, as well as offering pathways to micro-enterprises.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More effective mechanisms for </a:t>
            </a:r>
            <a:r>
              <a:rPr lang="en-GB" sz="2000" dirty="0"/>
              <a:t>coordinating the relationship between supply and demand to ensure there is better alignment of the skills being providing and the absorption capacity of industry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err="1"/>
              <a:t>Prioritise</a:t>
            </a:r>
            <a:r>
              <a:rPr lang="en-US" sz="2000" dirty="0"/>
              <a:t> and build demand-driven, agile curriculum delivery models that responds to employment opportunities and can be replicated and scaled across the CET &amp; TVET sub-systems.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F60B70-C04F-4EE9-879C-4DE911E043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07504" y="-88154"/>
            <a:ext cx="8136904" cy="857250"/>
          </a:xfrm>
          <a:prstGeom prst="rect">
            <a:avLst/>
          </a:prstGeom>
        </p:spPr>
        <p:txBody>
          <a:bodyPr vert="horz" lIns="82296" tIns="41148" rIns="82296" bIns="4114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spcAft>
                <a:spcPts val="540"/>
              </a:spcAft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Demonstration projects – new Occupational Pathways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xmlns="" id="{DF7ED9CB-91D2-4227-8721-6CFD5B397BC1}"/>
              </a:ext>
            </a:extLst>
          </p:cNvPr>
          <p:cNvSpPr/>
          <p:nvPr/>
        </p:nvSpPr>
        <p:spPr>
          <a:xfrm>
            <a:off x="611560" y="987574"/>
            <a:ext cx="7406640" cy="1793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55747" indent="-255747"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ZA" sz="2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J.P. Morgan NS4Y Pilot in Orange Farm </a:t>
            </a:r>
          </a:p>
          <a:p>
            <a:pPr marL="255747" indent="-255747" defTabSz="411480"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ZA" sz="2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Nedbank SWH project with Harambee and IOPSA </a:t>
            </a:r>
          </a:p>
          <a:p>
            <a:pPr marL="255747" indent="-255747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S4GJ SWH project with IOPSA and short-term insurance industry in Gauteng and Western Cape</a:t>
            </a:r>
            <a:r>
              <a:rPr lang="en-ZA" sz="2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defTabSz="411480">
              <a:spcAft>
                <a:spcPts val="1200"/>
              </a:spcAft>
              <a:buClrTx/>
              <a:defRPr/>
            </a:pPr>
            <a:endParaRPr lang="en-ZA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A3918C-C0BD-41C4-AAD4-BFE7363A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99" y="29574"/>
            <a:ext cx="8875114" cy="441149"/>
          </a:xfrm>
        </p:spPr>
        <p:txBody>
          <a:bodyPr/>
          <a:lstStyle/>
          <a:p>
            <a:r>
              <a:rPr lang="en-US" sz="2400" b="1" dirty="0"/>
              <a:t>Juxtaposing the models</a:t>
            </a:r>
            <a:endParaRPr lang="en-GB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27C426-8A73-4E38-9825-5D1E050FD6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04F61BE-5F5C-40E8-B479-D5C0AE67E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18495"/>
              </p:ext>
            </p:extLst>
          </p:nvPr>
        </p:nvGraphicFramePr>
        <p:xfrm>
          <a:off x="1" y="576065"/>
          <a:ext cx="9144001" cy="4659983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088353">
                  <a:extLst>
                    <a:ext uri="{9D8B030D-6E8A-4147-A177-3AD203B41FA5}">
                      <a16:colId xmlns:a16="http://schemas.microsoft.com/office/drawing/2014/main" xmlns="" val="4066292855"/>
                    </a:ext>
                  </a:extLst>
                </a:gridCol>
                <a:gridCol w="2685216">
                  <a:extLst>
                    <a:ext uri="{9D8B030D-6E8A-4147-A177-3AD203B41FA5}">
                      <a16:colId xmlns:a16="http://schemas.microsoft.com/office/drawing/2014/main" xmlns="" val="4024937276"/>
                    </a:ext>
                  </a:extLst>
                </a:gridCol>
                <a:gridCol w="2685216">
                  <a:extLst>
                    <a:ext uri="{9D8B030D-6E8A-4147-A177-3AD203B41FA5}">
                      <a16:colId xmlns:a16="http://schemas.microsoft.com/office/drawing/2014/main" xmlns="" val="4252290782"/>
                    </a:ext>
                  </a:extLst>
                </a:gridCol>
                <a:gridCol w="2685216">
                  <a:extLst>
                    <a:ext uri="{9D8B030D-6E8A-4147-A177-3AD203B41FA5}">
                      <a16:colId xmlns:a16="http://schemas.microsoft.com/office/drawing/2014/main" xmlns="" val="2625239091"/>
                    </a:ext>
                  </a:extLst>
                </a:gridCol>
              </a:tblGrid>
              <a:tr h="199811">
                <a:tc>
                  <a:txBody>
                    <a:bodyPr/>
                    <a:lstStyle/>
                    <a:p>
                      <a:pPr marL="5715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NS4Y Pilot</a:t>
                      </a:r>
                      <a:endParaRPr lang="en-GB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Nedbank Foundation / NBI Pilot</a:t>
                      </a:r>
                      <a:endParaRPr lang="en-GB" sz="110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GIZ S4GJ </a:t>
                      </a:r>
                      <a:endParaRPr lang="en-GB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8147882"/>
                  </a:ext>
                </a:extLst>
              </a:tr>
              <a:tr h="844800">
                <a:tc>
                  <a:txBody>
                    <a:bodyPr/>
                    <a:lstStyle/>
                    <a:p>
                      <a:pPr marL="5715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Target Group</a:t>
                      </a:r>
                      <a:endParaRPr lang="en-GB" sz="110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Unemployed youth in informal settlement community.</a:t>
                      </a:r>
                      <a:endParaRPr lang="en-GB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Unemployed TVET College Graduates.</a:t>
                      </a:r>
                      <a:endParaRPr lang="en-GB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Employed workers of various ages working in plumbing/related companies who have experience but had not had formal training opportunities.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orbel" panose="020B05030202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4034410"/>
                  </a:ext>
                </a:extLst>
              </a:tr>
              <a:tr h="1201919">
                <a:tc>
                  <a:txBody>
                    <a:bodyPr/>
                    <a:lstStyle/>
                    <a:p>
                      <a:pPr marL="5715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Approach</a:t>
                      </a:r>
                      <a:endParaRPr lang="en-GB" sz="110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Making technical skills accessible to youth in an impoverished community on the outskirts of JHB through a newly established skills </a:t>
                      </a:r>
                      <a:r>
                        <a:rPr lang="en-US" sz="1100" dirty="0" err="1">
                          <a:effectLst/>
                        </a:rPr>
                        <a:t>centre</a:t>
                      </a:r>
                      <a:r>
                        <a:rPr lang="en-US" sz="1100" dirty="0">
                          <a:effectLst/>
                        </a:rPr>
                        <a:t>, managed by a private artisan training provider.</a:t>
                      </a:r>
                      <a:endParaRPr lang="en-GB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Using an existing public TVET College in the vicinity of industry with additional industry capacity.</a:t>
                      </a:r>
                      <a:endParaRPr lang="en-GB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Providing employed workers to upskills and gain specialized skills through a local private training provider and public TVET College. </a:t>
                      </a:r>
                      <a:endParaRPr lang="en-GB" sz="110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5583240"/>
                  </a:ext>
                </a:extLst>
              </a:tr>
              <a:tr h="999168">
                <a:tc>
                  <a:txBody>
                    <a:bodyPr/>
                    <a:lstStyle/>
                    <a:p>
                      <a:pPr marL="5715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Industry Focus</a:t>
                      </a:r>
                      <a:endParaRPr lang="en-GB" sz="110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The intended focus was on both formal and non-formal industries which would easily accessible for the candidates from the informal settlement.</a:t>
                      </a:r>
                      <a:endParaRPr lang="en-GB" sz="110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Focused on formal sector SMEs in and around central Johannesburg.</a:t>
                      </a:r>
                      <a:endParaRPr lang="en-GB" sz="110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Focused on formal sector employees in the plumbing industry across Johannesburg and Cape Town.</a:t>
                      </a:r>
                      <a:endParaRPr lang="en-GB" sz="110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47916640"/>
                  </a:ext>
                </a:extLst>
              </a:tr>
              <a:tr h="415117">
                <a:tc>
                  <a:txBody>
                    <a:bodyPr/>
                    <a:lstStyle/>
                    <a:p>
                      <a:pPr marL="5715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Recruitment / Selection</a:t>
                      </a:r>
                      <a:endParaRPr lang="en-GB" sz="110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Recruitment and selection by Harambee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Recruitment and selection by Harambee</a:t>
                      </a:r>
                      <a:endParaRPr lang="en-GB" sz="110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Recruitment and selection by participating employers </a:t>
                      </a:r>
                      <a:endParaRPr lang="en-GB" sz="110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8828228"/>
                  </a:ext>
                </a:extLst>
              </a:tr>
              <a:tr h="999168">
                <a:tc>
                  <a:txBody>
                    <a:bodyPr/>
                    <a:lstStyle/>
                    <a:p>
                      <a:pPr marL="5715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Curriculum </a:t>
                      </a:r>
                      <a:endParaRPr lang="en-GB" sz="110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12-week technical training curriculum, combining credit bearing (Solar Water) and non-credit bearing (Photovoltaic) units of learning.</a:t>
                      </a:r>
                      <a:endParaRPr lang="en-GB" sz="110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6-week technical training, 5-week work readiness training / entrepreneurship boot and 6-month workplace learning. Comprises 34 credits at NQF level 2. </a:t>
                      </a:r>
                      <a:endParaRPr lang="en-GB" sz="110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Approximately 72 hours of knowledge and practical training combined with 80 hours of workplace learning.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Comprises 34 credits at NQF level 2.  </a:t>
                      </a:r>
                      <a:endParaRPr lang="en-GB" sz="11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10157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8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35641-F392-494A-82BD-9B2BCF01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04433"/>
            <a:ext cx="7886700" cy="568498"/>
          </a:xfrm>
        </p:spPr>
        <p:txBody>
          <a:bodyPr/>
          <a:lstStyle/>
          <a:p>
            <a:r>
              <a:rPr lang="en-US" sz="2400" b="1" dirty="0"/>
              <a:t>Recruitment and Selection to match to demand</a:t>
            </a:r>
            <a:endParaRPr lang="en-GB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575D27-65E1-45D2-89D9-FFF618300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43558"/>
            <a:ext cx="8194813" cy="398807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NS4Y programme was less prescriptive about selection 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Risk of youth in Orange Farm applying for the programme because of a lack of alternative opportunities in the community rather than out of a particular interest in the programme</a:t>
            </a:r>
          </a:p>
          <a:p>
            <a:r>
              <a:rPr lang="en-GB" dirty="0">
                <a:solidFill>
                  <a:schemeClr val="tx1"/>
                </a:solidFill>
              </a:rPr>
              <a:t>NBI and GIZ programmes explicitly targeted candidates who were either on a pathway to a technical occupation or were already working in the plumbing industry</a:t>
            </a:r>
          </a:p>
          <a:p>
            <a:r>
              <a:rPr lang="en-ZA" dirty="0">
                <a:solidFill>
                  <a:schemeClr val="tx1"/>
                </a:solidFill>
              </a:rPr>
              <a:t>GIZ programme had the least structured selection process and candidates were generally unclear about whether selection had taken place - m</a:t>
            </a:r>
            <a:r>
              <a:rPr lang="en-GB" dirty="0">
                <a:solidFill>
                  <a:schemeClr val="tx1"/>
                </a:solidFill>
              </a:rPr>
              <a:t>any learners could not cope with the math</a:t>
            </a:r>
            <a:r>
              <a:rPr lang="en-ZA" dirty="0" err="1">
                <a:solidFill>
                  <a:schemeClr val="tx1"/>
                </a:solidFill>
              </a:rPr>
              <a:t>ematic</a:t>
            </a:r>
            <a:r>
              <a:rPr lang="en-GB" dirty="0">
                <a:solidFill>
                  <a:schemeClr val="tx1"/>
                </a:solidFill>
              </a:rPr>
              <a:t>s or English</a:t>
            </a:r>
            <a:r>
              <a:rPr lang="en-ZA" dirty="0">
                <a:solidFill>
                  <a:schemeClr val="tx1"/>
                </a:solidFill>
              </a:rPr>
              <a:t> requirements of the programme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C703C1-F718-437E-B87F-8DE75C9A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7301"/>
            <a:ext cx="8191670" cy="438225"/>
          </a:xfrm>
        </p:spPr>
        <p:txBody>
          <a:bodyPr/>
          <a:lstStyle/>
          <a:p>
            <a:r>
              <a:rPr lang="en-GB" sz="2400" b="1" dirty="0"/>
              <a:t>Curriculum content aligned to industry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2FE9DC-4F2F-460C-9F48-1B702E7ED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9542"/>
            <a:ext cx="8712968" cy="395277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ZA" sz="1600" b="1" dirty="0">
                <a:solidFill>
                  <a:schemeClr val="tx1"/>
                </a:solidFill>
              </a:rPr>
              <a:t>Short skills programmes </a:t>
            </a:r>
            <a:r>
              <a:rPr lang="en-ZA" sz="1600" dirty="0">
                <a:solidFill>
                  <a:schemeClr val="tx1"/>
                </a:solidFill>
              </a:rPr>
              <a:t>focused on addressing the necessary technical skills that would enable the candidates to perform effectively in the workplace.  </a:t>
            </a:r>
          </a:p>
          <a:p>
            <a:pPr>
              <a:spcBef>
                <a:spcPts val="600"/>
              </a:spcBef>
            </a:pPr>
            <a:r>
              <a:rPr lang="en-ZA" sz="1600" dirty="0">
                <a:solidFill>
                  <a:schemeClr val="tx1"/>
                </a:solidFill>
              </a:rPr>
              <a:t>All three programmes offered </a:t>
            </a:r>
            <a:r>
              <a:rPr lang="en-ZA" sz="1600" b="1" dirty="0">
                <a:solidFill>
                  <a:schemeClr val="tx1"/>
                </a:solidFill>
              </a:rPr>
              <a:t>credit bearing skills</a:t>
            </a:r>
            <a:r>
              <a:rPr lang="en-ZA" sz="1600" dirty="0">
                <a:solidFill>
                  <a:schemeClr val="tx1"/>
                </a:solidFill>
              </a:rPr>
              <a:t> in Solar Water Heating Installation, which are recognised as industry standard.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</a:rPr>
              <a:t>The scope of training for both the NBI and GIZ programmes </a:t>
            </a:r>
            <a:r>
              <a:rPr lang="en-GB" sz="1600" b="1" dirty="0">
                <a:solidFill>
                  <a:schemeClr val="tx1"/>
                </a:solidFill>
              </a:rPr>
              <a:t>was linked specifically to opportunities </a:t>
            </a:r>
            <a:r>
              <a:rPr lang="en-GB" sz="1600" dirty="0">
                <a:solidFill>
                  <a:schemeClr val="tx1"/>
                </a:solidFill>
              </a:rPr>
              <a:t>in the plumbing industry, the NS4Y programme was limited and did not explicitly offer a pathway to plumbing.</a:t>
            </a:r>
            <a:endParaRPr lang="en-ZA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ZA" sz="1600" dirty="0">
                <a:solidFill>
                  <a:schemeClr val="tx1"/>
                </a:solidFill>
              </a:rPr>
              <a:t>NS4Y and NBI programmes </a:t>
            </a:r>
            <a:r>
              <a:rPr lang="en-ZA" sz="1600" b="1" dirty="0">
                <a:solidFill>
                  <a:schemeClr val="tx1"/>
                </a:solidFill>
              </a:rPr>
              <a:t>included foundational hand skills </a:t>
            </a:r>
            <a:r>
              <a:rPr lang="en-ZA" sz="1600" dirty="0">
                <a:solidFill>
                  <a:schemeClr val="tx1"/>
                </a:solidFill>
              </a:rPr>
              <a:t>prior to the specific green skills training. </a:t>
            </a:r>
          </a:p>
          <a:p>
            <a:pPr>
              <a:spcBef>
                <a:spcPts val="600"/>
              </a:spcBef>
            </a:pPr>
            <a:r>
              <a:rPr lang="en-ZA" sz="1600" dirty="0">
                <a:solidFill>
                  <a:schemeClr val="tx1"/>
                </a:solidFill>
              </a:rPr>
              <a:t>GIZ initiative assumed that the candidates would have many of these </a:t>
            </a:r>
            <a:r>
              <a:rPr lang="en-ZA" sz="1600" b="1" dirty="0">
                <a:solidFill>
                  <a:schemeClr val="tx1"/>
                </a:solidFill>
              </a:rPr>
              <a:t>foundational skills </a:t>
            </a:r>
            <a:r>
              <a:rPr lang="en-ZA" sz="1600" dirty="0">
                <a:solidFill>
                  <a:schemeClr val="tx1"/>
                </a:solidFill>
              </a:rPr>
              <a:t>in place but there was </a:t>
            </a:r>
            <a:r>
              <a:rPr lang="en-ZA" sz="1600" b="1" dirty="0">
                <a:solidFill>
                  <a:schemeClr val="tx1"/>
                </a:solidFill>
              </a:rPr>
              <a:t>variation</a:t>
            </a:r>
            <a:r>
              <a:rPr lang="en-ZA" sz="1600" dirty="0">
                <a:solidFill>
                  <a:schemeClr val="tx1"/>
                </a:solidFill>
              </a:rPr>
              <a:t> in the levels of plumbing skills and some </a:t>
            </a:r>
            <a:r>
              <a:rPr lang="en-GB" sz="1600" dirty="0">
                <a:solidFill>
                  <a:schemeClr val="tx1"/>
                </a:solidFill>
              </a:rPr>
              <a:t>learners needed additional content covering basic plumbing.</a:t>
            </a:r>
          </a:p>
          <a:p>
            <a:pPr>
              <a:spcBef>
                <a:spcPts val="600"/>
              </a:spcBef>
            </a:pPr>
            <a:r>
              <a:rPr lang="en-ZA" sz="1600" dirty="0">
                <a:solidFill>
                  <a:schemeClr val="tx1"/>
                </a:solidFill>
              </a:rPr>
              <a:t>Despite this, employers on the GIZ programme were happy with coverage - programme introduced learners to changing processes and students were empowered because they now understood how their </a:t>
            </a:r>
            <a:r>
              <a:rPr lang="en-ZA" sz="1600" b="1" dirty="0">
                <a:solidFill>
                  <a:schemeClr val="tx1"/>
                </a:solidFill>
              </a:rPr>
              <a:t>work fitted into the broader picture</a:t>
            </a:r>
            <a:r>
              <a:rPr lang="en-ZA" sz="1600" dirty="0">
                <a:solidFill>
                  <a:schemeClr val="tx1"/>
                </a:solidFill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ZA" sz="1600" dirty="0">
                <a:solidFill>
                  <a:schemeClr val="tx1"/>
                </a:solidFill>
              </a:rPr>
              <a:t>NBI programme was </a:t>
            </a:r>
            <a:r>
              <a:rPr lang="en-ZA" sz="1600" b="1" dirty="0">
                <a:solidFill>
                  <a:schemeClr val="tx1"/>
                </a:solidFill>
              </a:rPr>
              <a:t>strengthened b</a:t>
            </a:r>
            <a:r>
              <a:rPr lang="en-ZA" sz="1600" dirty="0">
                <a:solidFill>
                  <a:schemeClr val="tx1"/>
                </a:solidFill>
              </a:rPr>
              <a:t>y the inclusion of </a:t>
            </a:r>
            <a:r>
              <a:rPr lang="en-ZA" sz="1600" b="1" dirty="0">
                <a:solidFill>
                  <a:schemeClr val="tx1"/>
                </a:solidFill>
              </a:rPr>
              <a:t>work readiness and entrepreneurship skills </a:t>
            </a:r>
            <a:r>
              <a:rPr lang="en-ZA" sz="1600" dirty="0">
                <a:solidFill>
                  <a:schemeClr val="tx1"/>
                </a:solidFill>
              </a:rPr>
              <a:t>- employers (supervisors and mentors) were satisfied with the level of candidate work-readiness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ET COlour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38A87"/>
      </a:accent1>
      <a:accent2>
        <a:srgbClr val="083D3D"/>
      </a:accent2>
      <a:accent3>
        <a:srgbClr val="D12529"/>
      </a:accent3>
      <a:accent4>
        <a:srgbClr val="620C10"/>
      </a:accent4>
      <a:accent5>
        <a:srgbClr val="F4BF19"/>
      </a:accent5>
      <a:accent6>
        <a:srgbClr val="A7872E"/>
      </a:accent6>
      <a:hlink>
        <a:srgbClr val="038A87"/>
      </a:hlink>
      <a:folHlink>
        <a:srgbClr val="A4A4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1304</Words>
  <Application>Microsoft Office PowerPoint</Application>
  <PresentationFormat>On-screen Show (16:9)</PresentationFormat>
  <Paragraphs>99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Partnership opportunities</vt:lpstr>
      <vt:lpstr>There are 1.2million jobs in the Labour Market</vt:lpstr>
      <vt:lpstr>Youth are getting stuck on their paths to the labour market</vt:lpstr>
      <vt:lpstr>Problem Statement</vt:lpstr>
      <vt:lpstr>How do we transform CET and TVET to respond to this problem?</vt:lpstr>
      <vt:lpstr>PowerPoint Presentation</vt:lpstr>
      <vt:lpstr>Juxtaposing the models</vt:lpstr>
      <vt:lpstr>Recruitment and Selection to match to demand</vt:lpstr>
      <vt:lpstr>Curriculum content aligned to industry requirements</vt:lpstr>
      <vt:lpstr>Integration of Theory, Practical and Workplace Learning</vt:lpstr>
      <vt:lpstr>Employment Outcomes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Pereira</dc:creator>
  <cp:lastModifiedBy>Carla Pereira</cp:lastModifiedBy>
  <cp:revision>56</cp:revision>
  <dcterms:modified xsi:type="dcterms:W3CDTF">2019-03-04T15:05:13Z</dcterms:modified>
</cp:coreProperties>
</file>