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9"/>
  </p:notesMasterIdLst>
  <p:handoutMasterIdLst>
    <p:handoutMasterId r:id="rId20"/>
  </p:handoutMasterIdLst>
  <p:sldIdLst>
    <p:sldId id="256" r:id="rId3"/>
    <p:sldId id="257" r:id="rId4"/>
    <p:sldId id="361" r:id="rId5"/>
    <p:sldId id="372" r:id="rId6"/>
    <p:sldId id="363" r:id="rId7"/>
    <p:sldId id="370" r:id="rId8"/>
    <p:sldId id="362" r:id="rId9"/>
    <p:sldId id="353" r:id="rId10"/>
    <p:sldId id="364" r:id="rId11"/>
    <p:sldId id="374" r:id="rId12"/>
    <p:sldId id="365" r:id="rId13"/>
    <p:sldId id="368" r:id="rId14"/>
    <p:sldId id="375" r:id="rId15"/>
    <p:sldId id="376" r:id="rId16"/>
    <p:sldId id="377" r:id="rId17"/>
    <p:sldId id="378" r:id="rId18"/>
  </p:sldIdLst>
  <p:sldSz cx="9144000" cy="6858000" type="screen4x3"/>
  <p:notesSz cx="6877050" cy="9653588"/>
  <p:defaultTextStyle>
    <a:defPPr>
      <a:defRPr lang="en-US"/>
    </a:defPPr>
    <a:lvl1pPr algn="ctr" rtl="0" fontAlgn="base">
      <a:spcBef>
        <a:spcPct val="0"/>
      </a:spcBef>
      <a:spcAft>
        <a:spcPct val="0"/>
      </a:spcAft>
      <a:defRPr sz="28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28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28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28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28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28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28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28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2800" kern="1200">
        <a:solidFill>
          <a:srgbClr val="000000"/>
        </a:solidFill>
        <a:latin typeface="Gill Sans" charset="0"/>
        <a:ea typeface="ヒラギノ角ゴ ProN W3" charset="0"/>
        <a:cs typeface="ヒラギノ角ゴ ProN W3" charset="0"/>
        <a:sym typeface="Gill San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40">
          <p15:clr>
            <a:srgbClr val="A4A3A4"/>
          </p15:clr>
        </p15:guide>
        <p15:guide id="2" pos="216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00"/>
    <a:srgbClr val="008000"/>
    <a:srgbClr val="339933"/>
    <a:srgbClr val="006600"/>
    <a:srgbClr val="003300"/>
    <a:srgbClr val="ACD8CE"/>
    <a:srgbClr val="A6DE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91" autoAdjust="0"/>
    <p:restoredTop sz="95382" autoAdjust="0"/>
  </p:normalViewPr>
  <p:slideViewPr>
    <p:cSldViewPr>
      <p:cViewPr varScale="1">
        <p:scale>
          <a:sx n="66" d="100"/>
          <a:sy n="66" d="100"/>
        </p:scale>
        <p:origin x="178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916" y="-90"/>
      </p:cViewPr>
      <p:guideLst>
        <p:guide orient="horz" pos="3040"/>
        <p:guide pos="216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6" cy="482449"/>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95392" y="0"/>
            <a:ext cx="2980056" cy="482449"/>
          </a:xfrm>
          <a:prstGeom prst="rect">
            <a:avLst/>
          </a:prstGeom>
        </p:spPr>
        <p:txBody>
          <a:bodyPr vert="horz" lIns="91440" tIns="45720" rIns="91440" bIns="45720" rtlCol="0"/>
          <a:lstStyle>
            <a:lvl1pPr algn="r">
              <a:defRPr sz="1200"/>
            </a:lvl1pPr>
          </a:lstStyle>
          <a:p>
            <a:fld id="{B6F58DD5-F48C-4B47-BFC9-83C6DD7F161E}" type="datetimeFigureOut">
              <a:rPr lang="en-ZA" smtClean="0"/>
              <a:t>2019/03/12</a:t>
            </a:fld>
            <a:endParaRPr lang="en-ZA"/>
          </a:p>
        </p:txBody>
      </p:sp>
      <p:sp>
        <p:nvSpPr>
          <p:cNvPr id="4" name="Footer Placeholder 3"/>
          <p:cNvSpPr>
            <a:spLocks noGrp="1"/>
          </p:cNvSpPr>
          <p:nvPr>
            <p:ph type="ftr" sz="quarter" idx="2"/>
          </p:nvPr>
        </p:nvSpPr>
        <p:spPr>
          <a:xfrm>
            <a:off x="0" y="9169599"/>
            <a:ext cx="2980056" cy="48244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95392" y="9169599"/>
            <a:ext cx="2980056" cy="482448"/>
          </a:xfrm>
          <a:prstGeom prst="rect">
            <a:avLst/>
          </a:prstGeom>
        </p:spPr>
        <p:txBody>
          <a:bodyPr vert="horz" lIns="91440" tIns="45720" rIns="91440" bIns="45720" rtlCol="0" anchor="b"/>
          <a:lstStyle>
            <a:lvl1pPr algn="r">
              <a:defRPr sz="1200"/>
            </a:lvl1pPr>
          </a:lstStyle>
          <a:p>
            <a:fld id="{16D8B03B-560E-49C9-959A-3F96AC3CA327}" type="slidenum">
              <a:rPr lang="en-ZA" smtClean="0"/>
              <a:t>‹#›</a:t>
            </a:fld>
            <a:endParaRPr lang="en-ZA"/>
          </a:p>
        </p:txBody>
      </p:sp>
    </p:spTree>
    <p:extLst>
      <p:ext uri="{BB962C8B-B14F-4D97-AF65-F5344CB8AC3E}">
        <p14:creationId xmlns:p14="http://schemas.microsoft.com/office/powerpoint/2010/main" val="220370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6" cy="48268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95403" y="0"/>
            <a:ext cx="2980056" cy="482680"/>
          </a:xfrm>
          <a:prstGeom prst="rect">
            <a:avLst/>
          </a:prstGeom>
        </p:spPr>
        <p:txBody>
          <a:bodyPr vert="horz" lIns="91440" tIns="45720" rIns="91440" bIns="45720" rtlCol="0"/>
          <a:lstStyle>
            <a:lvl1pPr algn="r">
              <a:defRPr sz="1200"/>
            </a:lvl1pPr>
          </a:lstStyle>
          <a:p>
            <a:fld id="{CDBB59F9-09A2-4F31-891D-4A8BD49449BF}" type="datetimeFigureOut">
              <a:rPr lang="en-ZA" smtClean="0"/>
              <a:t>2019/03/12</a:t>
            </a:fld>
            <a:endParaRPr lang="en-ZA"/>
          </a:p>
        </p:txBody>
      </p:sp>
      <p:sp>
        <p:nvSpPr>
          <p:cNvPr id="4" name="Slide Image Placeholder 3"/>
          <p:cNvSpPr>
            <a:spLocks noGrp="1" noRot="1" noChangeAspect="1"/>
          </p:cNvSpPr>
          <p:nvPr>
            <p:ph type="sldImg" idx="2"/>
          </p:nvPr>
        </p:nvSpPr>
        <p:spPr>
          <a:xfrm>
            <a:off x="1025525" y="723900"/>
            <a:ext cx="4826000" cy="36195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7706" y="4585455"/>
            <a:ext cx="5501640" cy="434411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169233"/>
            <a:ext cx="2980056" cy="48268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95403" y="9169233"/>
            <a:ext cx="2980056" cy="482680"/>
          </a:xfrm>
          <a:prstGeom prst="rect">
            <a:avLst/>
          </a:prstGeom>
        </p:spPr>
        <p:txBody>
          <a:bodyPr vert="horz" lIns="91440" tIns="45720" rIns="91440" bIns="45720" rtlCol="0" anchor="b"/>
          <a:lstStyle>
            <a:lvl1pPr algn="r">
              <a:defRPr sz="1200"/>
            </a:lvl1pPr>
          </a:lstStyle>
          <a:p>
            <a:fld id="{76D8B912-9F68-4970-AD62-3F29832EFCB7}" type="slidenum">
              <a:rPr lang="en-ZA" smtClean="0"/>
              <a:t>‹#›</a:t>
            </a:fld>
            <a:endParaRPr lang="en-ZA"/>
          </a:p>
        </p:txBody>
      </p:sp>
    </p:spTree>
    <p:extLst>
      <p:ext uri="{BB962C8B-B14F-4D97-AF65-F5344CB8AC3E}">
        <p14:creationId xmlns:p14="http://schemas.microsoft.com/office/powerpoint/2010/main" val="3977708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6D8B912-9F68-4970-AD62-3F29832EFCB7}" type="slidenum">
              <a:rPr lang="en-ZA" smtClean="0"/>
              <a:t>1</a:t>
            </a:fld>
            <a:endParaRPr lang="en-ZA"/>
          </a:p>
        </p:txBody>
      </p:sp>
    </p:spTree>
    <p:extLst>
      <p:ext uri="{BB962C8B-B14F-4D97-AF65-F5344CB8AC3E}">
        <p14:creationId xmlns:p14="http://schemas.microsoft.com/office/powerpoint/2010/main" val="21934335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6D8B912-9F68-4970-AD62-3F29832EFCB7}" type="slidenum">
              <a:rPr lang="en-ZA" smtClean="0"/>
              <a:t>10</a:t>
            </a:fld>
            <a:endParaRPr lang="en-ZA"/>
          </a:p>
        </p:txBody>
      </p:sp>
    </p:spTree>
    <p:extLst>
      <p:ext uri="{BB962C8B-B14F-4D97-AF65-F5344CB8AC3E}">
        <p14:creationId xmlns:p14="http://schemas.microsoft.com/office/powerpoint/2010/main" val="3236381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6D8B912-9F68-4970-AD62-3F29832EFCB7}" type="slidenum">
              <a:rPr lang="en-ZA" smtClean="0"/>
              <a:t>2</a:t>
            </a:fld>
            <a:endParaRPr lang="en-ZA"/>
          </a:p>
        </p:txBody>
      </p:sp>
    </p:spTree>
    <p:extLst>
      <p:ext uri="{BB962C8B-B14F-4D97-AF65-F5344CB8AC3E}">
        <p14:creationId xmlns:p14="http://schemas.microsoft.com/office/powerpoint/2010/main" val="2404577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6D8B912-9F68-4970-AD62-3F29832EFCB7}" type="slidenum">
              <a:rPr lang="en-ZA" smtClean="0"/>
              <a:t>3</a:t>
            </a:fld>
            <a:endParaRPr lang="en-ZA"/>
          </a:p>
        </p:txBody>
      </p:sp>
    </p:spTree>
    <p:extLst>
      <p:ext uri="{BB962C8B-B14F-4D97-AF65-F5344CB8AC3E}">
        <p14:creationId xmlns:p14="http://schemas.microsoft.com/office/powerpoint/2010/main" val="2404577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6D8B912-9F68-4970-AD62-3F29832EFCB7}" type="slidenum">
              <a:rPr lang="en-ZA" smtClean="0"/>
              <a:t>4</a:t>
            </a:fld>
            <a:endParaRPr lang="en-ZA"/>
          </a:p>
        </p:txBody>
      </p:sp>
    </p:spTree>
    <p:extLst>
      <p:ext uri="{BB962C8B-B14F-4D97-AF65-F5344CB8AC3E}">
        <p14:creationId xmlns:p14="http://schemas.microsoft.com/office/powerpoint/2010/main" val="2097376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6D8B912-9F68-4970-AD62-3F29832EFCB7}" type="slidenum">
              <a:rPr lang="en-ZA" smtClean="0"/>
              <a:t>5</a:t>
            </a:fld>
            <a:endParaRPr lang="en-ZA"/>
          </a:p>
        </p:txBody>
      </p:sp>
    </p:spTree>
    <p:extLst>
      <p:ext uri="{BB962C8B-B14F-4D97-AF65-F5344CB8AC3E}">
        <p14:creationId xmlns:p14="http://schemas.microsoft.com/office/powerpoint/2010/main" val="636347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6D8B912-9F68-4970-AD62-3F29832EFCB7}" type="slidenum">
              <a:rPr lang="en-ZA" smtClean="0"/>
              <a:t>6</a:t>
            </a:fld>
            <a:endParaRPr lang="en-ZA"/>
          </a:p>
        </p:txBody>
      </p:sp>
    </p:spTree>
    <p:extLst>
      <p:ext uri="{BB962C8B-B14F-4D97-AF65-F5344CB8AC3E}">
        <p14:creationId xmlns:p14="http://schemas.microsoft.com/office/powerpoint/2010/main" val="1165770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6D8B912-9F68-4970-AD62-3F29832EFCB7}" type="slidenum">
              <a:rPr lang="en-ZA" smtClean="0"/>
              <a:t>7</a:t>
            </a:fld>
            <a:endParaRPr lang="en-ZA"/>
          </a:p>
        </p:txBody>
      </p:sp>
    </p:spTree>
    <p:extLst>
      <p:ext uri="{BB962C8B-B14F-4D97-AF65-F5344CB8AC3E}">
        <p14:creationId xmlns:p14="http://schemas.microsoft.com/office/powerpoint/2010/main" val="2404577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6D8B912-9F68-4970-AD62-3F29832EFCB7}" type="slidenum">
              <a:rPr lang="en-ZA" smtClean="0"/>
              <a:t>8</a:t>
            </a:fld>
            <a:endParaRPr lang="en-ZA"/>
          </a:p>
        </p:txBody>
      </p:sp>
    </p:spTree>
    <p:extLst>
      <p:ext uri="{BB962C8B-B14F-4D97-AF65-F5344CB8AC3E}">
        <p14:creationId xmlns:p14="http://schemas.microsoft.com/office/powerpoint/2010/main" val="2404577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6D8B912-9F68-4970-AD62-3F29832EFCB7}" type="slidenum">
              <a:rPr lang="en-ZA" smtClean="0"/>
              <a:t>9</a:t>
            </a:fld>
            <a:endParaRPr lang="en-ZA"/>
          </a:p>
        </p:txBody>
      </p:sp>
    </p:spTree>
    <p:extLst>
      <p:ext uri="{BB962C8B-B14F-4D97-AF65-F5344CB8AC3E}">
        <p14:creationId xmlns:p14="http://schemas.microsoft.com/office/powerpoint/2010/main" val="1629923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Slide Number Placeholder 3"/>
          <p:cNvSpPr>
            <a:spLocks noGrp="1"/>
          </p:cNvSpPr>
          <p:nvPr>
            <p:ph type="sldNum" sz="quarter" idx="10"/>
          </p:nvPr>
        </p:nvSpPr>
        <p:spPr/>
        <p:txBody>
          <a:bodyPr/>
          <a:lstStyle>
            <a:lvl1pPr>
              <a:defRPr/>
            </a:lvl1pPr>
          </a:lstStyle>
          <a:p>
            <a:fld id="{0213E532-6573-43B9-B3BF-5D25B215FA6C}" type="slidenum">
              <a:rPr lang="en-US" altLang="en-US"/>
              <a:pPr/>
              <a:t>‹#›</a:t>
            </a:fld>
            <a:endParaRPr lang="en-US" altLang="en-US"/>
          </a:p>
        </p:txBody>
      </p:sp>
    </p:spTree>
    <p:extLst>
      <p:ext uri="{BB962C8B-B14F-4D97-AF65-F5344CB8AC3E}">
        <p14:creationId xmlns:p14="http://schemas.microsoft.com/office/powerpoint/2010/main" val="747555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Slide Number Placeholder 3"/>
          <p:cNvSpPr>
            <a:spLocks noGrp="1"/>
          </p:cNvSpPr>
          <p:nvPr>
            <p:ph type="sldNum" sz="quarter" idx="10"/>
          </p:nvPr>
        </p:nvSpPr>
        <p:spPr/>
        <p:txBody>
          <a:bodyPr/>
          <a:lstStyle>
            <a:lvl1pPr>
              <a:defRPr/>
            </a:lvl1pPr>
          </a:lstStyle>
          <a:p>
            <a:fld id="{A98D65BC-AE41-465E-800F-FDFD4F2732DA}" type="slidenum">
              <a:rPr lang="en-US" altLang="en-US"/>
              <a:pPr/>
              <a:t>‹#›</a:t>
            </a:fld>
            <a:endParaRPr lang="en-US" altLang="en-US"/>
          </a:p>
        </p:txBody>
      </p:sp>
    </p:spTree>
    <p:extLst>
      <p:ext uri="{BB962C8B-B14F-4D97-AF65-F5344CB8AC3E}">
        <p14:creationId xmlns:p14="http://schemas.microsoft.com/office/powerpoint/2010/main" val="25272596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3975" y="2311400"/>
            <a:ext cx="1838325" cy="16383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89000" y="2311400"/>
            <a:ext cx="5362575" cy="1638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Slide Number Placeholder 3"/>
          <p:cNvSpPr>
            <a:spLocks noGrp="1"/>
          </p:cNvSpPr>
          <p:nvPr>
            <p:ph type="sldNum" sz="quarter" idx="10"/>
          </p:nvPr>
        </p:nvSpPr>
        <p:spPr/>
        <p:txBody>
          <a:bodyPr/>
          <a:lstStyle>
            <a:lvl1pPr>
              <a:defRPr/>
            </a:lvl1pPr>
          </a:lstStyle>
          <a:p>
            <a:fld id="{16D63C35-C369-4260-8368-708486ADF1FD}" type="slidenum">
              <a:rPr lang="en-US" altLang="en-US"/>
              <a:pPr/>
              <a:t>‹#›</a:t>
            </a:fld>
            <a:endParaRPr lang="en-US" altLang="en-US"/>
          </a:p>
        </p:txBody>
      </p:sp>
    </p:spTree>
    <p:extLst>
      <p:ext uri="{BB962C8B-B14F-4D97-AF65-F5344CB8AC3E}">
        <p14:creationId xmlns:p14="http://schemas.microsoft.com/office/powerpoint/2010/main" val="19276802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Slide Number Placeholder 3"/>
          <p:cNvSpPr>
            <a:spLocks noGrp="1"/>
          </p:cNvSpPr>
          <p:nvPr>
            <p:ph type="sldNum" sz="quarter" idx="10"/>
          </p:nvPr>
        </p:nvSpPr>
        <p:spPr/>
        <p:txBody>
          <a:bodyPr/>
          <a:lstStyle>
            <a:lvl1pPr>
              <a:defRPr/>
            </a:lvl1pPr>
          </a:lstStyle>
          <a:p>
            <a:fld id="{0B3DE619-F3BE-4D6A-81E5-6DC1538639A6}" type="slidenum">
              <a:rPr lang="en-US" altLang="en-US"/>
              <a:pPr/>
              <a:t>‹#›</a:t>
            </a:fld>
            <a:endParaRPr lang="en-US" altLang="en-US"/>
          </a:p>
        </p:txBody>
      </p:sp>
    </p:spTree>
    <p:extLst>
      <p:ext uri="{BB962C8B-B14F-4D97-AF65-F5344CB8AC3E}">
        <p14:creationId xmlns:p14="http://schemas.microsoft.com/office/powerpoint/2010/main" val="25540437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Slide Number Placeholder 3"/>
          <p:cNvSpPr>
            <a:spLocks noGrp="1"/>
          </p:cNvSpPr>
          <p:nvPr>
            <p:ph type="sldNum" sz="quarter" idx="10"/>
          </p:nvPr>
        </p:nvSpPr>
        <p:spPr/>
        <p:txBody>
          <a:bodyPr/>
          <a:lstStyle>
            <a:lvl1pPr>
              <a:defRPr/>
            </a:lvl1pPr>
          </a:lstStyle>
          <a:p>
            <a:fld id="{69142944-42F7-4C09-AE55-D7B5B2E4DE4B}" type="slidenum">
              <a:rPr lang="en-US" altLang="en-US"/>
              <a:pPr/>
              <a:t>‹#›</a:t>
            </a:fld>
            <a:endParaRPr lang="en-US" altLang="en-US"/>
          </a:p>
        </p:txBody>
      </p:sp>
    </p:spTree>
    <p:extLst>
      <p:ext uri="{BB962C8B-B14F-4D97-AF65-F5344CB8AC3E}">
        <p14:creationId xmlns:p14="http://schemas.microsoft.com/office/powerpoint/2010/main" val="35884608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E05A801-C999-4A78-949E-3095D58280A8}" type="slidenum">
              <a:rPr lang="en-US" altLang="en-US"/>
              <a:pPr/>
              <a:t>‹#›</a:t>
            </a:fld>
            <a:endParaRPr lang="en-US" altLang="en-US"/>
          </a:p>
        </p:txBody>
      </p:sp>
    </p:spTree>
    <p:extLst>
      <p:ext uri="{BB962C8B-B14F-4D97-AF65-F5344CB8AC3E}">
        <p14:creationId xmlns:p14="http://schemas.microsoft.com/office/powerpoint/2010/main" val="17628072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89000" y="2006600"/>
            <a:ext cx="3600450" cy="347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1850" y="2006600"/>
            <a:ext cx="3600450" cy="347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Slide Number Placeholder 4"/>
          <p:cNvSpPr>
            <a:spLocks noGrp="1"/>
          </p:cNvSpPr>
          <p:nvPr>
            <p:ph type="sldNum" sz="quarter" idx="10"/>
          </p:nvPr>
        </p:nvSpPr>
        <p:spPr/>
        <p:txBody>
          <a:bodyPr/>
          <a:lstStyle>
            <a:lvl1pPr>
              <a:defRPr/>
            </a:lvl1pPr>
          </a:lstStyle>
          <a:p>
            <a:fld id="{E56B034E-371D-432B-9864-B2E3C2809489}" type="slidenum">
              <a:rPr lang="en-US" altLang="en-US"/>
              <a:pPr/>
              <a:t>‹#›</a:t>
            </a:fld>
            <a:endParaRPr lang="en-US" altLang="en-US"/>
          </a:p>
        </p:txBody>
      </p:sp>
    </p:spTree>
    <p:extLst>
      <p:ext uri="{BB962C8B-B14F-4D97-AF65-F5344CB8AC3E}">
        <p14:creationId xmlns:p14="http://schemas.microsoft.com/office/powerpoint/2010/main" val="35775923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6"/>
          <p:cNvSpPr>
            <a:spLocks noGrp="1"/>
          </p:cNvSpPr>
          <p:nvPr>
            <p:ph type="sldNum" sz="quarter" idx="10"/>
          </p:nvPr>
        </p:nvSpPr>
        <p:spPr/>
        <p:txBody>
          <a:bodyPr/>
          <a:lstStyle>
            <a:lvl1pPr>
              <a:defRPr/>
            </a:lvl1pPr>
          </a:lstStyle>
          <a:p>
            <a:fld id="{5D21A61F-CF92-4042-A879-E801ABC5BB1C}" type="slidenum">
              <a:rPr lang="en-US" altLang="en-US"/>
              <a:pPr/>
              <a:t>‹#›</a:t>
            </a:fld>
            <a:endParaRPr lang="en-US" altLang="en-US"/>
          </a:p>
        </p:txBody>
      </p:sp>
    </p:spTree>
    <p:extLst>
      <p:ext uri="{BB962C8B-B14F-4D97-AF65-F5344CB8AC3E}">
        <p14:creationId xmlns:p14="http://schemas.microsoft.com/office/powerpoint/2010/main" val="40282862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Slide Number Placeholder 2"/>
          <p:cNvSpPr>
            <a:spLocks noGrp="1"/>
          </p:cNvSpPr>
          <p:nvPr>
            <p:ph type="sldNum" sz="quarter" idx="10"/>
          </p:nvPr>
        </p:nvSpPr>
        <p:spPr/>
        <p:txBody>
          <a:bodyPr/>
          <a:lstStyle>
            <a:lvl1pPr>
              <a:defRPr/>
            </a:lvl1pPr>
          </a:lstStyle>
          <a:p>
            <a:fld id="{41947903-6291-4187-8746-3B619EEF0EAE}" type="slidenum">
              <a:rPr lang="en-US" altLang="en-US"/>
              <a:pPr/>
              <a:t>‹#›</a:t>
            </a:fld>
            <a:endParaRPr lang="en-US" altLang="en-US"/>
          </a:p>
        </p:txBody>
      </p:sp>
    </p:spTree>
    <p:extLst>
      <p:ext uri="{BB962C8B-B14F-4D97-AF65-F5344CB8AC3E}">
        <p14:creationId xmlns:p14="http://schemas.microsoft.com/office/powerpoint/2010/main" val="1924506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5286755-D6A3-485F-AC68-F1C09749481D}" type="slidenum">
              <a:rPr lang="en-US" altLang="en-US"/>
              <a:pPr/>
              <a:t>‹#›</a:t>
            </a:fld>
            <a:endParaRPr lang="en-US" altLang="en-US"/>
          </a:p>
        </p:txBody>
      </p:sp>
    </p:spTree>
    <p:extLst>
      <p:ext uri="{BB962C8B-B14F-4D97-AF65-F5344CB8AC3E}">
        <p14:creationId xmlns:p14="http://schemas.microsoft.com/office/powerpoint/2010/main" val="15252263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24B9B91-BE54-440B-A05B-1627A0786129}" type="slidenum">
              <a:rPr lang="en-US" altLang="en-US"/>
              <a:pPr/>
              <a:t>‹#›</a:t>
            </a:fld>
            <a:endParaRPr lang="en-US" altLang="en-US"/>
          </a:p>
        </p:txBody>
      </p:sp>
    </p:spTree>
    <p:extLst>
      <p:ext uri="{BB962C8B-B14F-4D97-AF65-F5344CB8AC3E}">
        <p14:creationId xmlns:p14="http://schemas.microsoft.com/office/powerpoint/2010/main" val="1881502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Slide Number Placeholder 3"/>
          <p:cNvSpPr>
            <a:spLocks noGrp="1"/>
          </p:cNvSpPr>
          <p:nvPr>
            <p:ph type="sldNum" sz="quarter" idx="10"/>
          </p:nvPr>
        </p:nvSpPr>
        <p:spPr/>
        <p:txBody>
          <a:bodyPr/>
          <a:lstStyle>
            <a:lvl1pPr>
              <a:defRPr/>
            </a:lvl1pPr>
          </a:lstStyle>
          <a:p>
            <a:fld id="{4DAF747D-6C52-4B55-B0BA-2786DD01C830}" type="slidenum">
              <a:rPr lang="en-US" altLang="en-US"/>
              <a:pPr/>
              <a:t>‹#›</a:t>
            </a:fld>
            <a:endParaRPr lang="en-US" altLang="en-US"/>
          </a:p>
        </p:txBody>
      </p:sp>
    </p:spTree>
    <p:extLst>
      <p:ext uri="{BB962C8B-B14F-4D97-AF65-F5344CB8AC3E}">
        <p14:creationId xmlns:p14="http://schemas.microsoft.com/office/powerpoint/2010/main" val="37757708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19B18FCB-3991-4DFD-9C9D-42AA7D3FA11E}" type="slidenum">
              <a:rPr lang="en-US" altLang="en-US"/>
              <a:pPr/>
              <a:t>‹#›</a:t>
            </a:fld>
            <a:endParaRPr lang="en-US" altLang="en-US"/>
          </a:p>
        </p:txBody>
      </p:sp>
    </p:spTree>
    <p:extLst>
      <p:ext uri="{BB962C8B-B14F-4D97-AF65-F5344CB8AC3E}">
        <p14:creationId xmlns:p14="http://schemas.microsoft.com/office/powerpoint/2010/main" val="4802047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Slide Number Placeholder 3"/>
          <p:cNvSpPr>
            <a:spLocks noGrp="1"/>
          </p:cNvSpPr>
          <p:nvPr>
            <p:ph type="sldNum" sz="quarter" idx="10"/>
          </p:nvPr>
        </p:nvSpPr>
        <p:spPr/>
        <p:txBody>
          <a:bodyPr/>
          <a:lstStyle>
            <a:lvl1pPr>
              <a:defRPr/>
            </a:lvl1pPr>
          </a:lstStyle>
          <a:p>
            <a:fld id="{E45A2E42-06B2-4189-A5B4-522BB6E148DC}" type="slidenum">
              <a:rPr lang="en-US" altLang="en-US"/>
              <a:pPr/>
              <a:t>‹#›</a:t>
            </a:fld>
            <a:endParaRPr lang="en-US" altLang="en-US"/>
          </a:p>
        </p:txBody>
      </p:sp>
    </p:spTree>
    <p:extLst>
      <p:ext uri="{BB962C8B-B14F-4D97-AF65-F5344CB8AC3E}">
        <p14:creationId xmlns:p14="http://schemas.microsoft.com/office/powerpoint/2010/main" val="35137295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3975" y="1384300"/>
            <a:ext cx="1838325" cy="41021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89000" y="1384300"/>
            <a:ext cx="5362575" cy="4102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Slide Number Placeholder 3"/>
          <p:cNvSpPr>
            <a:spLocks noGrp="1"/>
          </p:cNvSpPr>
          <p:nvPr>
            <p:ph type="sldNum" sz="quarter" idx="10"/>
          </p:nvPr>
        </p:nvSpPr>
        <p:spPr/>
        <p:txBody>
          <a:bodyPr/>
          <a:lstStyle>
            <a:lvl1pPr>
              <a:defRPr/>
            </a:lvl1pPr>
          </a:lstStyle>
          <a:p>
            <a:fld id="{A596F9A1-9002-48E7-A795-8DA2E2CACFAE}" type="slidenum">
              <a:rPr lang="en-US" altLang="en-US"/>
              <a:pPr/>
              <a:t>‹#›</a:t>
            </a:fld>
            <a:endParaRPr lang="en-US" altLang="en-US"/>
          </a:p>
        </p:txBody>
      </p:sp>
    </p:spTree>
    <p:extLst>
      <p:ext uri="{BB962C8B-B14F-4D97-AF65-F5344CB8AC3E}">
        <p14:creationId xmlns:p14="http://schemas.microsoft.com/office/powerpoint/2010/main" val="17490028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59F5133D-27C5-4F6C-8A2E-2C7067F6174D}" type="slidenum">
              <a:rPr lang="en-US" altLang="en-US"/>
              <a:pPr/>
              <a:t>‹#›</a:t>
            </a:fld>
            <a:endParaRPr lang="en-US" altLang="en-US"/>
          </a:p>
        </p:txBody>
      </p:sp>
    </p:spTree>
    <p:extLst>
      <p:ext uri="{BB962C8B-B14F-4D97-AF65-F5344CB8AC3E}">
        <p14:creationId xmlns:p14="http://schemas.microsoft.com/office/powerpoint/2010/main" val="4974483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89000" y="3149600"/>
            <a:ext cx="3600450" cy="80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1850" y="3149600"/>
            <a:ext cx="3600450" cy="800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Slide Number Placeholder 4"/>
          <p:cNvSpPr>
            <a:spLocks noGrp="1"/>
          </p:cNvSpPr>
          <p:nvPr>
            <p:ph type="sldNum" sz="quarter" idx="10"/>
          </p:nvPr>
        </p:nvSpPr>
        <p:spPr/>
        <p:txBody>
          <a:bodyPr/>
          <a:lstStyle>
            <a:lvl1pPr>
              <a:defRPr/>
            </a:lvl1pPr>
          </a:lstStyle>
          <a:p>
            <a:fld id="{33964B6A-34EB-4F4A-9611-B7E523D14CC8}" type="slidenum">
              <a:rPr lang="en-US" altLang="en-US"/>
              <a:pPr/>
              <a:t>‹#›</a:t>
            </a:fld>
            <a:endParaRPr lang="en-US" altLang="en-US"/>
          </a:p>
        </p:txBody>
      </p:sp>
    </p:spTree>
    <p:extLst>
      <p:ext uri="{BB962C8B-B14F-4D97-AF65-F5344CB8AC3E}">
        <p14:creationId xmlns:p14="http://schemas.microsoft.com/office/powerpoint/2010/main" val="3642122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6"/>
          <p:cNvSpPr>
            <a:spLocks noGrp="1"/>
          </p:cNvSpPr>
          <p:nvPr>
            <p:ph type="sldNum" sz="quarter" idx="10"/>
          </p:nvPr>
        </p:nvSpPr>
        <p:spPr/>
        <p:txBody>
          <a:bodyPr/>
          <a:lstStyle>
            <a:lvl1pPr>
              <a:defRPr/>
            </a:lvl1pPr>
          </a:lstStyle>
          <a:p>
            <a:fld id="{35ED43F3-8920-43BE-B5AA-2C81BB4BF2A2}" type="slidenum">
              <a:rPr lang="en-US" altLang="en-US"/>
              <a:pPr/>
              <a:t>‹#›</a:t>
            </a:fld>
            <a:endParaRPr lang="en-US" altLang="en-US"/>
          </a:p>
        </p:txBody>
      </p:sp>
    </p:spTree>
    <p:extLst>
      <p:ext uri="{BB962C8B-B14F-4D97-AF65-F5344CB8AC3E}">
        <p14:creationId xmlns:p14="http://schemas.microsoft.com/office/powerpoint/2010/main" val="30865731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Slide Number Placeholder 2"/>
          <p:cNvSpPr>
            <a:spLocks noGrp="1"/>
          </p:cNvSpPr>
          <p:nvPr>
            <p:ph type="sldNum" sz="quarter" idx="10"/>
          </p:nvPr>
        </p:nvSpPr>
        <p:spPr/>
        <p:txBody>
          <a:bodyPr/>
          <a:lstStyle>
            <a:lvl1pPr>
              <a:defRPr/>
            </a:lvl1pPr>
          </a:lstStyle>
          <a:p>
            <a:fld id="{D13AE44E-A940-449B-B434-ADFFF651BCB7}" type="slidenum">
              <a:rPr lang="en-US" altLang="en-US"/>
              <a:pPr/>
              <a:t>‹#›</a:t>
            </a:fld>
            <a:endParaRPr lang="en-US" altLang="en-US"/>
          </a:p>
        </p:txBody>
      </p:sp>
    </p:spTree>
    <p:extLst>
      <p:ext uri="{BB962C8B-B14F-4D97-AF65-F5344CB8AC3E}">
        <p14:creationId xmlns:p14="http://schemas.microsoft.com/office/powerpoint/2010/main" val="26777354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C4459F83-FEBD-46E2-B663-5D3FF7F5077C}" type="slidenum">
              <a:rPr lang="en-US" altLang="en-US"/>
              <a:pPr/>
              <a:t>‹#›</a:t>
            </a:fld>
            <a:endParaRPr lang="en-US" altLang="en-US"/>
          </a:p>
        </p:txBody>
      </p:sp>
    </p:spTree>
    <p:extLst>
      <p:ext uri="{BB962C8B-B14F-4D97-AF65-F5344CB8AC3E}">
        <p14:creationId xmlns:p14="http://schemas.microsoft.com/office/powerpoint/2010/main" val="5786316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2F790F5-3AFB-42A6-B3B5-13E71E3D45DD}" type="slidenum">
              <a:rPr lang="en-US" altLang="en-US"/>
              <a:pPr/>
              <a:t>‹#›</a:t>
            </a:fld>
            <a:endParaRPr lang="en-US" altLang="en-US"/>
          </a:p>
        </p:txBody>
      </p:sp>
    </p:spTree>
    <p:extLst>
      <p:ext uri="{BB962C8B-B14F-4D97-AF65-F5344CB8AC3E}">
        <p14:creationId xmlns:p14="http://schemas.microsoft.com/office/powerpoint/2010/main" val="387151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45C08DE-1F83-4880-98C4-83F16FDEC918}" type="slidenum">
              <a:rPr lang="en-US" altLang="en-US"/>
              <a:pPr/>
              <a:t>‹#›</a:t>
            </a:fld>
            <a:endParaRPr lang="en-US" altLang="en-US"/>
          </a:p>
        </p:txBody>
      </p:sp>
    </p:spTree>
    <p:extLst>
      <p:ext uri="{BB962C8B-B14F-4D97-AF65-F5344CB8AC3E}">
        <p14:creationId xmlns:p14="http://schemas.microsoft.com/office/powerpoint/2010/main" val="1148988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5.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p:cNvSpPr>
          <p:nvPr/>
        </p:nvSpPr>
        <p:spPr bwMode="auto">
          <a:xfrm>
            <a:off x="0" y="-25400"/>
            <a:ext cx="9144000" cy="2311400"/>
          </a:xfrm>
          <a:prstGeom prst="rect">
            <a:avLst/>
          </a:prstGeom>
          <a:gradFill rotWithShape="0">
            <a:gsLst>
              <a:gs pos="0">
                <a:srgbClr val="BFBFBF"/>
              </a:gs>
              <a:gs pos="100000">
                <a:srgbClr val="FFFFFF"/>
              </a:gs>
            </a:gsLst>
            <a:lin ang="5400000" scaled="1"/>
          </a:gra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ZA"/>
          </a:p>
        </p:txBody>
      </p:sp>
      <p:sp>
        <p:nvSpPr>
          <p:cNvPr id="1026" name="Rectangle 2"/>
          <p:cNvSpPr>
            <a:spLocks/>
          </p:cNvSpPr>
          <p:nvPr/>
        </p:nvSpPr>
        <p:spPr bwMode="auto">
          <a:xfrm>
            <a:off x="1435100" y="-25400"/>
            <a:ext cx="1270000" cy="5575300"/>
          </a:xfrm>
          <a:prstGeom prst="rect">
            <a:avLst/>
          </a:prstGeom>
          <a:solidFill>
            <a:schemeClr val="accent1"/>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ZA"/>
          </a:p>
        </p:txBody>
      </p:sp>
      <p:sp>
        <p:nvSpPr>
          <p:cNvPr id="1027" name="AutoShape 3"/>
          <p:cNvSpPr>
            <a:spLocks/>
          </p:cNvSpPr>
          <p:nvPr/>
        </p:nvSpPr>
        <p:spPr bwMode="auto">
          <a:xfrm>
            <a:off x="279400" y="1282700"/>
            <a:ext cx="8597900" cy="4267200"/>
          </a:xfrm>
          <a:prstGeom prst="roundRect">
            <a:avLst>
              <a:gd name="adj" fmla="val 8630"/>
            </a:avLst>
          </a:prstGeom>
          <a:solidFill>
            <a:srgbClr val="FFFFFF"/>
          </a:solidFill>
          <a:ln w="12700">
            <a:solidFill>
              <a:srgbClr val="7F7F7F"/>
            </a:solidFill>
            <a:miter lim="800000"/>
            <a:headEnd/>
            <a:tailEnd/>
          </a:ln>
        </p:spPr>
        <p:txBody>
          <a:bodyPr lIns="0" tIns="0" rIns="0" bIns="0"/>
          <a:lstStyle/>
          <a:p>
            <a:endParaRPr lang="en-ZA"/>
          </a:p>
        </p:txBody>
      </p:sp>
      <p:pic>
        <p:nvPicPr>
          <p:cNvPr id="1028"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840413" y="0"/>
            <a:ext cx="3062287"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1036" name="Freeform 12"/>
          <p:cNvSpPr>
            <a:spLocks/>
          </p:cNvSpPr>
          <p:nvPr/>
        </p:nvSpPr>
        <p:spPr bwMode="auto">
          <a:xfrm>
            <a:off x="279400" y="4376738"/>
            <a:ext cx="8597900" cy="1173162"/>
          </a:xfrm>
          <a:custGeom>
            <a:avLst/>
            <a:gdLst>
              <a:gd name="T0" fmla="*/ 0 w 21600"/>
              <a:gd name="T1" fmla="*/ 14816 h 21600"/>
              <a:gd name="T2" fmla="*/ 0 w 21600"/>
              <a:gd name="T3" fmla="*/ 0 h 21600"/>
              <a:gd name="T4" fmla="*/ 21600 w 21600"/>
              <a:gd name="T5" fmla="*/ 0 h 21600"/>
              <a:gd name="T6" fmla="*/ 21600 w 21600"/>
              <a:gd name="T7" fmla="*/ 14816 h 21600"/>
              <a:gd name="T8" fmla="*/ 20675 w 21600"/>
              <a:gd name="T9" fmla="*/ 21600 h 21600"/>
              <a:gd name="T10" fmla="*/ 925 w 21600"/>
              <a:gd name="T11" fmla="*/ 21600 h 21600"/>
              <a:gd name="T12" fmla="*/ 0 w 21600"/>
              <a:gd name="T13" fmla="*/ 14816 h 21600"/>
              <a:gd name="T14" fmla="*/ 0 w 21600"/>
              <a:gd name="T15" fmla="*/ 14816 h 21600"/>
              <a:gd name="T16" fmla="*/ 0 w 21600"/>
              <a:gd name="T17" fmla="*/ 14816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0" y="14816"/>
                </a:moveTo>
                <a:lnTo>
                  <a:pt x="0" y="0"/>
                </a:lnTo>
                <a:cubicBezTo>
                  <a:pt x="1383" y="0"/>
                  <a:pt x="19803" y="0"/>
                  <a:pt x="21600" y="0"/>
                </a:cubicBezTo>
                <a:lnTo>
                  <a:pt x="21600" y="14816"/>
                </a:lnTo>
                <a:cubicBezTo>
                  <a:pt x="21600" y="18563"/>
                  <a:pt x="21186" y="21600"/>
                  <a:pt x="20675" y="21600"/>
                </a:cubicBezTo>
                <a:lnTo>
                  <a:pt x="925" y="21600"/>
                </a:lnTo>
                <a:cubicBezTo>
                  <a:pt x="414" y="21600"/>
                  <a:pt x="0" y="18563"/>
                  <a:pt x="0" y="14816"/>
                </a:cubicBezTo>
                <a:close/>
                <a:moveTo>
                  <a:pt x="0" y="14816"/>
                </a:moveTo>
              </a:path>
            </a:pathLst>
          </a:custGeom>
          <a:solidFill>
            <a:srgbClr val="000000">
              <a:alpha val="14902"/>
            </a:srgbClr>
          </a:solidFill>
          <a:ln>
            <a:noFill/>
          </a:ln>
          <a:extLst>
            <a:ext uri="{91240B29-F687-4F45-9708-019B960494DF}">
              <a14:hiddenLine xmlns:a14="http://schemas.microsoft.com/office/drawing/2010/main" w="12700" cap="flat">
                <a:solidFill>
                  <a:srgbClr val="7F7F7F"/>
                </a:solidFill>
                <a:miter lim="800000"/>
                <a:headEnd type="none" w="med" len="med"/>
                <a:tailEnd type="none" w="med" len="med"/>
              </a14:hiddenLine>
            </a:ext>
          </a:extLst>
        </p:spPr>
        <p:txBody>
          <a:bodyPr lIns="0" tIns="0" rIns="0" bIns="0"/>
          <a:lstStyle/>
          <a:p>
            <a:endParaRPr lang="en-ZA"/>
          </a:p>
        </p:txBody>
      </p:sp>
      <p:sp>
        <p:nvSpPr>
          <p:cNvPr id="1037" name="Text Box 13"/>
          <p:cNvSpPr txBox="1">
            <a:spLocks noGrp="1" noChangeArrowheads="1"/>
          </p:cNvSpPr>
          <p:nvPr>
            <p:ph type="sldNum" sz="quarter" idx="4"/>
          </p:nvPr>
        </p:nvSpPr>
        <p:spPr bwMode="auto">
          <a:xfrm>
            <a:off x="4443413" y="6540500"/>
            <a:ext cx="24288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defRPr sz="900" b="1">
                <a:solidFill>
                  <a:schemeClr val="tx1"/>
                </a:solidFill>
                <a:latin typeface="+mn-lt"/>
                <a:cs typeface="Arial" charset="0"/>
                <a:sym typeface="Arial" charset="0"/>
              </a:defRPr>
            </a:lvl1pPr>
          </a:lstStyle>
          <a:p>
            <a:fld id="{29B7B652-8731-46D6-AF3B-28DDAB0ADAE1}" type="slidenum">
              <a:rPr lang="en-US" altLang="en-US"/>
              <a:pPr/>
              <a:t>‹#›</a:t>
            </a:fld>
            <a:endParaRPr lang="en-US" altLang="en-US"/>
          </a:p>
        </p:txBody>
      </p:sp>
      <p:pic>
        <p:nvPicPr>
          <p:cNvPr id="1041" name="Picture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800100"/>
            <a:ext cx="8689975" cy="617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1042" name="Rectangle 18"/>
          <p:cNvSpPr>
            <a:spLocks noGrp="1" noChangeArrowheads="1"/>
          </p:cNvSpPr>
          <p:nvPr>
            <p:ph type="body" idx="1"/>
          </p:nvPr>
        </p:nvSpPr>
        <p:spPr bwMode="auto">
          <a:xfrm>
            <a:off x="889000" y="3149600"/>
            <a:ext cx="73533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lvl="0"/>
            <a:r>
              <a:rPr lang="en-US" altLang="en-US" smtClean="0">
                <a:sym typeface="Arial" charset="0"/>
              </a:rPr>
              <a:t>Click to edit Master text styles</a:t>
            </a:r>
          </a:p>
          <a:p>
            <a:pPr lvl="1"/>
            <a:r>
              <a:rPr lang="en-US" altLang="en-US" smtClean="0">
                <a:sym typeface="Arial" charset="0"/>
              </a:rPr>
              <a:t>Second level</a:t>
            </a:r>
          </a:p>
          <a:p>
            <a:pPr lvl="2"/>
            <a:r>
              <a:rPr lang="en-US" altLang="en-US" smtClean="0">
                <a:sym typeface="Arial" charset="0"/>
              </a:rPr>
              <a:t>Third level</a:t>
            </a:r>
          </a:p>
          <a:p>
            <a:pPr lvl="3"/>
            <a:r>
              <a:rPr lang="en-US" altLang="en-US" smtClean="0">
                <a:sym typeface="Arial" charset="0"/>
              </a:rPr>
              <a:t>Fourth level</a:t>
            </a:r>
          </a:p>
          <a:p>
            <a:pPr lvl="4"/>
            <a:r>
              <a:rPr lang="en-US" altLang="en-US" smtClean="0">
                <a:sym typeface="Arial" charset="0"/>
              </a:rPr>
              <a:t>Fifth level</a:t>
            </a:r>
          </a:p>
        </p:txBody>
      </p:sp>
      <p:sp>
        <p:nvSpPr>
          <p:cNvPr id="1043" name="Rectangle 19"/>
          <p:cNvSpPr>
            <a:spLocks noGrp="1" noChangeArrowheads="1"/>
          </p:cNvSpPr>
          <p:nvPr>
            <p:ph type="title"/>
          </p:nvPr>
        </p:nvSpPr>
        <p:spPr bwMode="auto">
          <a:xfrm>
            <a:off x="889000" y="2311400"/>
            <a:ext cx="7353300"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b" anchorCtr="0" compatLnSpc="1">
            <a:prstTxWarp prst="textNoShape">
              <a:avLst/>
            </a:prstTxWarp>
          </a:bodyPr>
          <a:lstStyle/>
          <a:p>
            <a:pPr lvl="0"/>
            <a:r>
              <a:rPr lang="en-US" altLang="en-US" smtClean="0">
                <a:sym typeface="Arial" charset="0"/>
              </a:rPr>
              <a:t>Click to edit Master title style</a:t>
            </a:r>
          </a:p>
        </p:txBody>
      </p:sp>
      <p:pic>
        <p:nvPicPr>
          <p:cNvPr id="1046" name="Picture 22" descr="DOHE&amp;T 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04800" y="6218238"/>
            <a:ext cx="1358900" cy="487362"/>
          </a:xfrm>
          <a:prstGeom prst="rect">
            <a:avLst/>
          </a:prstGeom>
          <a:noFill/>
          <a:extLst>
            <a:ext uri="{909E8E84-426E-40DD-AFC4-6F175D3DCCD1}">
              <a14:hiddenFill xmlns:a14="http://schemas.microsoft.com/office/drawing/2010/main">
                <a:solidFill>
                  <a:srgbClr val="FFFFFF"/>
                </a:solidFill>
              </a14:hiddenFill>
            </a:ext>
          </a:extLst>
        </p:spPr>
      </p:pic>
      <p:sp>
        <p:nvSpPr>
          <p:cNvPr id="1048" name="Rectangle 24"/>
          <p:cNvSpPr>
            <a:spLocks/>
          </p:cNvSpPr>
          <p:nvPr userDrawn="1"/>
        </p:nvSpPr>
        <p:spPr bwMode="auto">
          <a:xfrm>
            <a:off x="533400" y="5638800"/>
            <a:ext cx="31242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lnSpc>
                <a:spcPct val="120000"/>
              </a:lnSpc>
            </a:pPr>
            <a:r>
              <a:rPr lang="en-US" altLang="en-US" sz="1000">
                <a:solidFill>
                  <a:srgbClr val="7F7F7F"/>
                </a:solidFill>
                <a:latin typeface="Futura-BookOblique" pitchFamily="1" charset="0"/>
                <a:ea typeface="Futura-BookOblique" pitchFamily="1" charset="0"/>
                <a:cs typeface="Futura-BookOblique" pitchFamily="1" charset="0"/>
                <a:sym typeface="Futura-BookOblique" pitchFamily="1" charset="0"/>
              </a:rPr>
              <a:t>training, educating &amp; developing the skills workforce</a:t>
            </a:r>
          </a:p>
        </p:txBody>
      </p:sp>
      <p:grpSp>
        <p:nvGrpSpPr>
          <p:cNvPr id="1049" name="Group 25"/>
          <p:cNvGrpSpPr>
            <a:grpSpLocks/>
          </p:cNvGrpSpPr>
          <p:nvPr userDrawn="1"/>
        </p:nvGrpSpPr>
        <p:grpSpPr bwMode="auto">
          <a:xfrm>
            <a:off x="3771900" y="5715000"/>
            <a:ext cx="571500" cy="76200"/>
            <a:chOff x="0" y="0"/>
            <a:chExt cx="360" cy="48"/>
          </a:xfrm>
        </p:grpSpPr>
        <p:sp>
          <p:nvSpPr>
            <p:cNvPr id="1050" name="Oval 26"/>
            <p:cNvSpPr>
              <a:spLocks/>
            </p:cNvSpPr>
            <p:nvPr/>
          </p:nvSpPr>
          <p:spPr bwMode="auto">
            <a:xfrm>
              <a:off x="0" y="0"/>
              <a:ext cx="48" cy="48"/>
            </a:xfrm>
            <a:prstGeom prst="ellipse">
              <a:avLst/>
            </a:prstGeom>
            <a:solidFill>
              <a:srgbClr val="BFBFBF"/>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ZA"/>
            </a:p>
          </p:txBody>
        </p:sp>
        <p:sp>
          <p:nvSpPr>
            <p:cNvPr id="1051" name="Oval 27"/>
            <p:cNvSpPr>
              <a:spLocks/>
            </p:cNvSpPr>
            <p:nvPr/>
          </p:nvSpPr>
          <p:spPr bwMode="auto">
            <a:xfrm>
              <a:off x="77" y="0"/>
              <a:ext cx="49" cy="48"/>
            </a:xfrm>
            <a:prstGeom prst="ellipse">
              <a:avLst/>
            </a:prstGeom>
            <a:solidFill>
              <a:srgbClr val="BFBFBF"/>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ZA"/>
            </a:p>
          </p:txBody>
        </p:sp>
        <p:sp>
          <p:nvSpPr>
            <p:cNvPr id="1052" name="Oval 28"/>
            <p:cNvSpPr>
              <a:spLocks/>
            </p:cNvSpPr>
            <p:nvPr/>
          </p:nvSpPr>
          <p:spPr bwMode="auto">
            <a:xfrm>
              <a:off x="155" y="0"/>
              <a:ext cx="49" cy="48"/>
            </a:xfrm>
            <a:prstGeom prst="ellipse">
              <a:avLst/>
            </a:prstGeom>
            <a:solidFill>
              <a:srgbClr val="BFBFBF"/>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ZA"/>
            </a:p>
          </p:txBody>
        </p:sp>
        <p:sp>
          <p:nvSpPr>
            <p:cNvPr id="1053" name="Oval 29"/>
            <p:cNvSpPr>
              <a:spLocks/>
            </p:cNvSpPr>
            <p:nvPr/>
          </p:nvSpPr>
          <p:spPr bwMode="auto">
            <a:xfrm>
              <a:off x="233" y="0"/>
              <a:ext cx="49" cy="48"/>
            </a:xfrm>
            <a:prstGeom prst="ellipse">
              <a:avLst/>
            </a:prstGeom>
            <a:solidFill>
              <a:srgbClr val="BFBFBF"/>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ZA"/>
            </a:p>
          </p:txBody>
        </p:sp>
        <p:sp>
          <p:nvSpPr>
            <p:cNvPr id="1054" name="Oval 30"/>
            <p:cNvSpPr>
              <a:spLocks/>
            </p:cNvSpPr>
            <p:nvPr/>
          </p:nvSpPr>
          <p:spPr bwMode="auto">
            <a:xfrm>
              <a:off x="311" y="0"/>
              <a:ext cx="49" cy="48"/>
            </a:xfrm>
            <a:prstGeom prst="ellipse">
              <a:avLst/>
            </a:prstGeom>
            <a:solidFill>
              <a:srgbClr val="BFBFBF"/>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ZA"/>
            </a:p>
          </p:txBody>
        </p:sp>
      </p:gr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hf hdr="0" ftr="0" dt="0"/>
  <p:txStyles>
    <p:titleStyle>
      <a:lvl1pPr algn="ctr" rtl="0" fontAlgn="base">
        <a:spcBef>
          <a:spcPct val="0"/>
        </a:spcBef>
        <a:spcAft>
          <a:spcPct val="0"/>
        </a:spcAft>
        <a:defRPr sz="3600" b="1">
          <a:solidFill>
            <a:schemeClr val="tx1"/>
          </a:solidFill>
          <a:latin typeface="+mj-lt"/>
          <a:ea typeface="+mj-ea"/>
          <a:cs typeface="+mj-cs"/>
          <a:sym typeface="Arial" charset="0"/>
        </a:defRPr>
      </a:lvl1pPr>
      <a:lvl2pPr algn="ctr" rtl="0" fontAlgn="base">
        <a:spcBef>
          <a:spcPct val="0"/>
        </a:spcBef>
        <a:spcAft>
          <a:spcPct val="0"/>
        </a:spcAft>
        <a:defRPr sz="3600" b="1">
          <a:solidFill>
            <a:schemeClr val="tx1"/>
          </a:solidFill>
          <a:latin typeface="Arial" charset="0"/>
          <a:ea typeface="ヒラギノ角ゴ ProN W6" charset="0"/>
          <a:cs typeface="ヒラギノ角ゴ ProN W6" charset="0"/>
          <a:sym typeface="Arial" charset="0"/>
        </a:defRPr>
      </a:lvl2pPr>
      <a:lvl3pPr algn="ctr" rtl="0" fontAlgn="base">
        <a:spcBef>
          <a:spcPct val="0"/>
        </a:spcBef>
        <a:spcAft>
          <a:spcPct val="0"/>
        </a:spcAft>
        <a:defRPr sz="3600" b="1">
          <a:solidFill>
            <a:schemeClr val="tx1"/>
          </a:solidFill>
          <a:latin typeface="Arial" charset="0"/>
          <a:ea typeface="ヒラギノ角ゴ ProN W6" charset="0"/>
          <a:cs typeface="ヒラギノ角ゴ ProN W6" charset="0"/>
          <a:sym typeface="Arial" charset="0"/>
        </a:defRPr>
      </a:lvl3pPr>
      <a:lvl4pPr algn="ctr" rtl="0" fontAlgn="base">
        <a:spcBef>
          <a:spcPct val="0"/>
        </a:spcBef>
        <a:spcAft>
          <a:spcPct val="0"/>
        </a:spcAft>
        <a:defRPr sz="3600" b="1">
          <a:solidFill>
            <a:schemeClr val="tx1"/>
          </a:solidFill>
          <a:latin typeface="Arial" charset="0"/>
          <a:ea typeface="ヒラギノ角ゴ ProN W6" charset="0"/>
          <a:cs typeface="ヒラギノ角ゴ ProN W6" charset="0"/>
          <a:sym typeface="Arial" charset="0"/>
        </a:defRPr>
      </a:lvl4pPr>
      <a:lvl5pPr algn="ctr" rtl="0" fontAlgn="base">
        <a:spcBef>
          <a:spcPct val="0"/>
        </a:spcBef>
        <a:spcAft>
          <a:spcPct val="0"/>
        </a:spcAft>
        <a:defRPr sz="3600" b="1">
          <a:solidFill>
            <a:schemeClr val="tx1"/>
          </a:solidFill>
          <a:latin typeface="Arial" charset="0"/>
          <a:ea typeface="ヒラギノ角ゴ ProN W6" charset="0"/>
          <a:cs typeface="ヒラギノ角ゴ ProN W6" charset="0"/>
          <a:sym typeface="Arial" charset="0"/>
        </a:defRPr>
      </a:lvl5pPr>
      <a:lvl6pPr marL="457200" algn="ctr" rtl="0" fontAlgn="base">
        <a:spcBef>
          <a:spcPct val="0"/>
        </a:spcBef>
        <a:spcAft>
          <a:spcPct val="0"/>
        </a:spcAft>
        <a:defRPr sz="3600" b="1">
          <a:solidFill>
            <a:schemeClr val="tx1"/>
          </a:solidFill>
          <a:latin typeface="Arial" charset="0"/>
          <a:ea typeface="ヒラギノ角ゴ ProN W6" charset="0"/>
          <a:cs typeface="ヒラギノ角ゴ ProN W6" charset="0"/>
          <a:sym typeface="Arial" charset="0"/>
        </a:defRPr>
      </a:lvl6pPr>
      <a:lvl7pPr marL="914400" algn="ctr" rtl="0" fontAlgn="base">
        <a:spcBef>
          <a:spcPct val="0"/>
        </a:spcBef>
        <a:spcAft>
          <a:spcPct val="0"/>
        </a:spcAft>
        <a:defRPr sz="3600" b="1">
          <a:solidFill>
            <a:schemeClr val="tx1"/>
          </a:solidFill>
          <a:latin typeface="Arial" charset="0"/>
          <a:ea typeface="ヒラギノ角ゴ ProN W6" charset="0"/>
          <a:cs typeface="ヒラギノ角ゴ ProN W6" charset="0"/>
          <a:sym typeface="Arial" charset="0"/>
        </a:defRPr>
      </a:lvl7pPr>
      <a:lvl8pPr marL="1371600" algn="ctr" rtl="0" fontAlgn="base">
        <a:spcBef>
          <a:spcPct val="0"/>
        </a:spcBef>
        <a:spcAft>
          <a:spcPct val="0"/>
        </a:spcAft>
        <a:defRPr sz="3600" b="1">
          <a:solidFill>
            <a:schemeClr val="tx1"/>
          </a:solidFill>
          <a:latin typeface="Arial" charset="0"/>
          <a:ea typeface="ヒラギノ角ゴ ProN W6" charset="0"/>
          <a:cs typeface="ヒラギノ角ゴ ProN W6" charset="0"/>
          <a:sym typeface="Arial" charset="0"/>
        </a:defRPr>
      </a:lvl8pPr>
      <a:lvl9pPr marL="1828800" algn="ctr" rtl="0" fontAlgn="base">
        <a:spcBef>
          <a:spcPct val="0"/>
        </a:spcBef>
        <a:spcAft>
          <a:spcPct val="0"/>
        </a:spcAft>
        <a:defRPr sz="3600" b="1">
          <a:solidFill>
            <a:schemeClr val="tx1"/>
          </a:solidFill>
          <a:latin typeface="Arial" charset="0"/>
          <a:ea typeface="ヒラギノ角ゴ ProN W6" charset="0"/>
          <a:cs typeface="ヒラギノ角ゴ ProN W6" charset="0"/>
          <a:sym typeface="Arial" charset="0"/>
        </a:defRPr>
      </a:lvl9pPr>
    </p:titleStyle>
    <p:bodyStyle>
      <a:lvl1pPr algn="ctr" rtl="0" fontAlgn="base">
        <a:spcBef>
          <a:spcPct val="0"/>
        </a:spcBef>
        <a:spcAft>
          <a:spcPct val="0"/>
        </a:spcAft>
        <a:defRPr>
          <a:solidFill>
            <a:srgbClr val="004924"/>
          </a:solidFill>
          <a:latin typeface="+mn-lt"/>
          <a:ea typeface="+mn-ea"/>
          <a:cs typeface="+mn-cs"/>
          <a:sym typeface="Arial" charset="0"/>
        </a:defRPr>
      </a:lvl1pPr>
      <a:lvl2pPr algn="ctr" rtl="0" fontAlgn="base">
        <a:spcBef>
          <a:spcPct val="0"/>
        </a:spcBef>
        <a:spcAft>
          <a:spcPct val="0"/>
        </a:spcAft>
        <a:defRPr>
          <a:solidFill>
            <a:srgbClr val="004924"/>
          </a:solidFill>
          <a:latin typeface="+mn-lt"/>
          <a:ea typeface="+mn-ea"/>
          <a:cs typeface="+mn-cs"/>
          <a:sym typeface="Arial" charset="0"/>
        </a:defRPr>
      </a:lvl2pPr>
      <a:lvl3pPr algn="ctr" rtl="0" fontAlgn="base">
        <a:spcBef>
          <a:spcPct val="0"/>
        </a:spcBef>
        <a:spcAft>
          <a:spcPct val="0"/>
        </a:spcAft>
        <a:defRPr>
          <a:solidFill>
            <a:srgbClr val="004924"/>
          </a:solidFill>
          <a:latin typeface="+mn-lt"/>
          <a:ea typeface="+mn-ea"/>
          <a:cs typeface="+mn-cs"/>
          <a:sym typeface="Arial" charset="0"/>
        </a:defRPr>
      </a:lvl3pPr>
      <a:lvl4pPr algn="ctr" rtl="0" fontAlgn="base">
        <a:spcBef>
          <a:spcPct val="0"/>
        </a:spcBef>
        <a:spcAft>
          <a:spcPct val="0"/>
        </a:spcAft>
        <a:defRPr>
          <a:solidFill>
            <a:srgbClr val="004924"/>
          </a:solidFill>
          <a:latin typeface="+mn-lt"/>
          <a:ea typeface="+mn-ea"/>
          <a:cs typeface="+mn-cs"/>
          <a:sym typeface="Arial" charset="0"/>
        </a:defRPr>
      </a:lvl4pPr>
      <a:lvl5pPr algn="ctr" rtl="0" fontAlgn="base">
        <a:spcBef>
          <a:spcPct val="0"/>
        </a:spcBef>
        <a:spcAft>
          <a:spcPct val="0"/>
        </a:spcAft>
        <a:defRPr>
          <a:solidFill>
            <a:srgbClr val="004924"/>
          </a:solidFill>
          <a:latin typeface="+mn-lt"/>
          <a:ea typeface="+mn-ea"/>
          <a:cs typeface="+mn-cs"/>
          <a:sym typeface="Arial" charset="0"/>
        </a:defRPr>
      </a:lvl5pPr>
      <a:lvl6pPr marL="457200" algn="ctr" rtl="0" fontAlgn="base">
        <a:spcBef>
          <a:spcPct val="0"/>
        </a:spcBef>
        <a:spcAft>
          <a:spcPct val="0"/>
        </a:spcAft>
        <a:defRPr>
          <a:solidFill>
            <a:srgbClr val="004924"/>
          </a:solidFill>
          <a:latin typeface="+mn-lt"/>
          <a:ea typeface="+mn-ea"/>
          <a:cs typeface="+mn-cs"/>
          <a:sym typeface="Arial" charset="0"/>
        </a:defRPr>
      </a:lvl6pPr>
      <a:lvl7pPr marL="914400" algn="ctr" rtl="0" fontAlgn="base">
        <a:spcBef>
          <a:spcPct val="0"/>
        </a:spcBef>
        <a:spcAft>
          <a:spcPct val="0"/>
        </a:spcAft>
        <a:defRPr>
          <a:solidFill>
            <a:srgbClr val="004924"/>
          </a:solidFill>
          <a:latin typeface="+mn-lt"/>
          <a:ea typeface="+mn-ea"/>
          <a:cs typeface="+mn-cs"/>
          <a:sym typeface="Arial" charset="0"/>
        </a:defRPr>
      </a:lvl7pPr>
      <a:lvl8pPr marL="1371600" algn="ctr" rtl="0" fontAlgn="base">
        <a:spcBef>
          <a:spcPct val="0"/>
        </a:spcBef>
        <a:spcAft>
          <a:spcPct val="0"/>
        </a:spcAft>
        <a:defRPr>
          <a:solidFill>
            <a:srgbClr val="004924"/>
          </a:solidFill>
          <a:latin typeface="+mn-lt"/>
          <a:ea typeface="+mn-ea"/>
          <a:cs typeface="+mn-cs"/>
          <a:sym typeface="Arial" charset="0"/>
        </a:defRPr>
      </a:lvl8pPr>
      <a:lvl9pPr marL="1828800" algn="ctr" rtl="0" fontAlgn="base">
        <a:spcBef>
          <a:spcPct val="0"/>
        </a:spcBef>
        <a:spcAft>
          <a:spcPct val="0"/>
        </a:spcAft>
        <a:defRPr>
          <a:solidFill>
            <a:srgbClr val="004924"/>
          </a:solidFill>
          <a:latin typeface="+mn-lt"/>
          <a:ea typeface="+mn-ea"/>
          <a:cs typeface="+mn-cs"/>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p:cNvSpPr>
          <p:nvPr/>
        </p:nvSpPr>
        <p:spPr bwMode="auto">
          <a:xfrm>
            <a:off x="0" y="0"/>
            <a:ext cx="9156700" cy="2311400"/>
          </a:xfrm>
          <a:prstGeom prst="rect">
            <a:avLst/>
          </a:prstGeom>
          <a:gradFill rotWithShape="0">
            <a:gsLst>
              <a:gs pos="0">
                <a:srgbClr val="BFBFBF"/>
              </a:gs>
              <a:gs pos="100000">
                <a:srgbClr val="FFFFFF"/>
              </a:gs>
            </a:gsLst>
            <a:lin ang="5400000" scaled="1"/>
          </a:gra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ZA"/>
          </a:p>
        </p:txBody>
      </p:sp>
      <p:sp>
        <p:nvSpPr>
          <p:cNvPr id="2050" name="AutoShape 2"/>
          <p:cNvSpPr>
            <a:spLocks/>
          </p:cNvSpPr>
          <p:nvPr/>
        </p:nvSpPr>
        <p:spPr bwMode="auto">
          <a:xfrm>
            <a:off x="279400" y="241300"/>
            <a:ext cx="8597900" cy="5759450"/>
          </a:xfrm>
          <a:prstGeom prst="roundRect">
            <a:avLst>
              <a:gd name="adj" fmla="val 6394"/>
            </a:avLst>
          </a:prstGeom>
          <a:solidFill>
            <a:schemeClr val="accent1"/>
          </a:solidFill>
          <a:ln w="12700">
            <a:solidFill>
              <a:srgbClr val="7F7F7F"/>
            </a:solidFill>
            <a:miter lim="800000"/>
            <a:headEnd/>
            <a:tailEnd/>
          </a:ln>
        </p:spPr>
        <p:txBody>
          <a:bodyPr lIns="0" tIns="0" rIns="0" bIns="0"/>
          <a:lstStyle/>
          <a:p>
            <a:endParaRPr lang="en-ZA"/>
          </a:p>
        </p:txBody>
      </p:sp>
      <p:sp>
        <p:nvSpPr>
          <p:cNvPr id="2051" name="Rectangle 3"/>
          <p:cNvSpPr>
            <a:spLocks noGrp="1" noChangeArrowheads="1"/>
          </p:cNvSpPr>
          <p:nvPr>
            <p:ph type="title"/>
          </p:nvPr>
        </p:nvSpPr>
        <p:spPr bwMode="auto">
          <a:xfrm>
            <a:off x="889000" y="1384300"/>
            <a:ext cx="73533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altLang="en-US" smtClean="0">
                <a:sym typeface="Arial" charset="0"/>
              </a:rPr>
              <a:t>Click to edit Master title style</a:t>
            </a:r>
          </a:p>
        </p:txBody>
      </p:sp>
      <p:sp>
        <p:nvSpPr>
          <p:cNvPr id="2052" name="Rectangle 4"/>
          <p:cNvSpPr>
            <a:spLocks noGrp="1" noChangeArrowheads="1"/>
          </p:cNvSpPr>
          <p:nvPr>
            <p:ph type="body" idx="1"/>
          </p:nvPr>
        </p:nvSpPr>
        <p:spPr bwMode="auto">
          <a:xfrm>
            <a:off x="889000" y="2006600"/>
            <a:ext cx="7353300" cy="347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lvl="0"/>
            <a:r>
              <a:rPr lang="en-US" altLang="en-US" smtClean="0">
                <a:sym typeface="Arial" charset="0"/>
              </a:rPr>
              <a:t>Click to edit Master text styles</a:t>
            </a:r>
          </a:p>
          <a:p>
            <a:pPr lvl="1"/>
            <a:r>
              <a:rPr lang="en-US" altLang="en-US" smtClean="0">
                <a:sym typeface="Arial" charset="0"/>
              </a:rPr>
              <a:t>Second level</a:t>
            </a:r>
          </a:p>
          <a:p>
            <a:pPr lvl="2"/>
            <a:r>
              <a:rPr lang="en-US" altLang="en-US" smtClean="0">
                <a:sym typeface="Arial" charset="0"/>
              </a:rPr>
              <a:t>Third level</a:t>
            </a:r>
          </a:p>
          <a:p>
            <a:pPr lvl="3"/>
            <a:r>
              <a:rPr lang="en-US" altLang="en-US" smtClean="0">
                <a:sym typeface="Arial" charset="0"/>
              </a:rPr>
              <a:t>Fourth level</a:t>
            </a:r>
          </a:p>
          <a:p>
            <a:pPr lvl="4"/>
            <a:r>
              <a:rPr lang="en-US" altLang="en-US" smtClean="0">
                <a:sym typeface="Arial" charset="0"/>
              </a:rPr>
              <a:t>Fifth level</a:t>
            </a:r>
          </a:p>
        </p:txBody>
      </p:sp>
      <p:sp>
        <p:nvSpPr>
          <p:cNvPr id="2053" name="Rectangle 5"/>
          <p:cNvSpPr>
            <a:spLocks/>
          </p:cNvSpPr>
          <p:nvPr/>
        </p:nvSpPr>
        <p:spPr bwMode="auto">
          <a:xfrm>
            <a:off x="533400" y="5638800"/>
            <a:ext cx="31242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lnSpc>
                <a:spcPct val="120000"/>
              </a:lnSpc>
            </a:pPr>
            <a:r>
              <a:rPr lang="en-US" altLang="en-US" sz="1000">
                <a:solidFill>
                  <a:srgbClr val="7F7F7F"/>
                </a:solidFill>
                <a:latin typeface="Futura-BookOblique" pitchFamily="1" charset="0"/>
                <a:ea typeface="Futura-BookOblique" pitchFamily="1" charset="0"/>
                <a:cs typeface="Futura-BookOblique" pitchFamily="1" charset="0"/>
                <a:sym typeface="Futura-BookOblique" pitchFamily="1" charset="0"/>
              </a:rPr>
              <a:t>training, educating &amp; developing the skills workforce</a:t>
            </a:r>
          </a:p>
        </p:txBody>
      </p:sp>
      <p:grpSp>
        <p:nvGrpSpPr>
          <p:cNvPr id="2054" name="Group 6"/>
          <p:cNvGrpSpPr>
            <a:grpSpLocks/>
          </p:cNvGrpSpPr>
          <p:nvPr/>
        </p:nvGrpSpPr>
        <p:grpSpPr bwMode="auto">
          <a:xfrm>
            <a:off x="3771900" y="5715000"/>
            <a:ext cx="571500" cy="76200"/>
            <a:chOff x="0" y="0"/>
            <a:chExt cx="360" cy="48"/>
          </a:xfrm>
        </p:grpSpPr>
        <p:sp>
          <p:nvSpPr>
            <p:cNvPr id="2055" name="Oval 7"/>
            <p:cNvSpPr>
              <a:spLocks/>
            </p:cNvSpPr>
            <p:nvPr/>
          </p:nvSpPr>
          <p:spPr bwMode="auto">
            <a:xfrm>
              <a:off x="0" y="0"/>
              <a:ext cx="48" cy="48"/>
            </a:xfrm>
            <a:prstGeom prst="ellipse">
              <a:avLst/>
            </a:prstGeom>
            <a:solidFill>
              <a:srgbClr val="BFBFBF"/>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ZA"/>
            </a:p>
          </p:txBody>
        </p:sp>
        <p:sp>
          <p:nvSpPr>
            <p:cNvPr id="2056" name="Oval 8"/>
            <p:cNvSpPr>
              <a:spLocks/>
            </p:cNvSpPr>
            <p:nvPr/>
          </p:nvSpPr>
          <p:spPr bwMode="auto">
            <a:xfrm>
              <a:off x="77" y="0"/>
              <a:ext cx="49" cy="48"/>
            </a:xfrm>
            <a:prstGeom prst="ellipse">
              <a:avLst/>
            </a:prstGeom>
            <a:solidFill>
              <a:srgbClr val="BFBFBF"/>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ZA"/>
            </a:p>
          </p:txBody>
        </p:sp>
        <p:sp>
          <p:nvSpPr>
            <p:cNvPr id="2057" name="Oval 9"/>
            <p:cNvSpPr>
              <a:spLocks/>
            </p:cNvSpPr>
            <p:nvPr/>
          </p:nvSpPr>
          <p:spPr bwMode="auto">
            <a:xfrm>
              <a:off x="155" y="0"/>
              <a:ext cx="49" cy="48"/>
            </a:xfrm>
            <a:prstGeom prst="ellipse">
              <a:avLst/>
            </a:prstGeom>
            <a:solidFill>
              <a:srgbClr val="BFBFBF"/>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ZA"/>
            </a:p>
          </p:txBody>
        </p:sp>
        <p:sp>
          <p:nvSpPr>
            <p:cNvPr id="2058" name="Oval 10"/>
            <p:cNvSpPr>
              <a:spLocks/>
            </p:cNvSpPr>
            <p:nvPr/>
          </p:nvSpPr>
          <p:spPr bwMode="auto">
            <a:xfrm>
              <a:off x="233" y="0"/>
              <a:ext cx="49" cy="48"/>
            </a:xfrm>
            <a:prstGeom prst="ellipse">
              <a:avLst/>
            </a:prstGeom>
            <a:solidFill>
              <a:srgbClr val="BFBFBF"/>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ZA"/>
            </a:p>
          </p:txBody>
        </p:sp>
        <p:sp>
          <p:nvSpPr>
            <p:cNvPr id="2059" name="Oval 11"/>
            <p:cNvSpPr>
              <a:spLocks/>
            </p:cNvSpPr>
            <p:nvPr/>
          </p:nvSpPr>
          <p:spPr bwMode="auto">
            <a:xfrm>
              <a:off x="311" y="0"/>
              <a:ext cx="49" cy="48"/>
            </a:xfrm>
            <a:prstGeom prst="ellipse">
              <a:avLst/>
            </a:prstGeom>
            <a:solidFill>
              <a:srgbClr val="BFBFBF"/>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ZA"/>
            </a:p>
          </p:txBody>
        </p:sp>
      </p:grpSp>
      <p:sp>
        <p:nvSpPr>
          <p:cNvPr id="2060" name="Text Box 12"/>
          <p:cNvSpPr txBox="1">
            <a:spLocks noGrp="1" noChangeArrowheads="1"/>
          </p:cNvSpPr>
          <p:nvPr>
            <p:ph type="sldNum" sz="quarter" idx="4"/>
          </p:nvPr>
        </p:nvSpPr>
        <p:spPr bwMode="auto">
          <a:xfrm>
            <a:off x="4443413" y="6540500"/>
            <a:ext cx="24288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defRPr sz="900" b="1">
                <a:solidFill>
                  <a:schemeClr val="tx1"/>
                </a:solidFill>
                <a:latin typeface="+mn-lt"/>
                <a:cs typeface="Arial" charset="0"/>
                <a:sym typeface="Arial" charset="0"/>
              </a:defRPr>
            </a:lvl1pPr>
          </a:lstStyle>
          <a:p>
            <a:fld id="{B121FACE-527F-4507-9B7B-863FF637C27A}" type="slidenum">
              <a:rPr lang="en-US" altLang="en-US"/>
              <a:pPr/>
              <a:t>‹#›</a:t>
            </a:fld>
            <a:endParaRPr lang="en-US" altLang="en-US"/>
          </a:p>
        </p:txBody>
      </p:sp>
      <p:pic>
        <p:nvPicPr>
          <p:cNvPr id="2065" name="Picture 1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325" y="-1946275"/>
            <a:ext cx="4265613"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066" name="Rectangle 18"/>
          <p:cNvSpPr>
            <a:spLocks/>
          </p:cNvSpPr>
          <p:nvPr/>
        </p:nvSpPr>
        <p:spPr bwMode="auto">
          <a:xfrm>
            <a:off x="1435100" y="0"/>
            <a:ext cx="1270000" cy="236538"/>
          </a:xfrm>
          <a:prstGeom prst="rect">
            <a:avLst/>
          </a:prstGeom>
          <a:solidFill>
            <a:srgbClr val="FF8C09"/>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ZA"/>
          </a:p>
        </p:txBody>
      </p:sp>
      <p:pic>
        <p:nvPicPr>
          <p:cNvPr id="2069" name="Picture 21" descr="DOHE&amp;T 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04800" y="6218238"/>
            <a:ext cx="1358900" cy="487362"/>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4" descr="W&amp;RSETA RGB 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324600" y="381000"/>
            <a:ext cx="2216150" cy="8651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hf hdr="0" ftr="0" dt="0"/>
  <p:txStyles>
    <p:titleStyle>
      <a:lvl1pPr algn="ctr" rtl="0" fontAlgn="base">
        <a:spcBef>
          <a:spcPct val="0"/>
        </a:spcBef>
        <a:spcAft>
          <a:spcPct val="0"/>
        </a:spcAft>
        <a:defRPr sz="3000" b="1">
          <a:solidFill>
            <a:schemeClr val="tx1"/>
          </a:solidFill>
          <a:latin typeface="+mj-lt"/>
          <a:ea typeface="+mj-ea"/>
          <a:cs typeface="+mj-cs"/>
          <a:sym typeface="Arial" charset="0"/>
        </a:defRPr>
      </a:lvl1pPr>
      <a:lvl2pPr algn="ctr" rtl="0" fontAlgn="base">
        <a:spcBef>
          <a:spcPct val="0"/>
        </a:spcBef>
        <a:spcAft>
          <a:spcPct val="0"/>
        </a:spcAft>
        <a:defRPr sz="3000" b="1">
          <a:solidFill>
            <a:schemeClr val="tx1"/>
          </a:solidFill>
          <a:latin typeface="Arial" charset="0"/>
          <a:ea typeface="ヒラギノ角ゴ ProN W6" charset="0"/>
          <a:cs typeface="ヒラギノ角ゴ ProN W6" charset="0"/>
          <a:sym typeface="Arial" charset="0"/>
        </a:defRPr>
      </a:lvl2pPr>
      <a:lvl3pPr algn="ctr" rtl="0" fontAlgn="base">
        <a:spcBef>
          <a:spcPct val="0"/>
        </a:spcBef>
        <a:spcAft>
          <a:spcPct val="0"/>
        </a:spcAft>
        <a:defRPr sz="3000" b="1">
          <a:solidFill>
            <a:schemeClr val="tx1"/>
          </a:solidFill>
          <a:latin typeface="Arial" charset="0"/>
          <a:ea typeface="ヒラギノ角ゴ ProN W6" charset="0"/>
          <a:cs typeface="ヒラギノ角ゴ ProN W6" charset="0"/>
          <a:sym typeface="Arial" charset="0"/>
        </a:defRPr>
      </a:lvl3pPr>
      <a:lvl4pPr algn="ctr" rtl="0" fontAlgn="base">
        <a:spcBef>
          <a:spcPct val="0"/>
        </a:spcBef>
        <a:spcAft>
          <a:spcPct val="0"/>
        </a:spcAft>
        <a:defRPr sz="3000" b="1">
          <a:solidFill>
            <a:schemeClr val="tx1"/>
          </a:solidFill>
          <a:latin typeface="Arial" charset="0"/>
          <a:ea typeface="ヒラギノ角ゴ ProN W6" charset="0"/>
          <a:cs typeface="ヒラギノ角ゴ ProN W6" charset="0"/>
          <a:sym typeface="Arial" charset="0"/>
        </a:defRPr>
      </a:lvl4pPr>
      <a:lvl5pPr algn="ctr" rtl="0" fontAlgn="base">
        <a:spcBef>
          <a:spcPct val="0"/>
        </a:spcBef>
        <a:spcAft>
          <a:spcPct val="0"/>
        </a:spcAft>
        <a:defRPr sz="3000" b="1">
          <a:solidFill>
            <a:schemeClr val="tx1"/>
          </a:solidFill>
          <a:latin typeface="Arial" charset="0"/>
          <a:ea typeface="ヒラギノ角ゴ ProN W6" charset="0"/>
          <a:cs typeface="ヒラギノ角ゴ ProN W6" charset="0"/>
          <a:sym typeface="Arial" charset="0"/>
        </a:defRPr>
      </a:lvl5pPr>
      <a:lvl6pPr marL="457200" algn="ctr" rtl="0" fontAlgn="base">
        <a:spcBef>
          <a:spcPct val="0"/>
        </a:spcBef>
        <a:spcAft>
          <a:spcPct val="0"/>
        </a:spcAft>
        <a:defRPr sz="3000" b="1">
          <a:solidFill>
            <a:schemeClr val="tx1"/>
          </a:solidFill>
          <a:latin typeface="Arial" charset="0"/>
          <a:ea typeface="ヒラギノ角ゴ ProN W6" charset="0"/>
          <a:cs typeface="ヒラギノ角ゴ ProN W6" charset="0"/>
          <a:sym typeface="Arial" charset="0"/>
        </a:defRPr>
      </a:lvl6pPr>
      <a:lvl7pPr marL="914400" algn="ctr" rtl="0" fontAlgn="base">
        <a:spcBef>
          <a:spcPct val="0"/>
        </a:spcBef>
        <a:spcAft>
          <a:spcPct val="0"/>
        </a:spcAft>
        <a:defRPr sz="3000" b="1">
          <a:solidFill>
            <a:schemeClr val="tx1"/>
          </a:solidFill>
          <a:latin typeface="Arial" charset="0"/>
          <a:ea typeface="ヒラギノ角ゴ ProN W6" charset="0"/>
          <a:cs typeface="ヒラギノ角ゴ ProN W6" charset="0"/>
          <a:sym typeface="Arial" charset="0"/>
        </a:defRPr>
      </a:lvl7pPr>
      <a:lvl8pPr marL="1371600" algn="ctr" rtl="0" fontAlgn="base">
        <a:spcBef>
          <a:spcPct val="0"/>
        </a:spcBef>
        <a:spcAft>
          <a:spcPct val="0"/>
        </a:spcAft>
        <a:defRPr sz="3000" b="1">
          <a:solidFill>
            <a:schemeClr val="tx1"/>
          </a:solidFill>
          <a:latin typeface="Arial" charset="0"/>
          <a:ea typeface="ヒラギノ角ゴ ProN W6" charset="0"/>
          <a:cs typeface="ヒラギノ角ゴ ProN W6" charset="0"/>
          <a:sym typeface="Arial" charset="0"/>
        </a:defRPr>
      </a:lvl8pPr>
      <a:lvl9pPr marL="1828800" algn="ctr" rtl="0" fontAlgn="base">
        <a:spcBef>
          <a:spcPct val="0"/>
        </a:spcBef>
        <a:spcAft>
          <a:spcPct val="0"/>
        </a:spcAft>
        <a:defRPr sz="3000" b="1">
          <a:solidFill>
            <a:schemeClr val="tx1"/>
          </a:solidFill>
          <a:latin typeface="Arial" charset="0"/>
          <a:ea typeface="ヒラギノ角ゴ ProN W6" charset="0"/>
          <a:cs typeface="ヒラギノ角ゴ ProN W6" charset="0"/>
          <a:sym typeface="Arial" charset="0"/>
        </a:defRPr>
      </a:lvl9pPr>
    </p:titleStyle>
    <p:bodyStyle>
      <a:lvl1pPr marL="179388" indent="-179388" algn="l" rtl="0" fontAlgn="base">
        <a:spcBef>
          <a:spcPts val="1700"/>
        </a:spcBef>
        <a:spcAft>
          <a:spcPct val="0"/>
        </a:spcAft>
        <a:buSzPct val="100000"/>
        <a:buFont typeface="Arial" charset="0"/>
        <a:buChar char="•"/>
        <a:defRPr>
          <a:solidFill>
            <a:srgbClr val="004924"/>
          </a:solidFill>
          <a:latin typeface="+mn-lt"/>
          <a:ea typeface="+mn-ea"/>
          <a:cs typeface="+mn-cs"/>
          <a:sym typeface="Arial" charset="0"/>
        </a:defRPr>
      </a:lvl1pPr>
      <a:lvl2pPr marL="179388" indent="-179388" algn="l" rtl="0" fontAlgn="base">
        <a:spcBef>
          <a:spcPts val="1700"/>
        </a:spcBef>
        <a:spcAft>
          <a:spcPct val="0"/>
        </a:spcAft>
        <a:buSzPct val="100000"/>
        <a:buFont typeface="Arial" charset="0"/>
        <a:buChar char="•"/>
        <a:defRPr>
          <a:solidFill>
            <a:srgbClr val="004924"/>
          </a:solidFill>
          <a:latin typeface="+mn-lt"/>
          <a:ea typeface="+mn-ea"/>
          <a:cs typeface="+mn-cs"/>
          <a:sym typeface="Arial" charset="0"/>
        </a:defRPr>
      </a:lvl2pPr>
      <a:lvl3pPr marL="179388" indent="-179388" algn="l" rtl="0" fontAlgn="base">
        <a:spcBef>
          <a:spcPts val="1700"/>
        </a:spcBef>
        <a:spcAft>
          <a:spcPct val="0"/>
        </a:spcAft>
        <a:buSzPct val="100000"/>
        <a:buFont typeface="Arial" charset="0"/>
        <a:buChar char="•"/>
        <a:defRPr>
          <a:solidFill>
            <a:srgbClr val="004924"/>
          </a:solidFill>
          <a:latin typeface="+mn-lt"/>
          <a:ea typeface="+mn-ea"/>
          <a:cs typeface="+mn-cs"/>
          <a:sym typeface="Arial" charset="0"/>
        </a:defRPr>
      </a:lvl3pPr>
      <a:lvl4pPr marL="179388" indent="-179388" algn="l" rtl="0" fontAlgn="base">
        <a:spcBef>
          <a:spcPts val="1700"/>
        </a:spcBef>
        <a:spcAft>
          <a:spcPct val="0"/>
        </a:spcAft>
        <a:buSzPct val="100000"/>
        <a:buFont typeface="Arial" charset="0"/>
        <a:buChar char="•"/>
        <a:defRPr>
          <a:solidFill>
            <a:srgbClr val="004924"/>
          </a:solidFill>
          <a:latin typeface="+mn-lt"/>
          <a:ea typeface="+mn-ea"/>
          <a:cs typeface="+mn-cs"/>
          <a:sym typeface="Arial" charset="0"/>
        </a:defRPr>
      </a:lvl4pPr>
      <a:lvl5pPr marL="179388" indent="-179388" algn="l" rtl="0" fontAlgn="base">
        <a:spcBef>
          <a:spcPts val="1700"/>
        </a:spcBef>
        <a:spcAft>
          <a:spcPct val="0"/>
        </a:spcAft>
        <a:buSzPct val="100000"/>
        <a:buFont typeface="Arial" charset="0"/>
        <a:buChar char="•"/>
        <a:defRPr>
          <a:solidFill>
            <a:srgbClr val="004924"/>
          </a:solidFill>
          <a:latin typeface="+mn-lt"/>
          <a:ea typeface="+mn-ea"/>
          <a:cs typeface="+mn-cs"/>
          <a:sym typeface="Arial" charset="0"/>
        </a:defRPr>
      </a:lvl5pPr>
      <a:lvl6pPr marL="636588" indent="-179388" algn="l" rtl="0" fontAlgn="base">
        <a:spcBef>
          <a:spcPts val="1700"/>
        </a:spcBef>
        <a:spcAft>
          <a:spcPct val="0"/>
        </a:spcAft>
        <a:buSzPct val="100000"/>
        <a:buFont typeface="Arial" charset="0"/>
        <a:buChar char="•"/>
        <a:defRPr>
          <a:solidFill>
            <a:srgbClr val="004924"/>
          </a:solidFill>
          <a:latin typeface="+mn-lt"/>
          <a:ea typeface="+mn-ea"/>
          <a:cs typeface="+mn-cs"/>
          <a:sym typeface="Arial" charset="0"/>
        </a:defRPr>
      </a:lvl6pPr>
      <a:lvl7pPr marL="1093788" indent="-179388" algn="l" rtl="0" fontAlgn="base">
        <a:spcBef>
          <a:spcPts val="1700"/>
        </a:spcBef>
        <a:spcAft>
          <a:spcPct val="0"/>
        </a:spcAft>
        <a:buSzPct val="100000"/>
        <a:buFont typeface="Arial" charset="0"/>
        <a:buChar char="•"/>
        <a:defRPr>
          <a:solidFill>
            <a:srgbClr val="004924"/>
          </a:solidFill>
          <a:latin typeface="+mn-lt"/>
          <a:ea typeface="+mn-ea"/>
          <a:cs typeface="+mn-cs"/>
          <a:sym typeface="Arial" charset="0"/>
        </a:defRPr>
      </a:lvl7pPr>
      <a:lvl8pPr marL="1550988" indent="-179388" algn="l" rtl="0" fontAlgn="base">
        <a:spcBef>
          <a:spcPts val="1700"/>
        </a:spcBef>
        <a:spcAft>
          <a:spcPct val="0"/>
        </a:spcAft>
        <a:buSzPct val="100000"/>
        <a:buFont typeface="Arial" charset="0"/>
        <a:buChar char="•"/>
        <a:defRPr>
          <a:solidFill>
            <a:srgbClr val="004924"/>
          </a:solidFill>
          <a:latin typeface="+mn-lt"/>
          <a:ea typeface="+mn-ea"/>
          <a:cs typeface="+mn-cs"/>
          <a:sym typeface="Arial" charset="0"/>
        </a:defRPr>
      </a:lvl8pPr>
      <a:lvl9pPr marL="2008188" indent="-179388" algn="l" rtl="0" fontAlgn="base">
        <a:spcBef>
          <a:spcPts val="1700"/>
        </a:spcBef>
        <a:spcAft>
          <a:spcPct val="0"/>
        </a:spcAft>
        <a:buSzPct val="100000"/>
        <a:buFont typeface="Arial" charset="0"/>
        <a:buChar char="•"/>
        <a:defRPr>
          <a:solidFill>
            <a:srgbClr val="004924"/>
          </a:solidFill>
          <a:latin typeface="+mn-lt"/>
          <a:ea typeface="+mn-ea"/>
          <a:cs typeface="+mn-cs"/>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9504B13-9F34-434E-BBCF-5AF1E2991197}" type="slidenum">
              <a:rPr lang="en-US" altLang="en-US"/>
              <a:pPr/>
              <a:t>1</a:t>
            </a:fld>
            <a:endParaRPr lang="en-US" altLang="en-US" dirty="0"/>
          </a:p>
        </p:txBody>
      </p:sp>
      <p:sp>
        <p:nvSpPr>
          <p:cNvPr id="2" name="Title 1"/>
          <p:cNvSpPr>
            <a:spLocks noGrp="1"/>
          </p:cNvSpPr>
          <p:nvPr>
            <p:ph type="title"/>
          </p:nvPr>
        </p:nvSpPr>
        <p:spPr>
          <a:xfrm>
            <a:off x="766763" y="4581128"/>
            <a:ext cx="7353300" cy="698500"/>
          </a:xfrm>
        </p:spPr>
        <p:txBody>
          <a:bodyPr/>
          <a:lstStyle/>
          <a:p>
            <a:r>
              <a:rPr lang="en-ZA" dirty="0" smtClean="0"/>
              <a:t/>
            </a:r>
            <a:br>
              <a:rPr lang="en-ZA" dirty="0" smtClean="0"/>
            </a:br>
            <a:r>
              <a:rPr lang="en-ZA" dirty="0"/>
              <a:t/>
            </a:r>
            <a:br>
              <a:rPr lang="en-ZA" dirty="0"/>
            </a:br>
            <a:r>
              <a:rPr lang="en-ZA" dirty="0" smtClean="0"/>
              <a:t/>
            </a:r>
            <a:br>
              <a:rPr lang="en-ZA" dirty="0" smtClean="0"/>
            </a:br>
            <a:r>
              <a:rPr lang="en-ZA" dirty="0"/>
              <a:t/>
            </a:r>
            <a:br>
              <a:rPr lang="en-ZA" dirty="0"/>
            </a:br>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dirty="0" smtClean="0"/>
              <a:t/>
            </a:r>
            <a:br>
              <a:rPr lang="en-ZA" dirty="0" smtClean="0"/>
            </a:br>
            <a:r>
              <a:rPr lang="en-ZA" dirty="0"/>
              <a:t/>
            </a:r>
            <a:br>
              <a:rPr lang="en-ZA" dirty="0"/>
            </a:br>
            <a:r>
              <a:rPr lang="en-ZA" dirty="0" smtClean="0"/>
              <a:t/>
            </a:r>
            <a:br>
              <a:rPr lang="en-ZA" dirty="0" smtClean="0"/>
            </a:br>
            <a:r>
              <a:rPr lang="en-ZA" dirty="0" smtClean="0"/>
              <a:t>“</a:t>
            </a:r>
            <a:r>
              <a:rPr lang="en-ZA" sz="2800" i="1" dirty="0" smtClean="0"/>
              <a:t>Working in Partnership and Collaboration to achieve the Goals of NDP and future skills needs</a:t>
            </a:r>
            <a:r>
              <a:rPr lang="en-ZA" sz="3200" dirty="0" smtClean="0"/>
              <a:t>”  </a:t>
            </a:r>
            <a:br>
              <a:rPr lang="en-ZA" sz="3200" dirty="0" smtClean="0"/>
            </a:br>
            <a:r>
              <a:rPr lang="en-ZA" sz="3200" dirty="0"/>
              <a:t/>
            </a:r>
            <a:br>
              <a:rPr lang="en-ZA" sz="3200" dirty="0"/>
            </a:br>
            <a:r>
              <a:rPr lang="en-ZA" sz="2400" dirty="0" smtClean="0"/>
              <a:t>2019 National Skills Conference, 14 March 2019 </a:t>
            </a:r>
            <a:r>
              <a:rPr lang="en-ZA" sz="3200" dirty="0" smtClean="0"/>
              <a:t/>
            </a:r>
            <a:br>
              <a:rPr lang="en-ZA" sz="3200" dirty="0" smtClean="0"/>
            </a:br>
            <a:r>
              <a:rPr lang="en-ZA" sz="3200" dirty="0" smtClean="0"/>
              <a:t/>
            </a:r>
            <a:br>
              <a:rPr lang="en-ZA" sz="3200" dirty="0" smtClean="0"/>
            </a:br>
            <a:r>
              <a:rPr lang="en-ZA" sz="3200" dirty="0" smtClean="0"/>
              <a:t/>
            </a:r>
            <a:br>
              <a:rPr lang="en-ZA" sz="3200" dirty="0" smtClean="0"/>
            </a:br>
            <a:r>
              <a:rPr lang="en-ZA" sz="2000" dirty="0" smtClean="0"/>
              <a:t>Mr. Tom Mkhwanazi, CEO: W&amp;RSETA </a:t>
            </a:r>
            <a:endParaRPr lang="en-ZA" sz="20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E4931C0-2022-4391-BBE1-701D8160992B}" type="slidenum">
              <a:rPr lang="en-US" altLang="en-US"/>
              <a:pPr/>
              <a:t>10</a:t>
            </a:fld>
            <a:endParaRPr lang="en-US" altLang="en-US" dirty="0"/>
          </a:p>
        </p:txBody>
      </p:sp>
      <p:sp>
        <p:nvSpPr>
          <p:cNvPr id="3" name="Title 2"/>
          <p:cNvSpPr>
            <a:spLocks noGrp="1"/>
          </p:cNvSpPr>
          <p:nvPr>
            <p:ph type="title"/>
          </p:nvPr>
        </p:nvSpPr>
        <p:spPr>
          <a:xfrm>
            <a:off x="-252536" y="940242"/>
            <a:ext cx="7353300" cy="648072"/>
          </a:xfrm>
        </p:spPr>
        <p:txBody>
          <a:bodyPr/>
          <a:lstStyle/>
          <a:p>
            <a:r>
              <a:rPr lang="en-ZA" sz="2800" dirty="0" smtClean="0">
                <a:latin typeface="Arial Rounded MT Bold" panose="020F0704030504030204" pitchFamily="34" charset="0"/>
              </a:rPr>
              <a:t>DECENT EMPLOYMENT THROUGH </a:t>
            </a:r>
            <a:br>
              <a:rPr lang="en-ZA" sz="2800" dirty="0" smtClean="0">
                <a:latin typeface="Arial Rounded MT Bold" panose="020F0704030504030204" pitchFamily="34" charset="0"/>
              </a:rPr>
            </a:br>
            <a:r>
              <a:rPr lang="en-ZA" sz="2800" dirty="0" smtClean="0">
                <a:latin typeface="Arial Rounded MT Bold" panose="020F0704030504030204" pitchFamily="34" charset="0"/>
              </a:rPr>
              <a:t>INCLUSIVE ECONOMIC GROWTH </a:t>
            </a:r>
            <a:endParaRPr lang="en-ZA" sz="2800" dirty="0">
              <a:latin typeface="Arial Rounded MT Bold" panose="020F0704030504030204" pitchFamily="34" charset="0"/>
            </a:endParaRPr>
          </a:p>
        </p:txBody>
      </p:sp>
      <p:sp>
        <p:nvSpPr>
          <p:cNvPr id="2" name="TextBox 1"/>
          <p:cNvSpPr txBox="1"/>
          <p:nvPr/>
        </p:nvSpPr>
        <p:spPr>
          <a:xfrm>
            <a:off x="407393" y="2060848"/>
            <a:ext cx="8072040" cy="3139321"/>
          </a:xfrm>
          <a:prstGeom prst="rect">
            <a:avLst/>
          </a:prstGeom>
          <a:noFill/>
        </p:spPr>
        <p:txBody>
          <a:bodyPr wrap="square" rtlCol="0">
            <a:spAutoFit/>
          </a:bodyPr>
          <a:lstStyle/>
          <a:p>
            <a:pPr lvl="1" indent="-457200" algn="l">
              <a:lnSpc>
                <a:spcPct val="150000"/>
              </a:lnSpc>
              <a:buClr>
                <a:srgbClr val="006600"/>
              </a:buClr>
              <a:buFont typeface="Wingdings" panose="05000000000000000000" pitchFamily="2" charset="2"/>
              <a:buChar char="q"/>
            </a:pPr>
            <a:r>
              <a:rPr lang="en-ZA" sz="1800" dirty="0" smtClean="0">
                <a:latin typeface="Arial Narrow" panose="020B0606020202030204" pitchFamily="34" charset="0"/>
              </a:rPr>
              <a:t>Demand-led </a:t>
            </a:r>
            <a:r>
              <a:rPr lang="en-ZA" sz="1800" dirty="0">
                <a:latin typeface="Arial Narrow" panose="020B0606020202030204" pitchFamily="34" charset="0"/>
              </a:rPr>
              <a:t>skills planning which results in employment for NEET; </a:t>
            </a:r>
            <a:endParaRPr lang="en-ZA" sz="1800" dirty="0" smtClean="0">
              <a:latin typeface="Arial Narrow" panose="020B0606020202030204" pitchFamily="34" charset="0"/>
            </a:endParaRPr>
          </a:p>
          <a:p>
            <a:pPr marL="457200" indent="-457200" algn="l">
              <a:lnSpc>
                <a:spcPct val="150000"/>
              </a:lnSpc>
              <a:buClr>
                <a:srgbClr val="006600"/>
              </a:buClr>
              <a:buFont typeface="Wingdings" panose="05000000000000000000" pitchFamily="2" charset="2"/>
              <a:buChar char="q"/>
            </a:pPr>
            <a:r>
              <a:rPr lang="en-ZA" sz="1800" dirty="0" smtClean="0">
                <a:latin typeface="Arial Narrow" panose="020B0606020202030204" pitchFamily="34" charset="0"/>
              </a:rPr>
              <a:t>South African economy to focus on manufacturing (industrialisation); </a:t>
            </a:r>
          </a:p>
          <a:p>
            <a:pPr marL="457200" indent="-457200" algn="l">
              <a:lnSpc>
                <a:spcPct val="150000"/>
              </a:lnSpc>
              <a:buClr>
                <a:srgbClr val="006600"/>
              </a:buClr>
              <a:buFont typeface="Wingdings" panose="05000000000000000000" pitchFamily="2" charset="2"/>
              <a:buChar char="q"/>
            </a:pPr>
            <a:r>
              <a:rPr lang="en-ZA" sz="1800" dirty="0" smtClean="0">
                <a:latin typeface="Arial Narrow" panose="020B0606020202030204" pitchFamily="34" charset="0"/>
              </a:rPr>
              <a:t>SMME sector is the answer to unemployment crisis; </a:t>
            </a:r>
          </a:p>
          <a:p>
            <a:pPr marL="457200" indent="-457200" algn="l">
              <a:lnSpc>
                <a:spcPct val="150000"/>
              </a:lnSpc>
              <a:buClr>
                <a:srgbClr val="006600"/>
              </a:buClr>
              <a:buFont typeface="Wingdings" panose="05000000000000000000" pitchFamily="2" charset="2"/>
              <a:buChar char="q"/>
            </a:pPr>
            <a:r>
              <a:rPr lang="en-ZA" sz="1800" dirty="0" smtClean="0">
                <a:latin typeface="Arial Narrow" panose="020B0606020202030204" pitchFamily="34" charset="0"/>
              </a:rPr>
              <a:t>Human </a:t>
            </a:r>
            <a:r>
              <a:rPr lang="en-ZA" sz="1800" dirty="0">
                <a:latin typeface="Arial Narrow" panose="020B0606020202030204" pitchFamily="34" charset="0"/>
              </a:rPr>
              <a:t>capital investment </a:t>
            </a:r>
            <a:r>
              <a:rPr lang="en-ZA" sz="1800" dirty="0" smtClean="0">
                <a:latin typeface="Arial Narrow" panose="020B0606020202030204" pitchFamily="34" charset="0"/>
              </a:rPr>
              <a:t>to </a:t>
            </a:r>
            <a:r>
              <a:rPr lang="en-ZA" sz="1800" dirty="0">
                <a:latin typeface="Arial Narrow" panose="020B0606020202030204" pitchFamily="34" charset="0"/>
              </a:rPr>
              <a:t>prioritise vulnerable members of society </a:t>
            </a:r>
            <a:endParaRPr lang="en-ZA" sz="1800" dirty="0" smtClean="0">
              <a:latin typeface="Arial Narrow" panose="020B0606020202030204" pitchFamily="34" charset="0"/>
            </a:endParaRPr>
          </a:p>
          <a:p>
            <a:pPr marL="457200" indent="-457200" algn="l">
              <a:lnSpc>
                <a:spcPct val="150000"/>
              </a:lnSpc>
              <a:buClr>
                <a:srgbClr val="006600"/>
              </a:buClr>
              <a:buFont typeface="Wingdings" panose="05000000000000000000" pitchFamily="2" charset="2"/>
              <a:buChar char="q"/>
            </a:pPr>
            <a:r>
              <a:rPr lang="en-ZA" sz="1800" dirty="0" smtClean="0">
                <a:latin typeface="Arial Narrow" panose="020B0606020202030204" pitchFamily="34" charset="0"/>
              </a:rPr>
              <a:t>Township </a:t>
            </a:r>
            <a:r>
              <a:rPr lang="en-ZA" sz="1800" dirty="0">
                <a:latin typeface="Arial Narrow" panose="020B0606020202030204" pitchFamily="34" charset="0"/>
              </a:rPr>
              <a:t>and rural economic </a:t>
            </a:r>
            <a:r>
              <a:rPr lang="en-ZA" sz="1800" dirty="0" smtClean="0">
                <a:latin typeface="Arial Narrow" panose="020B0606020202030204" pitchFamily="34" charset="0"/>
              </a:rPr>
              <a:t>revitalization; </a:t>
            </a:r>
          </a:p>
          <a:p>
            <a:pPr algn="l">
              <a:lnSpc>
                <a:spcPct val="150000"/>
              </a:lnSpc>
              <a:buClr>
                <a:srgbClr val="006600"/>
              </a:buClr>
            </a:pPr>
            <a:endParaRPr lang="en-ZA" sz="1000" b="1" dirty="0" smtClean="0">
              <a:latin typeface="Arial Narrow" panose="020B0606020202030204" pitchFamily="34" charset="0"/>
            </a:endParaRPr>
          </a:p>
          <a:p>
            <a:pPr algn="l">
              <a:lnSpc>
                <a:spcPct val="150000"/>
              </a:lnSpc>
              <a:buClr>
                <a:srgbClr val="00B050"/>
              </a:buClr>
            </a:pPr>
            <a:r>
              <a:rPr lang="en-ZA" sz="1600" b="1" dirty="0" smtClean="0">
                <a:latin typeface="Arial Narrow" panose="020B0606020202030204" pitchFamily="34" charset="0"/>
              </a:rPr>
              <a:t>Case Studies: </a:t>
            </a:r>
            <a:r>
              <a:rPr lang="en-ZA" sz="1600" dirty="0" smtClean="0">
                <a:latin typeface="Arial Narrow" panose="020B0606020202030204" pitchFamily="34" charset="0"/>
              </a:rPr>
              <a:t>W&amp;RSETA / The </a:t>
            </a:r>
            <a:r>
              <a:rPr lang="en-ZA" sz="1600" dirty="0" err="1" smtClean="0">
                <a:latin typeface="Arial Narrow" panose="020B0606020202030204" pitchFamily="34" charset="0"/>
              </a:rPr>
              <a:t>dsbd</a:t>
            </a:r>
            <a:r>
              <a:rPr lang="en-ZA" sz="1600" dirty="0" smtClean="0">
                <a:latin typeface="Arial Narrow" panose="020B0606020202030204" pitchFamily="34" charset="0"/>
              </a:rPr>
              <a:t> Informal Traders </a:t>
            </a:r>
            <a:r>
              <a:rPr lang="en-ZA" sz="1600" dirty="0" err="1" smtClean="0">
                <a:latin typeface="Arial Narrow" panose="020B0606020202030204" pitchFamily="34" charset="0"/>
              </a:rPr>
              <a:t>Upliftment</a:t>
            </a:r>
            <a:r>
              <a:rPr lang="en-ZA" sz="1600" dirty="0" smtClean="0">
                <a:latin typeface="Arial Narrow" panose="020B0606020202030204" pitchFamily="34" charset="0"/>
              </a:rPr>
              <a:t> Programme  </a:t>
            </a:r>
          </a:p>
          <a:p>
            <a:pPr algn="l">
              <a:lnSpc>
                <a:spcPct val="150000"/>
              </a:lnSpc>
              <a:buClr>
                <a:srgbClr val="00B050"/>
              </a:buClr>
            </a:pPr>
            <a:r>
              <a:rPr lang="en-ZA" sz="1600" dirty="0" smtClean="0">
                <a:latin typeface="Arial Narrow" panose="020B0606020202030204" pitchFamily="34" charset="0"/>
              </a:rPr>
              <a:t>	     FP&amp;MSETA </a:t>
            </a:r>
            <a:r>
              <a:rPr lang="en-ZA" sz="1600" dirty="0" err="1" smtClean="0">
                <a:latin typeface="Arial Narrow" panose="020B0606020202030204" pitchFamily="34" charset="0"/>
              </a:rPr>
              <a:t>Indaleni</a:t>
            </a:r>
            <a:r>
              <a:rPr lang="en-ZA" sz="1600" dirty="0" smtClean="0">
                <a:latin typeface="Arial Narrow" panose="020B0606020202030204" pitchFamily="34" charset="0"/>
              </a:rPr>
              <a:t> Community Skills  Development Centre </a:t>
            </a:r>
            <a:endParaRPr lang="en-ZA" sz="1600" dirty="0">
              <a:latin typeface="Arial Narrow" panose="020B0606020202030204" pitchFamily="34" charset="0"/>
            </a:endParaRPr>
          </a:p>
        </p:txBody>
      </p:sp>
    </p:spTree>
    <p:extLst>
      <p:ext uri="{BB962C8B-B14F-4D97-AF65-F5344CB8AC3E}">
        <p14:creationId xmlns:p14="http://schemas.microsoft.com/office/powerpoint/2010/main" val="37065283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44" y="1228435"/>
            <a:ext cx="7353300" cy="508000"/>
          </a:xfrm>
        </p:spPr>
        <p:txBody>
          <a:bodyPr/>
          <a:lstStyle/>
          <a:p>
            <a:r>
              <a:rPr lang="en-ZA" sz="2800" dirty="0" smtClean="0">
                <a:latin typeface="Arial Rounded MT Bold" panose="020F0704030504030204" pitchFamily="34" charset="0"/>
              </a:rPr>
              <a:t>AN INCLUSIVE AND INTEGRATED </a:t>
            </a:r>
            <a:br>
              <a:rPr lang="en-ZA" sz="2800" dirty="0" smtClean="0">
                <a:latin typeface="Arial Rounded MT Bold" panose="020F0704030504030204" pitchFamily="34" charset="0"/>
              </a:rPr>
            </a:br>
            <a:r>
              <a:rPr lang="en-ZA" sz="2800" dirty="0" smtClean="0">
                <a:latin typeface="Arial Rounded MT Bold" panose="020F0704030504030204" pitchFamily="34" charset="0"/>
              </a:rPr>
              <a:t>RURAL ECONOMY</a:t>
            </a:r>
            <a:r>
              <a:rPr lang="en-ZA" sz="2800" dirty="0">
                <a:latin typeface="Arial Rounded MT Bold" panose="020F0704030504030204" pitchFamily="34" charset="0"/>
              </a:rPr>
              <a:t/>
            </a:r>
            <a:br>
              <a:rPr lang="en-ZA" sz="2800" dirty="0">
                <a:latin typeface="Arial Rounded MT Bold" panose="020F0704030504030204" pitchFamily="34" charset="0"/>
              </a:rPr>
            </a:br>
            <a:endParaRPr lang="en-ZA" sz="2800" dirty="0">
              <a:latin typeface="Arial Rounded MT Bold" panose="020F0704030504030204" pitchFamily="34" charset="0"/>
            </a:endParaRPr>
          </a:p>
        </p:txBody>
      </p:sp>
      <p:sp>
        <p:nvSpPr>
          <p:cNvPr id="4" name="Slide Number Placeholder 3"/>
          <p:cNvSpPr>
            <a:spLocks noGrp="1"/>
          </p:cNvSpPr>
          <p:nvPr>
            <p:ph type="sldNum" sz="quarter" idx="10"/>
          </p:nvPr>
        </p:nvSpPr>
        <p:spPr/>
        <p:txBody>
          <a:bodyPr/>
          <a:lstStyle/>
          <a:p>
            <a:fld id="{69142944-42F7-4C09-AE55-D7B5B2E4DE4B}" type="slidenum">
              <a:rPr lang="en-US" altLang="en-US" smtClean="0"/>
              <a:pPr/>
              <a:t>11</a:t>
            </a:fld>
            <a:endParaRPr lang="en-US" altLang="en-US"/>
          </a:p>
        </p:txBody>
      </p:sp>
      <p:sp>
        <p:nvSpPr>
          <p:cNvPr id="5" name="TextBox 4"/>
          <p:cNvSpPr txBox="1"/>
          <p:nvPr/>
        </p:nvSpPr>
        <p:spPr>
          <a:xfrm>
            <a:off x="518977" y="1916832"/>
            <a:ext cx="7848872" cy="3754874"/>
          </a:xfrm>
          <a:prstGeom prst="rect">
            <a:avLst/>
          </a:prstGeom>
          <a:noFill/>
        </p:spPr>
        <p:txBody>
          <a:bodyPr wrap="square" rtlCol="0">
            <a:spAutoFit/>
          </a:bodyPr>
          <a:lstStyle/>
          <a:p>
            <a:pPr algn="l"/>
            <a:r>
              <a:rPr lang="en-ZA" sz="2000" b="1" dirty="0" smtClean="0">
                <a:latin typeface="Arial Narrow" panose="020B0606020202030204" pitchFamily="34" charset="0"/>
              </a:rPr>
              <a:t>Developing economically viable rural communities </a:t>
            </a:r>
          </a:p>
          <a:p>
            <a:pPr marL="342900" indent="-342900" algn="just">
              <a:lnSpc>
                <a:spcPct val="150000"/>
              </a:lnSpc>
              <a:buClr>
                <a:srgbClr val="339933"/>
              </a:buClr>
              <a:buFont typeface="Wingdings" panose="05000000000000000000" pitchFamily="2" charset="2"/>
              <a:buChar char="q"/>
            </a:pPr>
            <a:r>
              <a:rPr lang="en-ZA" sz="1800" dirty="0" smtClean="0">
                <a:latin typeface="Arial Narrow" panose="020B0606020202030204" pitchFamily="34" charset="0"/>
              </a:rPr>
              <a:t>Partnership with traditional leaders and local municipalities to provide skills development for rural youth to start their own businesses, keeping them in the communities to create employment opportunities, contribute to economy and reduce urban influx; </a:t>
            </a:r>
          </a:p>
          <a:p>
            <a:pPr algn="l">
              <a:buClr>
                <a:srgbClr val="339933"/>
              </a:buClr>
            </a:pPr>
            <a:endParaRPr lang="en-ZA" sz="2000" b="1" dirty="0" smtClean="0">
              <a:latin typeface="Arial Narrow" panose="020B0606020202030204" pitchFamily="34" charset="0"/>
            </a:endParaRPr>
          </a:p>
          <a:p>
            <a:pPr marL="342900" indent="-342900" algn="l">
              <a:buClr>
                <a:srgbClr val="339933"/>
              </a:buClr>
              <a:buFont typeface="Wingdings" panose="05000000000000000000" pitchFamily="2" charset="2"/>
              <a:buChar char="q"/>
            </a:pPr>
            <a:r>
              <a:rPr lang="en-ZA" sz="1800" dirty="0" smtClean="0">
                <a:latin typeface="Arial Narrow" panose="020B0606020202030204" pitchFamily="34" charset="0"/>
              </a:rPr>
              <a:t>Support cooperatives through skills development </a:t>
            </a:r>
          </a:p>
          <a:p>
            <a:pPr marL="342900" indent="-342900" algn="l">
              <a:buClr>
                <a:srgbClr val="339933"/>
              </a:buClr>
              <a:buFont typeface="Wingdings" panose="05000000000000000000" pitchFamily="2" charset="2"/>
              <a:buChar char="q"/>
            </a:pPr>
            <a:endParaRPr lang="en-ZA" sz="1800" dirty="0">
              <a:latin typeface="Arial Narrow" panose="020B0606020202030204" pitchFamily="34" charset="0"/>
            </a:endParaRPr>
          </a:p>
          <a:p>
            <a:pPr algn="l">
              <a:buClr>
                <a:srgbClr val="339933"/>
              </a:buClr>
            </a:pPr>
            <a:r>
              <a:rPr lang="en-ZA" sz="1600" b="1" dirty="0" smtClean="0">
                <a:latin typeface="Arial Narrow" panose="020B0606020202030204" pitchFamily="34" charset="0"/>
              </a:rPr>
              <a:t>Case studies</a:t>
            </a:r>
            <a:r>
              <a:rPr lang="en-ZA" sz="1600" dirty="0" smtClean="0">
                <a:latin typeface="Arial Narrow" panose="020B0606020202030204" pitchFamily="34" charset="0"/>
              </a:rPr>
              <a:t>:  W&amp;RSETA Rural and Cooperatives Development Programmes; </a:t>
            </a:r>
          </a:p>
          <a:p>
            <a:pPr algn="l">
              <a:buClr>
                <a:srgbClr val="339933"/>
              </a:buClr>
            </a:pPr>
            <a:r>
              <a:rPr lang="en-ZA" sz="1600" dirty="0">
                <a:latin typeface="Arial Narrow" panose="020B0606020202030204" pitchFamily="34" charset="0"/>
              </a:rPr>
              <a:t>	 </a:t>
            </a:r>
            <a:r>
              <a:rPr lang="en-ZA" sz="1600" dirty="0" smtClean="0">
                <a:latin typeface="Arial Narrow" panose="020B0606020202030204" pitchFamily="34" charset="0"/>
              </a:rPr>
              <a:t>     ETDPSETA / </a:t>
            </a:r>
            <a:r>
              <a:rPr lang="en-GB" sz="1600" dirty="0">
                <a:latin typeface="Arial Narrow" panose="020B0606020202030204" pitchFamily="34" charset="0"/>
              </a:rPr>
              <a:t>South African Youth </a:t>
            </a:r>
            <a:r>
              <a:rPr lang="en-GB" sz="1600" dirty="0" smtClean="0">
                <a:latin typeface="Arial Narrow" panose="020B0606020202030204" pitchFamily="34" charset="0"/>
              </a:rPr>
              <a:t>Council / UKZN Dr </a:t>
            </a:r>
            <a:r>
              <a:rPr lang="en-GB" sz="1600" dirty="0">
                <a:latin typeface="Arial Narrow" panose="020B0606020202030204" pitchFamily="34" charset="0"/>
              </a:rPr>
              <a:t>John Langalibalele </a:t>
            </a:r>
            <a:r>
              <a:rPr lang="en-GB" sz="1600" dirty="0" smtClean="0">
                <a:latin typeface="Arial Narrow" panose="020B0606020202030204" pitchFamily="34" charset="0"/>
              </a:rPr>
              <a:t>		      </a:t>
            </a:r>
            <a:r>
              <a:rPr lang="en-GB" sz="1600" dirty="0" err="1" smtClean="0">
                <a:latin typeface="Arial Narrow" panose="020B0606020202030204" pitchFamily="34" charset="0"/>
              </a:rPr>
              <a:t>Dube</a:t>
            </a:r>
            <a:r>
              <a:rPr lang="en-GB" sz="1600" dirty="0" smtClean="0">
                <a:latin typeface="Arial Narrow" panose="020B0606020202030204" pitchFamily="34" charset="0"/>
              </a:rPr>
              <a:t> </a:t>
            </a:r>
            <a:r>
              <a:rPr lang="en-GB" sz="1600" dirty="0">
                <a:latin typeface="Arial Narrow" panose="020B0606020202030204" pitchFamily="34" charset="0"/>
              </a:rPr>
              <a:t>Institute /</a:t>
            </a:r>
            <a:r>
              <a:rPr lang="en-GB" sz="1600" dirty="0" smtClean="0">
                <a:latin typeface="Arial Narrow" panose="020B0606020202030204" pitchFamily="34" charset="0"/>
              </a:rPr>
              <a:t> Cooperatives Programme </a:t>
            </a:r>
            <a:endParaRPr lang="en-ZA" sz="1600" dirty="0" smtClean="0">
              <a:latin typeface="Arial Narrow" panose="020B0606020202030204" pitchFamily="34" charset="0"/>
            </a:endParaRPr>
          </a:p>
        </p:txBody>
      </p:sp>
    </p:spTree>
    <p:extLst>
      <p:ext uri="{BB962C8B-B14F-4D97-AF65-F5344CB8AC3E}">
        <p14:creationId xmlns:p14="http://schemas.microsoft.com/office/powerpoint/2010/main" val="4928754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068960"/>
            <a:ext cx="7353300" cy="508000"/>
          </a:xfrm>
        </p:spPr>
        <p:txBody>
          <a:bodyPr/>
          <a:lstStyle/>
          <a:p>
            <a:r>
              <a:rPr lang="en-ZA" sz="4800" dirty="0" smtClean="0">
                <a:latin typeface="Arial Rounded MT Bold" panose="020F0704030504030204" pitchFamily="34" charset="0"/>
              </a:rPr>
              <a:t>SKILLS FOR THE FUTURE </a:t>
            </a:r>
            <a:br>
              <a:rPr lang="en-ZA" sz="4800" dirty="0" smtClean="0">
                <a:latin typeface="Arial Rounded MT Bold" panose="020F0704030504030204" pitchFamily="34" charset="0"/>
              </a:rPr>
            </a:br>
            <a:endParaRPr lang="en-ZA" sz="4800" dirty="0">
              <a:latin typeface="Arial Rounded MT Bold" panose="020F0704030504030204" pitchFamily="34" charset="0"/>
            </a:endParaRPr>
          </a:p>
        </p:txBody>
      </p:sp>
      <p:sp>
        <p:nvSpPr>
          <p:cNvPr id="4" name="Slide Number Placeholder 3"/>
          <p:cNvSpPr>
            <a:spLocks noGrp="1"/>
          </p:cNvSpPr>
          <p:nvPr>
            <p:ph type="sldNum" sz="quarter" idx="10"/>
          </p:nvPr>
        </p:nvSpPr>
        <p:spPr/>
        <p:txBody>
          <a:bodyPr/>
          <a:lstStyle/>
          <a:p>
            <a:fld id="{69142944-42F7-4C09-AE55-D7B5B2E4DE4B}" type="slidenum">
              <a:rPr lang="en-US" altLang="en-US" smtClean="0"/>
              <a:pPr/>
              <a:t>12</a:t>
            </a:fld>
            <a:endParaRPr lang="en-US" altLang="en-US"/>
          </a:p>
        </p:txBody>
      </p:sp>
    </p:spTree>
    <p:extLst>
      <p:ext uri="{BB962C8B-B14F-4D97-AF65-F5344CB8AC3E}">
        <p14:creationId xmlns:p14="http://schemas.microsoft.com/office/powerpoint/2010/main" val="12960607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624" y="908720"/>
            <a:ext cx="7353300" cy="508000"/>
          </a:xfrm>
        </p:spPr>
        <p:txBody>
          <a:bodyPr/>
          <a:lstStyle/>
          <a:p>
            <a:r>
              <a:rPr lang="en-ZA" sz="2800" dirty="0" smtClean="0">
                <a:latin typeface="Arial Rounded MT Bold" panose="020F0704030504030204" pitchFamily="34" charset="0"/>
              </a:rPr>
              <a:t>SKILLS FOR THE FUTURE </a:t>
            </a:r>
            <a:br>
              <a:rPr lang="en-ZA" sz="2800" dirty="0" smtClean="0">
                <a:latin typeface="Arial Rounded MT Bold" panose="020F0704030504030204" pitchFamily="34" charset="0"/>
              </a:rPr>
            </a:br>
            <a:endParaRPr lang="en-ZA" sz="2800" dirty="0">
              <a:latin typeface="Arial Rounded MT Bold" panose="020F0704030504030204" pitchFamily="34" charset="0"/>
            </a:endParaRPr>
          </a:p>
        </p:txBody>
      </p:sp>
      <p:sp>
        <p:nvSpPr>
          <p:cNvPr id="4" name="Slide Number Placeholder 3"/>
          <p:cNvSpPr>
            <a:spLocks noGrp="1"/>
          </p:cNvSpPr>
          <p:nvPr>
            <p:ph type="sldNum" sz="quarter" idx="10"/>
          </p:nvPr>
        </p:nvSpPr>
        <p:spPr/>
        <p:txBody>
          <a:bodyPr/>
          <a:lstStyle/>
          <a:p>
            <a:fld id="{69142944-42F7-4C09-AE55-D7B5B2E4DE4B}" type="slidenum">
              <a:rPr lang="en-US" altLang="en-US" smtClean="0"/>
              <a:pPr/>
              <a:t>13</a:t>
            </a:fld>
            <a:endParaRPr lang="en-US" altLang="en-US"/>
          </a:p>
        </p:txBody>
      </p:sp>
      <p:sp>
        <p:nvSpPr>
          <p:cNvPr id="5" name="TextBox 4"/>
          <p:cNvSpPr txBox="1"/>
          <p:nvPr/>
        </p:nvSpPr>
        <p:spPr>
          <a:xfrm>
            <a:off x="449900" y="1268760"/>
            <a:ext cx="8472799" cy="4662815"/>
          </a:xfrm>
          <a:prstGeom prst="rect">
            <a:avLst/>
          </a:prstGeom>
          <a:noFill/>
        </p:spPr>
        <p:txBody>
          <a:bodyPr wrap="square" rtlCol="0">
            <a:spAutoFit/>
          </a:bodyPr>
          <a:lstStyle/>
          <a:p>
            <a:pPr marL="285750" lvl="1" indent="-285750" algn="l">
              <a:lnSpc>
                <a:spcPct val="150000"/>
              </a:lnSpc>
              <a:buClr>
                <a:srgbClr val="006600"/>
              </a:buClr>
              <a:buFont typeface="Wingdings" panose="05000000000000000000" pitchFamily="2" charset="2"/>
              <a:buChar char="q"/>
            </a:pPr>
            <a:r>
              <a:rPr lang="en-ZA" sz="1800" dirty="0" smtClean="0">
                <a:latin typeface="Arial Narrow" panose="020B0606020202030204" pitchFamily="34" charset="0"/>
              </a:rPr>
              <a:t>Fundamental to improve </a:t>
            </a:r>
            <a:r>
              <a:rPr lang="en-ZA" sz="1800" dirty="0">
                <a:latin typeface="Arial Narrow" panose="020B0606020202030204" pitchFamily="34" charset="0"/>
              </a:rPr>
              <a:t>quality of labour market </a:t>
            </a:r>
            <a:r>
              <a:rPr lang="en-ZA" sz="1800" dirty="0" smtClean="0">
                <a:latin typeface="Arial Narrow" panose="020B0606020202030204" pitchFamily="34" charset="0"/>
              </a:rPr>
              <a:t>data as part of responding to future skills </a:t>
            </a:r>
          </a:p>
          <a:p>
            <a:pPr marL="742950" lvl="2" indent="-285750" algn="l">
              <a:lnSpc>
                <a:spcPct val="150000"/>
              </a:lnSpc>
              <a:buClr>
                <a:srgbClr val="006600"/>
              </a:buClr>
              <a:buFont typeface="Courier New" panose="02070309020205020404" pitchFamily="49" charset="0"/>
              <a:buChar char="o"/>
            </a:pPr>
            <a:r>
              <a:rPr lang="en-ZA" sz="1800" dirty="0" smtClean="0">
                <a:latin typeface="Arial Narrow" panose="020B0606020202030204" pitchFamily="34" charset="0"/>
              </a:rPr>
              <a:t>Knowledge </a:t>
            </a:r>
            <a:r>
              <a:rPr lang="en-ZA" sz="1800" dirty="0">
                <a:latin typeface="Arial Narrow" panose="020B0606020202030204" pitchFamily="34" charset="0"/>
              </a:rPr>
              <a:t>based economy require </a:t>
            </a:r>
            <a:r>
              <a:rPr lang="en-ZA" sz="1800" dirty="0">
                <a:solidFill>
                  <a:schemeClr val="tx1"/>
                </a:solidFill>
                <a:latin typeface="Arial Narrow" panose="020B0606020202030204" pitchFamily="34" charset="0"/>
              </a:rPr>
              <a:t>credible</a:t>
            </a:r>
            <a:r>
              <a:rPr lang="en-ZA" sz="1800" dirty="0">
                <a:latin typeface="Arial Narrow" panose="020B0606020202030204" pitchFamily="34" charset="0"/>
              </a:rPr>
              <a:t> </a:t>
            </a:r>
            <a:r>
              <a:rPr lang="en-ZA" sz="1800" dirty="0" smtClean="0">
                <a:latin typeface="Arial Narrow" panose="020B0606020202030204" pitchFamily="34" charset="0"/>
              </a:rPr>
              <a:t>labour </a:t>
            </a:r>
            <a:r>
              <a:rPr lang="en-ZA" sz="1800" dirty="0">
                <a:latin typeface="Arial Narrow" panose="020B0606020202030204" pitchFamily="34" charset="0"/>
              </a:rPr>
              <a:t>market </a:t>
            </a:r>
            <a:r>
              <a:rPr lang="en-ZA" sz="1800" dirty="0" smtClean="0">
                <a:latin typeface="Arial Narrow" panose="020B0606020202030204" pitchFamily="34" charset="0"/>
              </a:rPr>
              <a:t>data </a:t>
            </a:r>
          </a:p>
          <a:p>
            <a:pPr marL="742950" lvl="2" indent="-285750" algn="l">
              <a:lnSpc>
                <a:spcPct val="150000"/>
              </a:lnSpc>
              <a:buClr>
                <a:srgbClr val="006600"/>
              </a:buClr>
              <a:buFont typeface="Courier New" panose="02070309020205020404" pitchFamily="49" charset="0"/>
              <a:buChar char="o"/>
            </a:pPr>
            <a:r>
              <a:rPr lang="en-ZA" sz="1800" dirty="0" smtClean="0">
                <a:latin typeface="Arial Narrow" panose="020B0606020202030204" pitchFamily="34" charset="0"/>
              </a:rPr>
              <a:t>Employer </a:t>
            </a:r>
            <a:r>
              <a:rPr lang="en-ZA" sz="1800" dirty="0">
                <a:latin typeface="Arial Narrow" panose="020B0606020202030204" pitchFamily="34" charset="0"/>
              </a:rPr>
              <a:t>participation in skills development </a:t>
            </a:r>
            <a:r>
              <a:rPr lang="en-ZA" sz="1800" dirty="0" smtClean="0">
                <a:latin typeface="Arial Narrow" panose="020B0606020202030204" pitchFamily="34" charset="0"/>
              </a:rPr>
              <a:t>initiatives </a:t>
            </a:r>
          </a:p>
          <a:p>
            <a:pPr marL="742950" lvl="2" indent="-285750" algn="l">
              <a:lnSpc>
                <a:spcPct val="150000"/>
              </a:lnSpc>
              <a:buClr>
                <a:srgbClr val="006600"/>
              </a:buClr>
              <a:buFont typeface="Courier New" panose="02070309020205020404" pitchFamily="49" charset="0"/>
              <a:buChar char="o"/>
            </a:pPr>
            <a:r>
              <a:rPr lang="en-ZA" sz="1800" dirty="0" smtClean="0">
                <a:latin typeface="Arial Narrow" panose="020B0606020202030204" pitchFamily="34" charset="0"/>
              </a:rPr>
              <a:t>Responsive </a:t>
            </a:r>
            <a:r>
              <a:rPr lang="en-ZA" sz="1800" dirty="0">
                <a:latin typeface="Arial Narrow" panose="020B0606020202030204" pitchFamily="34" charset="0"/>
              </a:rPr>
              <a:t>skills development intervention that are demand-driven </a:t>
            </a:r>
          </a:p>
          <a:p>
            <a:pPr algn="l"/>
            <a:endParaRPr lang="en-ZA" sz="1800" b="1" dirty="0" smtClean="0">
              <a:latin typeface="Arial Narrow" panose="020B0606020202030204" pitchFamily="34" charset="0"/>
            </a:endParaRPr>
          </a:p>
          <a:p>
            <a:pPr algn="l"/>
            <a:r>
              <a:rPr lang="en-ZA" sz="1800" b="1" dirty="0" smtClean="0">
                <a:latin typeface="Arial Narrow" panose="020B0606020202030204" pitchFamily="34" charset="0"/>
              </a:rPr>
              <a:t>PRIORITIES </a:t>
            </a:r>
          </a:p>
          <a:p>
            <a:pPr marL="285750" indent="-285750" algn="l">
              <a:lnSpc>
                <a:spcPct val="150000"/>
              </a:lnSpc>
              <a:buClr>
                <a:srgbClr val="006600"/>
              </a:buClr>
              <a:buFont typeface="Wingdings" panose="05000000000000000000" pitchFamily="2" charset="2"/>
              <a:buChar char="q"/>
            </a:pPr>
            <a:r>
              <a:rPr lang="en-ZA" sz="1800" dirty="0" smtClean="0">
                <a:latin typeface="Arial Narrow" panose="020B0606020202030204" pitchFamily="34" charset="0"/>
              </a:rPr>
              <a:t>Fourth Industrial Revolution is here! - skills for technological advancements (artificial intelligence, internet of things, </a:t>
            </a:r>
            <a:r>
              <a:rPr lang="en-ZA" sz="1800" dirty="0" err="1" smtClean="0">
                <a:latin typeface="Arial Narrow" panose="020B0606020202030204" pitchFamily="34" charset="0"/>
              </a:rPr>
              <a:t>etc</a:t>
            </a:r>
            <a:r>
              <a:rPr lang="en-ZA" sz="1800" dirty="0" smtClean="0">
                <a:latin typeface="Arial Narrow" panose="020B0606020202030204" pitchFamily="34" charset="0"/>
              </a:rPr>
              <a:t>) </a:t>
            </a:r>
          </a:p>
          <a:p>
            <a:pPr marL="285750" indent="-285750" algn="l">
              <a:lnSpc>
                <a:spcPct val="150000"/>
              </a:lnSpc>
              <a:buClr>
                <a:srgbClr val="006600"/>
              </a:buClr>
              <a:buFont typeface="Wingdings" panose="05000000000000000000" pitchFamily="2" charset="2"/>
              <a:buChar char="q"/>
            </a:pPr>
            <a:r>
              <a:rPr lang="en-ZA" sz="1800" dirty="0" smtClean="0">
                <a:latin typeface="Arial Narrow" panose="020B0606020202030204" pitchFamily="34" charset="0"/>
              </a:rPr>
              <a:t>Artisan development </a:t>
            </a:r>
            <a:r>
              <a:rPr lang="en-ZA" sz="1800" b="1" dirty="0" smtClean="0">
                <a:latin typeface="Arial Narrow" panose="020B0606020202030204" pitchFamily="34" charset="0"/>
              </a:rPr>
              <a:t>– 30 000 </a:t>
            </a:r>
            <a:r>
              <a:rPr lang="en-ZA" sz="1800" dirty="0" smtClean="0">
                <a:latin typeface="Arial Narrow" panose="020B0606020202030204" pitchFamily="34" charset="0"/>
              </a:rPr>
              <a:t>annually up to 2030  </a:t>
            </a:r>
            <a:endParaRPr lang="en-ZA" sz="1800" dirty="0">
              <a:latin typeface="Arial Narrow" panose="020B0606020202030204" pitchFamily="34" charset="0"/>
            </a:endParaRPr>
          </a:p>
          <a:p>
            <a:pPr marL="342900" indent="-342900" algn="l">
              <a:lnSpc>
                <a:spcPct val="150000"/>
              </a:lnSpc>
              <a:buClr>
                <a:srgbClr val="006600"/>
              </a:buClr>
              <a:buFont typeface="Wingdings" panose="05000000000000000000" pitchFamily="2" charset="2"/>
              <a:buChar char="q"/>
            </a:pPr>
            <a:r>
              <a:rPr lang="en-ZA" sz="1800" dirty="0" smtClean="0">
                <a:latin typeface="Arial Narrow" panose="020B0606020202030204" pitchFamily="34" charset="0"/>
              </a:rPr>
              <a:t>Numeracy and literacy </a:t>
            </a:r>
          </a:p>
          <a:p>
            <a:pPr marL="342900" indent="-342900" algn="l">
              <a:lnSpc>
                <a:spcPct val="150000"/>
              </a:lnSpc>
              <a:buClr>
                <a:srgbClr val="006600"/>
              </a:buClr>
              <a:buFont typeface="Wingdings" panose="05000000000000000000" pitchFamily="2" charset="2"/>
              <a:buChar char="q"/>
            </a:pPr>
            <a:r>
              <a:rPr lang="en-ZA" sz="1800" dirty="0" smtClean="0">
                <a:latin typeface="Arial Narrow" panose="020B0606020202030204" pitchFamily="34" charset="0"/>
              </a:rPr>
              <a:t>Entrepreneurship </a:t>
            </a:r>
            <a:endParaRPr lang="en-ZA" sz="2000" dirty="0">
              <a:latin typeface="Arial Narrow" panose="020B0606020202030204" pitchFamily="34" charset="0"/>
            </a:endParaRPr>
          </a:p>
          <a:p>
            <a:pPr algn="l"/>
            <a:endParaRPr lang="en-ZA" sz="1800" dirty="0" smtClean="0">
              <a:latin typeface="Arial Narrow" panose="020B0606020202030204" pitchFamily="34" charset="0"/>
            </a:endParaRPr>
          </a:p>
        </p:txBody>
      </p:sp>
    </p:spTree>
    <p:extLst>
      <p:ext uri="{BB962C8B-B14F-4D97-AF65-F5344CB8AC3E}">
        <p14:creationId xmlns:p14="http://schemas.microsoft.com/office/powerpoint/2010/main" val="27079077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763" y="2924944"/>
            <a:ext cx="7353300" cy="508000"/>
          </a:xfrm>
        </p:spPr>
        <p:txBody>
          <a:bodyPr/>
          <a:lstStyle/>
          <a:p>
            <a:r>
              <a:rPr lang="en-ZA" sz="3600" dirty="0" smtClean="0">
                <a:latin typeface="Arial Rounded MT Bold" panose="020F0704030504030204" pitchFamily="34" charset="0"/>
              </a:rPr>
              <a:t>LOOKING AHEAD…</a:t>
            </a:r>
            <a:endParaRPr lang="en-ZA" sz="3600" dirty="0">
              <a:latin typeface="Arial Rounded MT Bold" panose="020F0704030504030204" pitchFamily="34" charset="0"/>
            </a:endParaRPr>
          </a:p>
        </p:txBody>
      </p:sp>
      <p:sp>
        <p:nvSpPr>
          <p:cNvPr id="4" name="Slide Number Placeholder 3"/>
          <p:cNvSpPr>
            <a:spLocks noGrp="1"/>
          </p:cNvSpPr>
          <p:nvPr>
            <p:ph type="sldNum" sz="quarter" idx="10"/>
          </p:nvPr>
        </p:nvSpPr>
        <p:spPr/>
        <p:txBody>
          <a:bodyPr/>
          <a:lstStyle/>
          <a:p>
            <a:fld id="{69142944-42F7-4C09-AE55-D7B5B2E4DE4B}" type="slidenum">
              <a:rPr lang="en-US" altLang="en-US" smtClean="0"/>
              <a:pPr/>
              <a:t>14</a:t>
            </a:fld>
            <a:endParaRPr lang="en-US" altLang="en-US"/>
          </a:p>
        </p:txBody>
      </p:sp>
    </p:spTree>
    <p:extLst>
      <p:ext uri="{BB962C8B-B14F-4D97-AF65-F5344CB8AC3E}">
        <p14:creationId xmlns:p14="http://schemas.microsoft.com/office/powerpoint/2010/main" val="17995137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9142944-42F7-4C09-AE55-D7B5B2E4DE4B}" type="slidenum">
              <a:rPr lang="en-US" altLang="en-US" smtClean="0"/>
              <a:pPr/>
              <a:t>15</a:t>
            </a:fld>
            <a:endParaRPr lang="en-US" altLang="en-US"/>
          </a:p>
        </p:txBody>
      </p:sp>
      <p:sp>
        <p:nvSpPr>
          <p:cNvPr id="3" name="Title 2"/>
          <p:cNvSpPr>
            <a:spLocks noGrp="1"/>
          </p:cNvSpPr>
          <p:nvPr>
            <p:ph type="title"/>
          </p:nvPr>
        </p:nvSpPr>
        <p:spPr>
          <a:xfrm>
            <a:off x="-1332656" y="980728"/>
            <a:ext cx="7353300" cy="508000"/>
          </a:xfrm>
        </p:spPr>
        <p:txBody>
          <a:bodyPr/>
          <a:lstStyle/>
          <a:p>
            <a:r>
              <a:rPr lang="en-ZA" dirty="0" smtClean="0">
                <a:latin typeface="Arial Rounded MT Bold" panose="020F0704030504030204" pitchFamily="34" charset="0"/>
              </a:rPr>
              <a:t>LOOKING AHEAD</a:t>
            </a:r>
            <a:endParaRPr lang="en-ZA" dirty="0">
              <a:latin typeface="Arial Rounded MT Bold" panose="020F0704030504030204" pitchFamily="34" charset="0"/>
            </a:endParaRPr>
          </a:p>
        </p:txBody>
      </p:sp>
      <p:sp>
        <p:nvSpPr>
          <p:cNvPr id="5" name="TextBox 4"/>
          <p:cNvSpPr txBox="1"/>
          <p:nvPr/>
        </p:nvSpPr>
        <p:spPr>
          <a:xfrm>
            <a:off x="604416" y="1700808"/>
            <a:ext cx="7920880" cy="5693866"/>
          </a:xfrm>
          <a:prstGeom prst="rect">
            <a:avLst/>
          </a:prstGeom>
          <a:noFill/>
        </p:spPr>
        <p:txBody>
          <a:bodyPr wrap="square" rtlCol="0">
            <a:spAutoFit/>
          </a:bodyPr>
          <a:lstStyle/>
          <a:p>
            <a:pPr marL="457200" indent="-457200" algn="l">
              <a:buClr>
                <a:srgbClr val="008000"/>
              </a:buClr>
              <a:buFont typeface="Wingdings" panose="05000000000000000000" pitchFamily="2" charset="2"/>
              <a:buChar char="q"/>
            </a:pPr>
            <a:r>
              <a:rPr lang="en-ZA" sz="1800" dirty="0" smtClean="0">
                <a:solidFill>
                  <a:schemeClr val="tx1"/>
                </a:solidFill>
                <a:latin typeface="Arial Narrow" panose="020B0606020202030204" pitchFamily="34" charset="0"/>
              </a:rPr>
              <a:t>NDP implemented from 2014; SETAs to hit the ground running with implementation of the NSDP; </a:t>
            </a:r>
          </a:p>
          <a:p>
            <a:pPr algn="l">
              <a:buClr>
                <a:srgbClr val="008000"/>
              </a:buClr>
            </a:pPr>
            <a:endParaRPr lang="en-ZA" sz="1800" dirty="0" smtClean="0">
              <a:solidFill>
                <a:schemeClr val="tx1"/>
              </a:solidFill>
              <a:latin typeface="Arial Narrow" panose="020B0606020202030204" pitchFamily="34" charset="0"/>
            </a:endParaRPr>
          </a:p>
          <a:p>
            <a:pPr marL="457200" indent="-457200" algn="l">
              <a:buClr>
                <a:srgbClr val="008000"/>
              </a:buClr>
              <a:buFont typeface="Wingdings" panose="05000000000000000000" pitchFamily="2" charset="2"/>
              <a:buChar char="q"/>
            </a:pPr>
            <a:r>
              <a:rPr lang="en-ZA" sz="1800" dirty="0" smtClean="0">
                <a:solidFill>
                  <a:schemeClr val="tx1"/>
                </a:solidFill>
                <a:latin typeface="Arial Narrow" panose="020B0606020202030204" pitchFamily="34" charset="0"/>
              </a:rPr>
              <a:t>Implementation of sectoral projects aligned to NDP; </a:t>
            </a:r>
          </a:p>
          <a:p>
            <a:pPr algn="l">
              <a:buClr>
                <a:srgbClr val="008000"/>
              </a:buClr>
            </a:pPr>
            <a:endParaRPr lang="en-ZA" sz="1800" dirty="0" smtClean="0">
              <a:solidFill>
                <a:schemeClr val="tx1"/>
              </a:solidFill>
              <a:latin typeface="Arial Narrow" panose="020B0606020202030204" pitchFamily="34" charset="0"/>
            </a:endParaRPr>
          </a:p>
          <a:p>
            <a:pPr marL="457200" indent="-457200" algn="l">
              <a:buClr>
                <a:srgbClr val="008000"/>
              </a:buClr>
              <a:buFont typeface="Wingdings" panose="05000000000000000000" pitchFamily="2" charset="2"/>
              <a:buChar char="q"/>
            </a:pPr>
            <a:r>
              <a:rPr lang="en-ZA" sz="1800" dirty="0" smtClean="0">
                <a:solidFill>
                  <a:schemeClr val="tx1"/>
                </a:solidFill>
                <a:latin typeface="Arial Narrow" panose="020B0606020202030204" pitchFamily="34" charset="0"/>
              </a:rPr>
              <a:t>Collaboration among SETAs on multi-sectoral projects be strengthened; </a:t>
            </a:r>
          </a:p>
          <a:p>
            <a:pPr marL="457200" indent="-457200" algn="l">
              <a:buClr>
                <a:srgbClr val="008000"/>
              </a:buClr>
              <a:buFont typeface="Wingdings" panose="05000000000000000000" pitchFamily="2" charset="2"/>
              <a:buChar char="q"/>
            </a:pPr>
            <a:endParaRPr lang="en-ZA" sz="1800" dirty="0">
              <a:solidFill>
                <a:schemeClr val="tx1"/>
              </a:solidFill>
              <a:latin typeface="Arial Narrow" panose="020B0606020202030204" pitchFamily="34" charset="0"/>
            </a:endParaRPr>
          </a:p>
          <a:p>
            <a:pPr marL="457200" indent="-457200" algn="l">
              <a:buClr>
                <a:srgbClr val="008000"/>
              </a:buClr>
              <a:buFont typeface="Wingdings" panose="05000000000000000000" pitchFamily="2" charset="2"/>
              <a:buChar char="q"/>
            </a:pPr>
            <a:r>
              <a:rPr lang="en-ZA" sz="1800" dirty="0">
                <a:solidFill>
                  <a:schemeClr val="tx1"/>
                </a:solidFill>
                <a:latin typeface="Arial Narrow" panose="020B0606020202030204" pitchFamily="34" charset="0"/>
              </a:rPr>
              <a:t>Infrastructural support (skills development centres of specialisations</a:t>
            </a:r>
            <a:r>
              <a:rPr lang="en-ZA" sz="1800" dirty="0" smtClean="0">
                <a:solidFill>
                  <a:schemeClr val="tx1"/>
                </a:solidFill>
                <a:latin typeface="Arial Narrow" panose="020B0606020202030204" pitchFamily="34" charset="0"/>
              </a:rPr>
              <a:t>) including TVET colleges and Community Colleges;</a:t>
            </a:r>
            <a:endParaRPr lang="en-ZA" sz="1800" dirty="0">
              <a:solidFill>
                <a:schemeClr val="tx1"/>
              </a:solidFill>
              <a:latin typeface="Arial Narrow" panose="020B0606020202030204" pitchFamily="34" charset="0"/>
            </a:endParaRPr>
          </a:p>
          <a:p>
            <a:pPr marL="457200" indent="-457200" algn="l">
              <a:buClr>
                <a:srgbClr val="008000"/>
              </a:buClr>
              <a:buFont typeface="Wingdings" panose="05000000000000000000" pitchFamily="2" charset="2"/>
              <a:buChar char="q"/>
            </a:pPr>
            <a:endParaRPr lang="en-ZA" sz="1800" dirty="0">
              <a:solidFill>
                <a:schemeClr val="tx1"/>
              </a:solidFill>
              <a:latin typeface="Arial Narrow" panose="020B0606020202030204" pitchFamily="34" charset="0"/>
            </a:endParaRPr>
          </a:p>
          <a:p>
            <a:pPr marL="457200" indent="-457200" algn="l">
              <a:buClr>
                <a:srgbClr val="008000"/>
              </a:buClr>
              <a:buFont typeface="Wingdings" panose="05000000000000000000" pitchFamily="2" charset="2"/>
              <a:buChar char="q"/>
            </a:pPr>
            <a:r>
              <a:rPr lang="en-ZA" sz="1800" dirty="0">
                <a:solidFill>
                  <a:schemeClr val="tx1"/>
                </a:solidFill>
                <a:latin typeface="Arial Narrow" panose="020B0606020202030204" pitchFamily="34" charset="0"/>
              </a:rPr>
              <a:t>Rural development and township </a:t>
            </a:r>
            <a:r>
              <a:rPr lang="en-ZA" sz="1800" dirty="0" smtClean="0">
                <a:solidFill>
                  <a:schemeClr val="tx1"/>
                </a:solidFill>
                <a:latin typeface="Arial Narrow" panose="020B0606020202030204" pitchFamily="34" charset="0"/>
              </a:rPr>
              <a:t>revitalization (Government agencies and Departments, other Agencies</a:t>
            </a:r>
            <a:r>
              <a:rPr lang="en-ZA" sz="1800" dirty="0" smtClean="0">
                <a:solidFill>
                  <a:schemeClr val="tx1"/>
                </a:solidFill>
                <a:latin typeface="Arial Narrow" panose="020B0606020202030204" pitchFamily="34" charset="0"/>
              </a:rPr>
              <a:t>;</a:t>
            </a:r>
          </a:p>
          <a:p>
            <a:pPr algn="l">
              <a:buClr>
                <a:srgbClr val="008000"/>
              </a:buClr>
            </a:pPr>
            <a:endParaRPr lang="en-ZA" sz="1800" dirty="0">
              <a:solidFill>
                <a:schemeClr val="tx1"/>
              </a:solidFill>
              <a:latin typeface="Arial Narrow" panose="020B0606020202030204" pitchFamily="34" charset="0"/>
            </a:endParaRPr>
          </a:p>
          <a:p>
            <a:pPr marL="457200" indent="-457200" algn="l">
              <a:buClr>
                <a:srgbClr val="008000"/>
              </a:buClr>
              <a:buFont typeface="Wingdings" panose="05000000000000000000" pitchFamily="2" charset="2"/>
              <a:buChar char="q"/>
            </a:pPr>
            <a:r>
              <a:rPr lang="en-ZA" sz="1800" dirty="0" smtClean="0">
                <a:solidFill>
                  <a:schemeClr val="tx1"/>
                </a:solidFill>
                <a:latin typeface="Arial Narrow" panose="020B0606020202030204" pitchFamily="34" charset="0"/>
              </a:rPr>
              <a:t>Strategic </a:t>
            </a:r>
            <a:r>
              <a:rPr lang="en-ZA" sz="1800" dirty="0">
                <a:solidFill>
                  <a:schemeClr val="tx1"/>
                </a:solidFill>
                <a:latin typeface="Arial Narrow" panose="020B0606020202030204" pitchFamily="34" charset="0"/>
              </a:rPr>
              <a:t>partnerships and collaboration for youth </a:t>
            </a:r>
            <a:r>
              <a:rPr lang="en-ZA" sz="1800" dirty="0" smtClean="0">
                <a:solidFill>
                  <a:schemeClr val="tx1"/>
                </a:solidFill>
                <a:latin typeface="Arial Narrow" panose="020B0606020202030204" pitchFamily="34" charset="0"/>
              </a:rPr>
              <a:t>employment.</a:t>
            </a:r>
            <a:endParaRPr lang="en-ZA" sz="2000" dirty="0" smtClean="0">
              <a:latin typeface="Arial Narrow" panose="020B0606020202030204" pitchFamily="34" charset="0"/>
            </a:endParaRPr>
          </a:p>
          <a:p>
            <a:endParaRPr lang="en-ZA" dirty="0"/>
          </a:p>
          <a:p>
            <a:endParaRPr lang="en-ZA" dirty="0" smtClean="0"/>
          </a:p>
          <a:p>
            <a:endParaRPr lang="en-ZA" dirty="0"/>
          </a:p>
          <a:p>
            <a:r>
              <a:rPr lang="en-ZA" dirty="0" smtClean="0"/>
              <a:t> </a:t>
            </a:r>
            <a:endParaRPr lang="en-ZA" dirty="0"/>
          </a:p>
        </p:txBody>
      </p:sp>
    </p:spTree>
    <p:extLst>
      <p:ext uri="{BB962C8B-B14F-4D97-AF65-F5344CB8AC3E}">
        <p14:creationId xmlns:p14="http://schemas.microsoft.com/office/powerpoint/2010/main" val="22147308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9142944-42F7-4C09-AE55-D7B5B2E4DE4B}" type="slidenum">
              <a:rPr lang="en-US" altLang="en-US" smtClean="0"/>
              <a:pPr/>
              <a:t>16</a:t>
            </a:fld>
            <a:endParaRPr lang="en-US" altLang="en-US"/>
          </a:p>
        </p:txBody>
      </p:sp>
      <p:sp>
        <p:nvSpPr>
          <p:cNvPr id="5" name="TextBox 4"/>
          <p:cNvSpPr txBox="1"/>
          <p:nvPr/>
        </p:nvSpPr>
        <p:spPr>
          <a:xfrm>
            <a:off x="395536" y="2924944"/>
            <a:ext cx="7920880" cy="1261884"/>
          </a:xfrm>
          <a:prstGeom prst="rect">
            <a:avLst/>
          </a:prstGeom>
          <a:noFill/>
        </p:spPr>
        <p:txBody>
          <a:bodyPr wrap="square" rtlCol="0">
            <a:spAutoFit/>
          </a:bodyPr>
          <a:lstStyle/>
          <a:p>
            <a:pPr>
              <a:buClr>
                <a:srgbClr val="008000"/>
              </a:buClr>
            </a:pPr>
            <a:r>
              <a:rPr lang="en-ZA" sz="4800" dirty="0" smtClean="0">
                <a:latin typeface="Arial Rounded MT Bold" panose="020F0704030504030204" pitchFamily="34" charset="0"/>
              </a:rPr>
              <a:t>THANK YOU! </a:t>
            </a:r>
            <a:endParaRPr lang="en-ZA" dirty="0"/>
          </a:p>
          <a:p>
            <a:r>
              <a:rPr lang="en-ZA" dirty="0" smtClean="0"/>
              <a:t> </a:t>
            </a:r>
            <a:endParaRPr lang="en-ZA" dirty="0"/>
          </a:p>
        </p:txBody>
      </p:sp>
    </p:spTree>
    <p:extLst>
      <p:ext uri="{BB962C8B-B14F-4D97-AF65-F5344CB8AC3E}">
        <p14:creationId xmlns:p14="http://schemas.microsoft.com/office/powerpoint/2010/main" val="8032038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E4931C0-2022-4391-BBE1-701D8160992B}" type="slidenum">
              <a:rPr lang="en-US" altLang="en-US"/>
              <a:pPr/>
              <a:t>2</a:t>
            </a:fld>
            <a:endParaRPr lang="en-US" altLang="en-US" dirty="0"/>
          </a:p>
        </p:txBody>
      </p:sp>
      <p:sp>
        <p:nvSpPr>
          <p:cNvPr id="3" name="Title 2"/>
          <p:cNvSpPr>
            <a:spLocks noGrp="1"/>
          </p:cNvSpPr>
          <p:nvPr>
            <p:ph type="title"/>
          </p:nvPr>
        </p:nvSpPr>
        <p:spPr>
          <a:xfrm>
            <a:off x="-1116632" y="967139"/>
            <a:ext cx="8712968" cy="508000"/>
          </a:xfrm>
        </p:spPr>
        <p:txBody>
          <a:bodyPr/>
          <a:lstStyle/>
          <a:p>
            <a:r>
              <a:rPr lang="en-ZA" sz="2800" dirty="0" smtClean="0">
                <a:latin typeface="Arial Rounded MT Bold" panose="020F0704030504030204" pitchFamily="34" charset="0"/>
              </a:rPr>
              <a:t>NATIONAL DEVELOPMENT </a:t>
            </a:r>
            <a:br>
              <a:rPr lang="en-ZA" sz="2800" dirty="0" smtClean="0">
                <a:latin typeface="Arial Rounded MT Bold" panose="020F0704030504030204" pitchFamily="34" charset="0"/>
              </a:rPr>
            </a:br>
            <a:r>
              <a:rPr lang="en-ZA" sz="2800" dirty="0" smtClean="0">
                <a:latin typeface="Arial Rounded MT Bold" panose="020F0704030504030204" pitchFamily="34" charset="0"/>
              </a:rPr>
              <a:t>PLAN (NDP) 2030 </a:t>
            </a:r>
            <a:endParaRPr lang="en-ZA" sz="2800" dirty="0">
              <a:latin typeface="Arial Rounded MT Bold" panose="020F0704030504030204" pitchFamily="34" charset="0"/>
            </a:endParaRPr>
          </a:p>
        </p:txBody>
      </p:sp>
      <p:sp>
        <p:nvSpPr>
          <p:cNvPr id="2" name="TextBox 1"/>
          <p:cNvSpPr txBox="1"/>
          <p:nvPr/>
        </p:nvSpPr>
        <p:spPr>
          <a:xfrm>
            <a:off x="3740994" y="2060848"/>
            <a:ext cx="4968552" cy="3739485"/>
          </a:xfrm>
          <a:prstGeom prst="rect">
            <a:avLst/>
          </a:prstGeom>
          <a:noFill/>
        </p:spPr>
        <p:txBody>
          <a:bodyPr wrap="square" rtlCol="0">
            <a:spAutoFit/>
          </a:bodyPr>
          <a:lstStyle/>
          <a:p>
            <a:pPr algn="just">
              <a:lnSpc>
                <a:spcPct val="150000"/>
              </a:lnSpc>
            </a:pPr>
            <a:r>
              <a:rPr lang="en-ZA" sz="1800" smtClean="0">
                <a:latin typeface="Arial Narrow" panose="020B0606020202030204" pitchFamily="34" charset="0"/>
              </a:rPr>
              <a:t>The NDP </a:t>
            </a:r>
            <a:r>
              <a:rPr lang="en-ZA" sz="1800" dirty="0">
                <a:latin typeface="Arial Narrow" panose="020B0606020202030204" pitchFamily="34" charset="0"/>
              </a:rPr>
              <a:t>aims to eliminate poverty and reduce inequality by </a:t>
            </a:r>
            <a:r>
              <a:rPr lang="en-ZA" sz="1800" dirty="0" smtClean="0">
                <a:latin typeface="Arial Narrow" panose="020B0606020202030204" pitchFamily="34" charset="0"/>
              </a:rPr>
              <a:t>2030 through concerted efforts to grow </a:t>
            </a:r>
            <a:r>
              <a:rPr lang="en-ZA" sz="1800" dirty="0">
                <a:latin typeface="Arial Narrow" panose="020B0606020202030204" pitchFamily="34" charset="0"/>
              </a:rPr>
              <a:t>an inclusive economy, building capabilities, enhancing the capacity of the state, and promoting leadership and partnerships throughout society. </a:t>
            </a:r>
            <a:r>
              <a:rPr lang="en-ZA" sz="1800" dirty="0" smtClean="0">
                <a:latin typeface="Arial Narrow" panose="020B0606020202030204" pitchFamily="34" charset="0"/>
              </a:rPr>
              <a:t> </a:t>
            </a:r>
          </a:p>
          <a:p>
            <a:pPr algn="l">
              <a:lnSpc>
                <a:spcPct val="150000"/>
              </a:lnSpc>
            </a:pPr>
            <a:endParaRPr lang="en-ZA" sz="1600" dirty="0">
              <a:latin typeface="Arial Narrow" panose="020B0606020202030204" pitchFamily="34" charset="0"/>
            </a:endParaRPr>
          </a:p>
          <a:p>
            <a:pPr lvl="0" algn="l">
              <a:lnSpc>
                <a:spcPct val="150000"/>
              </a:lnSpc>
            </a:pPr>
            <a:r>
              <a:rPr lang="en-ZA" sz="1800" dirty="0" smtClean="0">
                <a:latin typeface="Arial Narrow" panose="020B0606020202030204" pitchFamily="34" charset="0"/>
              </a:rPr>
              <a:t>Plan comprises 14 </a:t>
            </a:r>
            <a:r>
              <a:rPr lang="en-ZA" sz="1800" dirty="0">
                <a:latin typeface="Arial Narrow" panose="020B0606020202030204" pitchFamily="34" charset="0"/>
              </a:rPr>
              <a:t>strategy themes with 75 developmental objectives </a:t>
            </a:r>
          </a:p>
          <a:p>
            <a:pPr algn="l">
              <a:lnSpc>
                <a:spcPct val="150000"/>
              </a:lnSpc>
            </a:pPr>
            <a:endParaRPr lang="en-ZA" sz="1600" dirty="0">
              <a:latin typeface="Arial Narrow" panose="020B0606020202030204" pitchFamily="34" charset="0"/>
            </a:endParaRPr>
          </a:p>
        </p:txBody>
      </p:sp>
      <p:grpSp>
        <p:nvGrpSpPr>
          <p:cNvPr id="5" name="Group 4"/>
          <p:cNvGrpSpPr/>
          <p:nvPr/>
        </p:nvGrpSpPr>
        <p:grpSpPr>
          <a:xfrm>
            <a:off x="395536" y="1848768"/>
            <a:ext cx="3312368" cy="4023748"/>
            <a:chOff x="-1" y="-1"/>
            <a:chExt cx="3557119" cy="4456237"/>
          </a:xfrm>
        </p:grpSpPr>
        <p:grpSp>
          <p:nvGrpSpPr>
            <p:cNvPr id="6" name="Group 5"/>
            <p:cNvGrpSpPr/>
            <p:nvPr/>
          </p:nvGrpSpPr>
          <p:grpSpPr>
            <a:xfrm>
              <a:off x="-1" y="-1"/>
              <a:ext cx="3557105" cy="868953"/>
              <a:chOff x="-1" y="-1"/>
              <a:chExt cx="3557103" cy="868951"/>
            </a:xfrm>
          </p:grpSpPr>
          <p:sp>
            <p:nvSpPr>
              <p:cNvPr id="8" name="Shape 577"/>
              <p:cNvSpPr/>
              <p:nvPr/>
            </p:nvSpPr>
            <p:spPr>
              <a:xfrm>
                <a:off x="-1" y="-1"/>
                <a:ext cx="3557103" cy="868951"/>
              </a:xfrm>
              <a:prstGeom prst="rect">
                <a:avLst/>
              </a:prstGeom>
              <a:solidFill>
                <a:srgbClr val="597A8C"/>
              </a:solidFill>
              <a:ln w="12700" cap="flat">
                <a:noFill/>
                <a:miter lim="400000"/>
              </a:ln>
              <a:effectLst/>
            </p:spPr>
            <p:txBody>
              <a:bodyPr wrap="square" lIns="45719" tIns="45719" rIns="45719" bIns="45719" numCol="1" anchor="b">
                <a:noAutofit/>
              </a:bodyPr>
              <a:lstStyle/>
              <a:p>
                <a:endParaRPr lang="en-ZA"/>
              </a:p>
            </p:txBody>
          </p:sp>
          <p:sp>
            <p:nvSpPr>
              <p:cNvPr id="9" name="Shape 578"/>
              <p:cNvSpPr/>
              <p:nvPr/>
            </p:nvSpPr>
            <p:spPr>
              <a:xfrm>
                <a:off x="-1" y="124633"/>
                <a:ext cx="3557103" cy="744317"/>
              </a:xfrm>
              <a:prstGeom prst="rect">
                <a:avLst/>
              </a:prstGeom>
              <a:noFill/>
              <a:ln w="12700" cap="flat">
                <a:noFill/>
                <a:miter lim="400000"/>
              </a:ln>
              <a:effectLst/>
              <a:extLst>
                <a:ext uri="{C572A759-6A51-4108-AA02-DFA0A04FC94B}">
                  <ma14:wrappingTextBoxFlag xmlns:wpc="http://schemas.microsoft.com/office/word/2010/wordprocessingCanvas" xmlns:cx="http://schemas.microsoft.com/office/drawing/2014/chartex"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 xmlns:lc="http://schemas.openxmlformats.org/drawingml/2006/lockedCanvas" val="1"/>
                </a:ext>
              </a:extLst>
            </p:spPr>
            <p:txBody>
              <a:bodyPr wrap="square" lIns="45719" tIns="45719" rIns="45719" bIns="45719" numCol="1" anchor="b">
                <a:noAutofit/>
              </a:bodyPr>
              <a:lstStyle/>
              <a:p>
                <a:pPr indent="265430" hangingPunct="0">
                  <a:spcAft>
                    <a:spcPts val="0"/>
                  </a:spcAft>
                </a:pPr>
                <a:r>
                  <a:rPr lang="en-ZA" sz="2000" b="1">
                    <a:solidFill>
                      <a:srgbClr val="FFFFFF"/>
                    </a:solidFill>
                    <a:effectLst/>
                    <a:latin typeface="Gill Sans MT" panose="020B0502020104020203" pitchFamily="34" charset="0"/>
                    <a:ea typeface="Gill Sans MT" panose="020B0502020104020203" pitchFamily="34" charset="0"/>
                    <a:cs typeface="Gill Sans MT" panose="020B0502020104020203" pitchFamily="34" charset="0"/>
                  </a:rPr>
                  <a:t>Our future - </a:t>
                </a:r>
                <a:br>
                  <a:rPr lang="en-ZA" sz="2000" b="1">
                    <a:solidFill>
                      <a:srgbClr val="FFFFFF"/>
                    </a:solidFill>
                    <a:effectLst/>
                    <a:latin typeface="Gill Sans MT" panose="020B0502020104020203" pitchFamily="34" charset="0"/>
                    <a:ea typeface="Gill Sans MT" panose="020B0502020104020203" pitchFamily="34" charset="0"/>
                    <a:cs typeface="Gill Sans MT" panose="020B0502020104020203" pitchFamily="34" charset="0"/>
                  </a:rPr>
                </a:br>
                <a:r>
                  <a:rPr lang="en-ZA" sz="2000" b="1">
                    <a:solidFill>
                      <a:srgbClr val="FFFFFF"/>
                    </a:solidFill>
                    <a:effectLst/>
                    <a:latin typeface="Gill Sans MT" panose="020B0502020104020203" pitchFamily="34" charset="0"/>
                    <a:ea typeface="Gill Sans MT" panose="020B0502020104020203" pitchFamily="34" charset="0"/>
                    <a:cs typeface="Gill Sans MT" panose="020B0502020104020203" pitchFamily="34" charset="0"/>
                  </a:rPr>
                  <a:t>make it work</a:t>
                </a:r>
                <a:endParaRPr lang="en-ZA" sz="1200">
                  <a:effectLst/>
                  <a:latin typeface="Times New Roman" panose="02020603050405020304" pitchFamily="18" charset="0"/>
                  <a:ea typeface="Times New Roman" panose="02020603050405020304" pitchFamily="18" charset="0"/>
                </a:endParaRPr>
              </a:p>
            </p:txBody>
          </p:sp>
        </p:grpSp>
        <p:pic>
          <p:nvPicPr>
            <p:cNvPr id="7" name="image4.png"/>
            <p:cNvPicPr>
              <a:picLocks noChangeAspect="1"/>
            </p:cNvPicPr>
            <p:nvPr/>
          </p:nvPicPr>
          <p:blipFill>
            <a:blip r:embed="rId3">
              <a:extLst/>
            </a:blip>
            <a:stretch>
              <a:fillRect/>
            </a:stretch>
          </p:blipFill>
          <p:spPr>
            <a:xfrm>
              <a:off x="19024" y="868951"/>
              <a:ext cx="3538094" cy="3587285"/>
            </a:xfrm>
            <a:prstGeom prst="rect">
              <a:avLst/>
            </a:prstGeom>
            <a:ln w="12700" cap="flat">
              <a:noFill/>
              <a:miter lim="400000"/>
            </a:ln>
            <a:effectLst/>
          </p:spPr>
        </p:pic>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E4931C0-2022-4391-BBE1-701D8160992B}" type="slidenum">
              <a:rPr lang="en-US" altLang="en-US"/>
              <a:pPr/>
              <a:t>3</a:t>
            </a:fld>
            <a:endParaRPr lang="en-US" altLang="en-US" dirty="0"/>
          </a:p>
        </p:txBody>
      </p:sp>
      <p:sp>
        <p:nvSpPr>
          <p:cNvPr id="3" name="Title 2"/>
          <p:cNvSpPr>
            <a:spLocks noGrp="1"/>
          </p:cNvSpPr>
          <p:nvPr>
            <p:ph type="title"/>
          </p:nvPr>
        </p:nvSpPr>
        <p:spPr>
          <a:xfrm>
            <a:off x="-468560" y="923767"/>
            <a:ext cx="7353300" cy="508000"/>
          </a:xfrm>
        </p:spPr>
        <p:txBody>
          <a:bodyPr/>
          <a:lstStyle/>
          <a:p>
            <a:r>
              <a:rPr lang="en-ZA" dirty="0" smtClean="0">
                <a:latin typeface="Arial Rounded MT Bold" panose="020F0704030504030204" pitchFamily="34" charset="0"/>
              </a:rPr>
              <a:t>NDP AND THE PSET SYSTEM </a:t>
            </a:r>
            <a:endParaRPr lang="en-ZA" dirty="0">
              <a:latin typeface="Arial Rounded MT Bold" panose="020F0704030504030204" pitchFamily="34" charset="0"/>
            </a:endParaRPr>
          </a:p>
        </p:txBody>
      </p:sp>
      <p:sp>
        <p:nvSpPr>
          <p:cNvPr id="2" name="TextBox 1"/>
          <p:cNvSpPr txBox="1"/>
          <p:nvPr/>
        </p:nvSpPr>
        <p:spPr>
          <a:xfrm>
            <a:off x="604416" y="1700808"/>
            <a:ext cx="7920880" cy="3754874"/>
          </a:xfrm>
          <a:prstGeom prst="rect">
            <a:avLst/>
          </a:prstGeom>
          <a:noFill/>
        </p:spPr>
        <p:txBody>
          <a:bodyPr wrap="square" rtlCol="0">
            <a:spAutoFit/>
          </a:bodyPr>
          <a:lstStyle/>
          <a:p>
            <a:pPr algn="l"/>
            <a:r>
              <a:rPr lang="en-ZA" sz="2000" dirty="0" smtClean="0">
                <a:latin typeface="Arial Narrow" panose="020B0606020202030204" pitchFamily="34" charset="0"/>
              </a:rPr>
              <a:t>3 Outcomes relevant to the Post-School Education and Training System: </a:t>
            </a:r>
          </a:p>
          <a:p>
            <a:pPr algn="l"/>
            <a:endParaRPr lang="en-ZA" dirty="0"/>
          </a:p>
          <a:p>
            <a:pPr marL="285750" lvl="0" indent="-285750" algn="just">
              <a:lnSpc>
                <a:spcPct val="150000"/>
              </a:lnSpc>
              <a:buClr>
                <a:srgbClr val="339933"/>
              </a:buClr>
              <a:buFont typeface="Wingdings" panose="05000000000000000000" pitchFamily="2" charset="2"/>
              <a:buChar char="q"/>
            </a:pPr>
            <a:r>
              <a:rPr lang="en-ZA" sz="1800" b="1" dirty="0" smtClean="0">
                <a:latin typeface="Arial Narrow" panose="020B0606020202030204" pitchFamily="34" charset="0"/>
              </a:rPr>
              <a:t>Outcome 4</a:t>
            </a:r>
            <a:r>
              <a:rPr lang="en-ZA" sz="1800" dirty="0" smtClean="0">
                <a:latin typeface="Arial Narrow" panose="020B0606020202030204" pitchFamily="34" charset="0"/>
              </a:rPr>
              <a:t>: Decent </a:t>
            </a:r>
            <a:r>
              <a:rPr lang="en-ZA" sz="1800" dirty="0">
                <a:latin typeface="Arial Narrow" panose="020B0606020202030204" pitchFamily="34" charset="0"/>
              </a:rPr>
              <a:t>employment through inclusive economic </a:t>
            </a:r>
            <a:r>
              <a:rPr lang="en-ZA" sz="1800" dirty="0" smtClean="0">
                <a:latin typeface="Arial Narrow" panose="020B0606020202030204" pitchFamily="34" charset="0"/>
              </a:rPr>
              <a:t>growth; </a:t>
            </a:r>
            <a:endParaRPr lang="en-ZA" sz="1800" dirty="0">
              <a:latin typeface="Arial Narrow" panose="020B0606020202030204" pitchFamily="34" charset="0"/>
            </a:endParaRPr>
          </a:p>
          <a:p>
            <a:pPr marL="285750" lvl="0" indent="-285750" algn="just">
              <a:lnSpc>
                <a:spcPct val="150000"/>
              </a:lnSpc>
              <a:buClr>
                <a:srgbClr val="339933"/>
              </a:buClr>
              <a:buFont typeface="Wingdings" panose="05000000000000000000" pitchFamily="2" charset="2"/>
              <a:buChar char="q"/>
            </a:pPr>
            <a:r>
              <a:rPr lang="en-ZA" sz="1800" b="1" dirty="0" smtClean="0">
                <a:latin typeface="Arial Narrow" panose="020B0606020202030204" pitchFamily="34" charset="0"/>
              </a:rPr>
              <a:t>Outcome 5</a:t>
            </a:r>
            <a:r>
              <a:rPr lang="en-ZA" sz="1800" dirty="0" smtClean="0">
                <a:latin typeface="Arial Narrow" panose="020B0606020202030204" pitchFamily="34" charset="0"/>
              </a:rPr>
              <a:t>: A </a:t>
            </a:r>
            <a:r>
              <a:rPr lang="en-ZA" sz="1800" dirty="0">
                <a:latin typeface="Arial Narrow" panose="020B0606020202030204" pitchFamily="34" charset="0"/>
              </a:rPr>
              <a:t>skilled and capable workforce to support an inclusive growth </a:t>
            </a:r>
            <a:r>
              <a:rPr lang="en-ZA" sz="1800" dirty="0" smtClean="0">
                <a:latin typeface="Arial Narrow" panose="020B0606020202030204" pitchFamily="34" charset="0"/>
              </a:rPr>
              <a:t>path; </a:t>
            </a:r>
            <a:endParaRPr lang="en-ZA" sz="1800" dirty="0">
              <a:latin typeface="Arial Narrow" panose="020B0606020202030204" pitchFamily="34" charset="0"/>
            </a:endParaRPr>
          </a:p>
          <a:p>
            <a:pPr marL="285750" lvl="0" indent="-285750" algn="just">
              <a:lnSpc>
                <a:spcPct val="150000"/>
              </a:lnSpc>
              <a:buClr>
                <a:srgbClr val="339933"/>
              </a:buClr>
              <a:buFont typeface="Wingdings" panose="05000000000000000000" pitchFamily="2" charset="2"/>
              <a:buChar char="q"/>
            </a:pPr>
            <a:r>
              <a:rPr lang="en-ZA" sz="1800" b="1" dirty="0" smtClean="0">
                <a:latin typeface="Arial Narrow" panose="020B0606020202030204" pitchFamily="34" charset="0"/>
              </a:rPr>
              <a:t>Outcome 7</a:t>
            </a:r>
            <a:r>
              <a:rPr lang="en-ZA" sz="1800" dirty="0" smtClean="0">
                <a:latin typeface="Arial Narrow" panose="020B0606020202030204" pitchFamily="34" charset="0"/>
              </a:rPr>
              <a:t>: Vibrant</a:t>
            </a:r>
            <a:r>
              <a:rPr lang="en-ZA" sz="1800" dirty="0">
                <a:latin typeface="Arial Narrow" panose="020B0606020202030204" pitchFamily="34" charset="0"/>
              </a:rPr>
              <a:t>, equitable and sustainable rural </a:t>
            </a:r>
            <a:r>
              <a:rPr lang="en-ZA" sz="1800" dirty="0" smtClean="0">
                <a:latin typeface="Arial Narrow" panose="020B0606020202030204" pitchFamily="34" charset="0"/>
              </a:rPr>
              <a:t>communities</a:t>
            </a:r>
          </a:p>
          <a:p>
            <a:pPr lvl="0" algn="just">
              <a:lnSpc>
                <a:spcPct val="150000"/>
              </a:lnSpc>
              <a:buClr>
                <a:srgbClr val="339933"/>
              </a:buClr>
            </a:pPr>
            <a:r>
              <a:rPr lang="en-ZA" sz="1800" dirty="0" smtClean="0">
                <a:latin typeface="Arial Narrow" panose="020B0606020202030204" pitchFamily="34" charset="0"/>
              </a:rPr>
              <a:t> </a:t>
            </a:r>
            <a:endParaRPr lang="en-ZA" sz="1800" dirty="0">
              <a:latin typeface="Arial Narrow" panose="020B0606020202030204" pitchFamily="34" charset="0"/>
            </a:endParaRPr>
          </a:p>
          <a:p>
            <a:pPr lvl="0" algn="just">
              <a:lnSpc>
                <a:spcPct val="150000"/>
              </a:lnSpc>
              <a:buClr>
                <a:srgbClr val="339933"/>
              </a:buClr>
            </a:pPr>
            <a:r>
              <a:rPr lang="en-ZA" sz="1800" b="1" dirty="0" smtClean="0">
                <a:latin typeface="Arial Narrow" panose="020B0606020202030204" pitchFamily="34" charset="0"/>
              </a:rPr>
              <a:t>HOW? </a:t>
            </a:r>
            <a:r>
              <a:rPr lang="en-ZA" sz="1800" dirty="0">
                <a:latin typeface="Arial Narrow" panose="020B0606020202030204" pitchFamily="34" charset="0"/>
              </a:rPr>
              <a:t>Increase employment and broaden opportunities through education, vocational training and workplace experience </a:t>
            </a:r>
          </a:p>
          <a:p>
            <a:pPr algn="just"/>
            <a:endParaRPr lang="en-ZA" dirty="0"/>
          </a:p>
        </p:txBody>
      </p:sp>
    </p:spTree>
    <p:extLst>
      <p:ext uri="{BB962C8B-B14F-4D97-AF65-F5344CB8AC3E}">
        <p14:creationId xmlns:p14="http://schemas.microsoft.com/office/powerpoint/2010/main" val="32950279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E4931C0-2022-4391-BBE1-701D8160992B}" type="slidenum">
              <a:rPr lang="en-US" altLang="en-US"/>
              <a:pPr/>
              <a:t>4</a:t>
            </a:fld>
            <a:endParaRPr lang="en-US" altLang="en-US" dirty="0"/>
          </a:p>
        </p:txBody>
      </p:sp>
      <p:sp>
        <p:nvSpPr>
          <p:cNvPr id="3" name="Title 2"/>
          <p:cNvSpPr>
            <a:spLocks noGrp="1"/>
          </p:cNvSpPr>
          <p:nvPr>
            <p:ph type="title"/>
          </p:nvPr>
        </p:nvSpPr>
        <p:spPr>
          <a:xfrm>
            <a:off x="323528" y="1196752"/>
            <a:ext cx="7776864" cy="508000"/>
          </a:xfrm>
        </p:spPr>
        <p:txBody>
          <a:bodyPr/>
          <a:lstStyle/>
          <a:p>
            <a:pPr algn="l"/>
            <a:r>
              <a:rPr lang="en-ZA" sz="2400" dirty="0" smtClean="0">
                <a:latin typeface="Arial Rounded MT Bold" panose="020F0704030504030204" pitchFamily="34" charset="0"/>
              </a:rPr>
              <a:t>OBJECTIVE: </a:t>
            </a:r>
            <a:r>
              <a:rPr lang="en-ZA" sz="2400" b="0" dirty="0" smtClean="0">
                <a:latin typeface="Arial Rounded MT Bold" panose="020F0704030504030204" pitchFamily="34" charset="0"/>
              </a:rPr>
              <a:t>GROWTH AND JOBS, EDUCATION AND A CAPABLE DEVELOPMENTAL STATE </a:t>
            </a:r>
            <a:endParaRPr lang="en-ZA" sz="2400" b="0" dirty="0">
              <a:latin typeface="Arial Rounded MT Bold" panose="020F0704030504030204" pitchFamily="34" charset="0"/>
            </a:endParaRPr>
          </a:p>
        </p:txBody>
      </p:sp>
      <p:sp>
        <p:nvSpPr>
          <p:cNvPr id="2" name="TextBox 1"/>
          <p:cNvSpPr txBox="1"/>
          <p:nvPr/>
        </p:nvSpPr>
        <p:spPr>
          <a:xfrm>
            <a:off x="482973" y="2183953"/>
            <a:ext cx="7920880" cy="4108817"/>
          </a:xfrm>
          <a:prstGeom prst="rect">
            <a:avLst/>
          </a:prstGeom>
          <a:noFill/>
        </p:spPr>
        <p:txBody>
          <a:bodyPr wrap="square" rtlCol="0">
            <a:spAutoFit/>
          </a:bodyPr>
          <a:lstStyle/>
          <a:p>
            <a:pPr algn="l"/>
            <a:r>
              <a:rPr lang="en-ZA" sz="1800" b="1" dirty="0" smtClean="0">
                <a:latin typeface="Arial Narrow" panose="020B0606020202030204" pitchFamily="34" charset="0"/>
              </a:rPr>
              <a:t>Improving the quality of education, skills development and innovation </a:t>
            </a:r>
            <a:endParaRPr lang="en-ZA" sz="1800" dirty="0">
              <a:latin typeface="Arial Narrow" panose="020B0606020202030204" pitchFamily="34" charset="0"/>
            </a:endParaRPr>
          </a:p>
          <a:p>
            <a:pPr marL="285750" indent="-285750" algn="l">
              <a:lnSpc>
                <a:spcPct val="150000"/>
              </a:lnSpc>
              <a:buClr>
                <a:srgbClr val="006600"/>
              </a:buClr>
              <a:buFont typeface="Wingdings" panose="05000000000000000000" pitchFamily="2" charset="2"/>
              <a:buChar char="q"/>
            </a:pPr>
            <a:r>
              <a:rPr lang="en-ZA" sz="1800" dirty="0" smtClean="0">
                <a:latin typeface="Arial Narrow" panose="020B0606020202030204" pitchFamily="34" charset="0"/>
              </a:rPr>
              <a:t>Getting basics </a:t>
            </a:r>
            <a:r>
              <a:rPr lang="en-ZA" sz="1800" dirty="0">
                <a:latin typeface="Arial Narrow" panose="020B0606020202030204" pitchFamily="34" charset="0"/>
              </a:rPr>
              <a:t>right in both primary and secondary </a:t>
            </a:r>
            <a:r>
              <a:rPr lang="en-ZA" sz="1800" dirty="0" smtClean="0">
                <a:latin typeface="Arial Narrow" panose="020B0606020202030204" pitchFamily="34" charset="0"/>
              </a:rPr>
              <a:t>education</a:t>
            </a:r>
          </a:p>
          <a:p>
            <a:pPr marL="742950" lvl="1" indent="-285750" algn="l">
              <a:lnSpc>
                <a:spcPct val="150000"/>
              </a:lnSpc>
              <a:buClr>
                <a:srgbClr val="006600"/>
              </a:buClr>
              <a:buFont typeface="Courier New" panose="02070309020205020404" pitchFamily="49" charset="0"/>
              <a:buChar char="o"/>
            </a:pPr>
            <a:r>
              <a:rPr lang="en-ZA" sz="1800" dirty="0" smtClean="0">
                <a:latin typeface="Arial Narrow" panose="020B0606020202030204" pitchFamily="34" charset="0"/>
              </a:rPr>
              <a:t>Collaborative </a:t>
            </a:r>
            <a:r>
              <a:rPr lang="en-ZA" sz="1800" dirty="0">
                <a:latin typeface="Arial Narrow" panose="020B0606020202030204" pitchFamily="34" charset="0"/>
              </a:rPr>
              <a:t>approach </a:t>
            </a:r>
            <a:r>
              <a:rPr lang="en-ZA" sz="1800" dirty="0" smtClean="0">
                <a:latin typeface="Arial Narrow" panose="020B0606020202030204" pitchFamily="34" charset="0"/>
              </a:rPr>
              <a:t>with all </a:t>
            </a:r>
            <a:r>
              <a:rPr lang="en-ZA" sz="1800" dirty="0">
                <a:latin typeface="Arial Narrow" panose="020B0606020202030204" pitchFamily="34" charset="0"/>
              </a:rPr>
              <a:t>relevant </a:t>
            </a:r>
            <a:r>
              <a:rPr lang="en-ZA" sz="1800" dirty="0" smtClean="0">
                <a:latin typeface="Arial Narrow" panose="020B0606020202030204" pitchFamily="34" charset="0"/>
              </a:rPr>
              <a:t>stakeholders </a:t>
            </a:r>
          </a:p>
          <a:p>
            <a:pPr marL="742950" lvl="1" indent="-285750" algn="l">
              <a:lnSpc>
                <a:spcPct val="150000"/>
              </a:lnSpc>
              <a:buClr>
                <a:srgbClr val="006600"/>
              </a:buClr>
              <a:buFont typeface="Courier New" panose="02070309020205020404" pitchFamily="49" charset="0"/>
              <a:buChar char="o"/>
            </a:pPr>
            <a:r>
              <a:rPr lang="en-ZA" sz="1800" dirty="0">
                <a:latin typeface="Arial Narrow" panose="020B0606020202030204" pitchFamily="34" charset="0"/>
              </a:rPr>
              <a:t>Improve numeracy and literacy; </a:t>
            </a:r>
          </a:p>
          <a:p>
            <a:pPr lvl="1" indent="-457200" algn="l">
              <a:lnSpc>
                <a:spcPct val="150000"/>
              </a:lnSpc>
              <a:buClr>
                <a:srgbClr val="006600"/>
              </a:buClr>
              <a:buFont typeface="Wingdings" panose="05000000000000000000" pitchFamily="2" charset="2"/>
              <a:buChar char="q"/>
            </a:pPr>
            <a:r>
              <a:rPr lang="en-ZA" sz="1800" dirty="0">
                <a:latin typeface="Arial Narrow" panose="020B0606020202030204" pitchFamily="34" charset="0"/>
              </a:rPr>
              <a:t>WIL to produce suitably qualified and experienced graduates for job market (compulsory at secondary schooling level</a:t>
            </a:r>
            <a:r>
              <a:rPr lang="en-ZA" sz="1800" dirty="0" smtClean="0">
                <a:latin typeface="Arial Narrow" panose="020B0606020202030204" pitchFamily="34" charset="0"/>
              </a:rPr>
              <a:t>?); </a:t>
            </a:r>
          </a:p>
          <a:p>
            <a:pPr lvl="1" indent="-457200" algn="l">
              <a:lnSpc>
                <a:spcPct val="150000"/>
              </a:lnSpc>
              <a:buClr>
                <a:srgbClr val="006600"/>
              </a:buClr>
              <a:buFont typeface="Wingdings" panose="05000000000000000000" pitchFamily="2" charset="2"/>
              <a:buChar char="q"/>
            </a:pPr>
            <a:r>
              <a:rPr lang="en-ZA" sz="1800" dirty="0" smtClean="0">
                <a:latin typeface="Arial Narrow" panose="020B0606020202030204" pitchFamily="34" charset="0"/>
              </a:rPr>
              <a:t>Improve </a:t>
            </a:r>
            <a:r>
              <a:rPr lang="en-ZA" sz="1800" dirty="0">
                <a:latin typeface="Arial Narrow" panose="020B0606020202030204" pitchFamily="34" charset="0"/>
              </a:rPr>
              <a:t>responsiveness and impact of skills development interventions </a:t>
            </a:r>
            <a:endParaRPr lang="en-ZA" sz="1800" dirty="0" smtClean="0">
              <a:latin typeface="Arial Narrow" panose="020B0606020202030204" pitchFamily="34" charset="0"/>
            </a:endParaRPr>
          </a:p>
          <a:p>
            <a:pPr marL="742950" lvl="2" indent="-285750" algn="l">
              <a:lnSpc>
                <a:spcPct val="150000"/>
              </a:lnSpc>
              <a:buClr>
                <a:srgbClr val="006600"/>
              </a:buClr>
              <a:buFont typeface="Courier New" panose="02070309020205020404" pitchFamily="49" charset="0"/>
              <a:buChar char="o"/>
            </a:pPr>
            <a:r>
              <a:rPr lang="en-ZA" sz="1800" dirty="0" smtClean="0">
                <a:latin typeface="Arial Narrow" panose="020B0606020202030204" pitchFamily="34" charset="0"/>
              </a:rPr>
              <a:t>Direct value-add </a:t>
            </a:r>
            <a:r>
              <a:rPr lang="en-ZA" sz="1800" dirty="0">
                <a:latin typeface="Arial Narrow" panose="020B0606020202030204" pitchFamily="34" charset="0"/>
              </a:rPr>
              <a:t>skills development projects</a:t>
            </a:r>
          </a:p>
          <a:p>
            <a:pPr lvl="1" indent="-457200" algn="l">
              <a:lnSpc>
                <a:spcPct val="150000"/>
              </a:lnSpc>
              <a:buClr>
                <a:srgbClr val="006600"/>
              </a:buClr>
              <a:buFont typeface="Wingdings" panose="05000000000000000000" pitchFamily="2" charset="2"/>
              <a:buChar char="q"/>
            </a:pPr>
            <a:endParaRPr lang="en-ZA" sz="1800" dirty="0">
              <a:latin typeface="Arial Narrow" panose="020B0606020202030204" pitchFamily="34" charset="0"/>
            </a:endParaRPr>
          </a:p>
          <a:p>
            <a:pPr algn="l">
              <a:lnSpc>
                <a:spcPct val="150000"/>
              </a:lnSpc>
            </a:pPr>
            <a:endParaRPr lang="en-ZA" sz="1800" dirty="0">
              <a:latin typeface="Arial Narrow" panose="020B0606020202030204" pitchFamily="34" charset="0"/>
            </a:endParaRPr>
          </a:p>
        </p:txBody>
      </p:sp>
    </p:spTree>
    <p:extLst>
      <p:ext uri="{BB962C8B-B14F-4D97-AF65-F5344CB8AC3E}">
        <p14:creationId xmlns:p14="http://schemas.microsoft.com/office/powerpoint/2010/main" val="40718998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E4931C0-2022-4391-BBE1-701D8160992B}" type="slidenum">
              <a:rPr lang="en-US" altLang="en-US"/>
              <a:pPr/>
              <a:t>5</a:t>
            </a:fld>
            <a:endParaRPr lang="en-US" altLang="en-US" dirty="0"/>
          </a:p>
        </p:txBody>
      </p:sp>
      <p:sp>
        <p:nvSpPr>
          <p:cNvPr id="2" name="Title 1"/>
          <p:cNvSpPr>
            <a:spLocks noGrp="1"/>
          </p:cNvSpPr>
          <p:nvPr>
            <p:ph type="title"/>
          </p:nvPr>
        </p:nvSpPr>
        <p:spPr>
          <a:xfrm>
            <a:off x="-684584" y="908720"/>
            <a:ext cx="6840760" cy="508000"/>
          </a:xfrm>
        </p:spPr>
        <p:txBody>
          <a:bodyPr/>
          <a:lstStyle/>
          <a:p>
            <a:r>
              <a:rPr lang="en-ZA" sz="2400" dirty="0">
                <a:latin typeface="Arial Rounded MT Bold" panose="020F0704030504030204" pitchFamily="34" charset="0"/>
              </a:rPr>
              <a:t>BUILDING A FUTURE FOR </a:t>
            </a:r>
            <a:r>
              <a:rPr lang="en-ZA" sz="2400" dirty="0" smtClean="0">
                <a:latin typeface="Arial Rounded MT Bold" panose="020F0704030504030204" pitchFamily="34" charset="0"/>
              </a:rPr>
              <a:t/>
            </a:r>
            <a:br>
              <a:rPr lang="en-ZA" sz="2400" dirty="0" smtClean="0">
                <a:latin typeface="Arial Rounded MT Bold" panose="020F0704030504030204" pitchFamily="34" charset="0"/>
              </a:rPr>
            </a:br>
            <a:r>
              <a:rPr lang="en-ZA" sz="2400" dirty="0" smtClean="0">
                <a:latin typeface="Arial Rounded MT Bold" panose="020F0704030504030204" pitchFamily="34" charset="0"/>
              </a:rPr>
              <a:t>SOUTH </a:t>
            </a:r>
            <a:r>
              <a:rPr lang="en-ZA" sz="2400" dirty="0">
                <a:latin typeface="Arial Rounded MT Bold" panose="020F0704030504030204" pitchFamily="34" charset="0"/>
              </a:rPr>
              <a:t>AFRICA’S YOUTH</a:t>
            </a:r>
            <a:endParaRPr lang="en-ZA" sz="2400" dirty="0"/>
          </a:p>
        </p:txBody>
      </p:sp>
      <p:sp>
        <p:nvSpPr>
          <p:cNvPr id="5" name="Rectangle 4"/>
          <p:cNvSpPr/>
          <p:nvPr/>
        </p:nvSpPr>
        <p:spPr>
          <a:xfrm>
            <a:off x="280665" y="1658057"/>
            <a:ext cx="8568382" cy="4247317"/>
          </a:xfrm>
          <a:prstGeom prst="rect">
            <a:avLst/>
          </a:prstGeom>
        </p:spPr>
        <p:txBody>
          <a:bodyPr wrap="square">
            <a:spAutoFit/>
          </a:bodyPr>
          <a:lstStyle/>
          <a:p>
            <a:pPr algn="l">
              <a:lnSpc>
                <a:spcPct val="150000"/>
              </a:lnSpc>
            </a:pPr>
            <a:r>
              <a:rPr lang="en-ZA" sz="1800" b="1" dirty="0">
                <a:latin typeface="Arial Narrow" panose="020B0606020202030204" pitchFamily="34" charset="0"/>
              </a:rPr>
              <a:t>Strengthen and expand the number of </a:t>
            </a:r>
            <a:r>
              <a:rPr lang="en-ZA" sz="1800" b="1" dirty="0" smtClean="0">
                <a:latin typeface="Arial Narrow" panose="020B0606020202030204" pitchFamily="34" charset="0"/>
              </a:rPr>
              <a:t>FET (TVET) </a:t>
            </a:r>
            <a:r>
              <a:rPr lang="en-ZA" sz="1800" b="1" dirty="0">
                <a:latin typeface="Arial Narrow" panose="020B0606020202030204" pitchFamily="34" charset="0"/>
              </a:rPr>
              <a:t>colleges to increase the participation rate to 25</a:t>
            </a:r>
            <a:r>
              <a:rPr lang="en-ZA" sz="1800" b="1" dirty="0" smtClean="0">
                <a:latin typeface="Arial Narrow" panose="020B0606020202030204" pitchFamily="34" charset="0"/>
              </a:rPr>
              <a:t>% </a:t>
            </a:r>
          </a:p>
          <a:p>
            <a:pPr marL="0" lvl="1" algn="l">
              <a:lnSpc>
                <a:spcPct val="150000"/>
              </a:lnSpc>
            </a:pPr>
            <a:endParaRPr lang="en-ZA" sz="800" dirty="0">
              <a:latin typeface="Arial Narrow" panose="020B0606020202030204" pitchFamily="34" charset="0"/>
            </a:endParaRPr>
          </a:p>
          <a:p>
            <a:pPr marL="285750" indent="-285750" algn="l">
              <a:lnSpc>
                <a:spcPct val="150000"/>
              </a:lnSpc>
              <a:buClr>
                <a:srgbClr val="006600"/>
              </a:buClr>
              <a:buFont typeface="Wingdings" panose="05000000000000000000" pitchFamily="2" charset="2"/>
              <a:buChar char="q"/>
            </a:pPr>
            <a:r>
              <a:rPr lang="en-ZA" sz="1600" dirty="0" smtClean="0">
                <a:latin typeface="Arial Narrow" panose="020B0606020202030204" pitchFamily="34" charset="0"/>
              </a:rPr>
              <a:t>Position TVET colleges as institutions of choice by improving quality of learning and infrastructure;</a:t>
            </a:r>
          </a:p>
          <a:p>
            <a:pPr marL="285750" indent="-285750" algn="l">
              <a:lnSpc>
                <a:spcPct val="150000"/>
              </a:lnSpc>
              <a:buClr>
                <a:srgbClr val="006600"/>
              </a:buClr>
              <a:buFont typeface="Wingdings" panose="05000000000000000000" pitchFamily="2" charset="2"/>
              <a:buChar char="q"/>
            </a:pPr>
            <a:r>
              <a:rPr lang="en-ZA" sz="1600" dirty="0" smtClean="0">
                <a:latin typeface="Arial Narrow" panose="020B0606020202030204" pitchFamily="34" charset="0"/>
              </a:rPr>
              <a:t>Capacitate colleges to deliver programmes that meet requirements of the economy, particularly skills gaps in collaboration with business; </a:t>
            </a:r>
          </a:p>
          <a:p>
            <a:pPr marL="285750" indent="-285750" algn="l">
              <a:lnSpc>
                <a:spcPct val="150000"/>
              </a:lnSpc>
              <a:buClr>
                <a:srgbClr val="006600"/>
              </a:buClr>
              <a:buFont typeface="Wingdings" panose="05000000000000000000" pitchFamily="2" charset="2"/>
              <a:buChar char="q"/>
            </a:pPr>
            <a:r>
              <a:rPr lang="en-ZA" sz="1600" dirty="0" smtClean="0">
                <a:latin typeface="Arial Narrow" panose="020B0606020202030204" pitchFamily="34" charset="0"/>
              </a:rPr>
              <a:t>Collaboration between institutions and business to absorb TVET graduates; </a:t>
            </a:r>
          </a:p>
          <a:p>
            <a:pPr marL="285750" indent="-285750" algn="l">
              <a:lnSpc>
                <a:spcPct val="150000"/>
              </a:lnSpc>
              <a:buClr>
                <a:srgbClr val="006600"/>
              </a:buClr>
              <a:buFont typeface="Wingdings" panose="05000000000000000000" pitchFamily="2" charset="2"/>
              <a:buChar char="q"/>
            </a:pPr>
            <a:r>
              <a:rPr lang="en-ZA" sz="1600" dirty="0" smtClean="0">
                <a:latin typeface="Arial Narrow" panose="020B0606020202030204" pitchFamily="34" charset="0"/>
              </a:rPr>
              <a:t>TVET College centres of specialisation</a:t>
            </a:r>
          </a:p>
          <a:p>
            <a:pPr algn="l">
              <a:lnSpc>
                <a:spcPct val="150000"/>
              </a:lnSpc>
              <a:buClr>
                <a:srgbClr val="006600"/>
              </a:buClr>
            </a:pPr>
            <a:endParaRPr lang="en-ZA" sz="800" dirty="0">
              <a:latin typeface="Arial Narrow" panose="020B0606020202030204" pitchFamily="34" charset="0"/>
            </a:endParaRPr>
          </a:p>
          <a:p>
            <a:pPr marL="0" lvl="1" algn="l">
              <a:lnSpc>
                <a:spcPct val="150000"/>
              </a:lnSpc>
              <a:buClr>
                <a:srgbClr val="00B050"/>
              </a:buClr>
            </a:pPr>
            <a:r>
              <a:rPr lang="en-ZA" sz="1600" b="1" dirty="0" smtClean="0">
                <a:latin typeface="Arial Narrow" panose="020B0606020202030204" pitchFamily="34" charset="0"/>
              </a:rPr>
              <a:t>Case studies</a:t>
            </a:r>
            <a:r>
              <a:rPr lang="en-ZA" sz="1600" dirty="0" smtClean="0">
                <a:latin typeface="Arial Narrow" panose="020B0606020202030204" pitchFamily="34" charset="0"/>
              </a:rPr>
              <a:t>: KZN Schools of Excellence, W&amp;RSETA TVET College Capacitation Programme / </a:t>
            </a:r>
          </a:p>
          <a:p>
            <a:pPr marL="0" lvl="1" algn="l">
              <a:lnSpc>
                <a:spcPct val="150000"/>
              </a:lnSpc>
              <a:buClr>
                <a:srgbClr val="00B050"/>
              </a:buClr>
            </a:pPr>
            <a:r>
              <a:rPr lang="en-ZA" sz="1600" dirty="0" smtClean="0">
                <a:latin typeface="Arial Narrow" panose="020B0606020202030204" pitchFamily="34" charset="0"/>
              </a:rPr>
              <a:t>	    TVET College Capacitation Programme (Retail  Simulation Centres) </a:t>
            </a:r>
          </a:p>
          <a:p>
            <a:pPr marL="0" lvl="1" algn="l">
              <a:lnSpc>
                <a:spcPct val="150000"/>
              </a:lnSpc>
              <a:buClr>
                <a:srgbClr val="00B050"/>
              </a:buClr>
            </a:pPr>
            <a:endParaRPr lang="en-ZA" sz="1600" dirty="0">
              <a:latin typeface="Arial Narrow" panose="020B0606020202030204" pitchFamily="34" charset="0"/>
            </a:endParaRPr>
          </a:p>
        </p:txBody>
      </p:sp>
    </p:spTree>
    <p:extLst>
      <p:ext uri="{BB962C8B-B14F-4D97-AF65-F5344CB8AC3E}">
        <p14:creationId xmlns:p14="http://schemas.microsoft.com/office/powerpoint/2010/main" val="1661592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E4931C0-2022-4391-BBE1-701D8160992B}" type="slidenum">
              <a:rPr lang="en-US" altLang="en-US"/>
              <a:pPr/>
              <a:t>6</a:t>
            </a:fld>
            <a:endParaRPr lang="en-US" altLang="en-US" dirty="0"/>
          </a:p>
        </p:txBody>
      </p:sp>
      <p:sp>
        <p:nvSpPr>
          <p:cNvPr id="2" name="Title 1"/>
          <p:cNvSpPr>
            <a:spLocks noGrp="1"/>
          </p:cNvSpPr>
          <p:nvPr>
            <p:ph type="title"/>
          </p:nvPr>
        </p:nvSpPr>
        <p:spPr>
          <a:xfrm>
            <a:off x="-468560" y="908720"/>
            <a:ext cx="6840760" cy="508000"/>
          </a:xfrm>
        </p:spPr>
        <p:txBody>
          <a:bodyPr/>
          <a:lstStyle/>
          <a:p>
            <a:r>
              <a:rPr lang="en-ZA" sz="2800" dirty="0">
                <a:latin typeface="Arial Rounded MT Bold" panose="020F0704030504030204" pitchFamily="34" charset="0"/>
              </a:rPr>
              <a:t>BUILDING A FUTURE FOR </a:t>
            </a:r>
            <a:r>
              <a:rPr lang="en-ZA" sz="2800" dirty="0" smtClean="0">
                <a:latin typeface="Arial Rounded MT Bold" panose="020F0704030504030204" pitchFamily="34" charset="0"/>
              </a:rPr>
              <a:t/>
            </a:r>
            <a:br>
              <a:rPr lang="en-ZA" sz="2800" dirty="0" smtClean="0">
                <a:latin typeface="Arial Rounded MT Bold" panose="020F0704030504030204" pitchFamily="34" charset="0"/>
              </a:rPr>
            </a:br>
            <a:r>
              <a:rPr lang="en-ZA" sz="2800" dirty="0" smtClean="0">
                <a:latin typeface="Arial Rounded MT Bold" panose="020F0704030504030204" pitchFamily="34" charset="0"/>
              </a:rPr>
              <a:t>SOUTH </a:t>
            </a:r>
            <a:r>
              <a:rPr lang="en-ZA" sz="2800" dirty="0">
                <a:latin typeface="Arial Rounded MT Bold" panose="020F0704030504030204" pitchFamily="34" charset="0"/>
              </a:rPr>
              <a:t>AFRICA’S YOUTH</a:t>
            </a:r>
            <a:endParaRPr lang="en-ZA" sz="2800" dirty="0"/>
          </a:p>
        </p:txBody>
      </p:sp>
      <p:sp>
        <p:nvSpPr>
          <p:cNvPr id="5" name="Rectangle 4"/>
          <p:cNvSpPr/>
          <p:nvPr/>
        </p:nvSpPr>
        <p:spPr>
          <a:xfrm>
            <a:off x="324098" y="1628800"/>
            <a:ext cx="8481515" cy="4478149"/>
          </a:xfrm>
          <a:prstGeom prst="rect">
            <a:avLst/>
          </a:prstGeom>
        </p:spPr>
        <p:txBody>
          <a:bodyPr wrap="square">
            <a:spAutoFit/>
          </a:bodyPr>
          <a:lstStyle/>
          <a:p>
            <a:pPr marL="0" lvl="1" algn="l">
              <a:lnSpc>
                <a:spcPct val="150000"/>
              </a:lnSpc>
            </a:pPr>
            <a:r>
              <a:rPr lang="en-ZA" sz="1800" b="1" dirty="0" smtClean="0">
                <a:latin typeface="Arial Narrow" panose="020B0606020202030204" pitchFamily="34" charset="0"/>
              </a:rPr>
              <a:t>NDP TARGET: Increase </a:t>
            </a:r>
            <a:r>
              <a:rPr lang="en-ZA" sz="1800" b="1" dirty="0">
                <a:latin typeface="Arial Narrow" panose="020B0606020202030204" pitchFamily="34" charset="0"/>
              </a:rPr>
              <a:t>the graduation rate of </a:t>
            </a:r>
            <a:r>
              <a:rPr lang="en-ZA" sz="1800" b="1" dirty="0" smtClean="0">
                <a:latin typeface="Arial Narrow" panose="020B0606020202030204" pitchFamily="34" charset="0"/>
              </a:rPr>
              <a:t>TVET </a:t>
            </a:r>
            <a:r>
              <a:rPr lang="en-ZA" sz="1800" b="1" dirty="0">
                <a:latin typeface="Arial Narrow" panose="020B0606020202030204" pitchFamily="34" charset="0"/>
              </a:rPr>
              <a:t>colleges to 75%  </a:t>
            </a:r>
            <a:endParaRPr lang="en-ZA" sz="1800" b="1" dirty="0" smtClean="0">
              <a:latin typeface="Arial Narrow" panose="020B0606020202030204" pitchFamily="34" charset="0"/>
            </a:endParaRPr>
          </a:p>
          <a:p>
            <a:pPr marL="0" lvl="1" algn="l">
              <a:lnSpc>
                <a:spcPct val="150000"/>
              </a:lnSpc>
            </a:pPr>
            <a:endParaRPr lang="en-ZA" sz="1800" b="1" dirty="0">
              <a:latin typeface="Arial Narrow" panose="020B0606020202030204" pitchFamily="34" charset="0"/>
            </a:endParaRPr>
          </a:p>
          <a:p>
            <a:pPr marL="742950" lvl="2" indent="-285750" algn="l">
              <a:lnSpc>
                <a:spcPct val="150000"/>
              </a:lnSpc>
              <a:buClr>
                <a:srgbClr val="006600"/>
              </a:buClr>
              <a:buFont typeface="Wingdings" panose="05000000000000000000" pitchFamily="2" charset="2"/>
              <a:buChar char="q"/>
            </a:pPr>
            <a:r>
              <a:rPr lang="en-ZA" sz="1800" dirty="0" smtClean="0">
                <a:latin typeface="Arial Narrow" panose="020B0606020202030204" pitchFamily="34" charset="0"/>
              </a:rPr>
              <a:t>Industries to open workplaces for internship programmes, and increased funding;  </a:t>
            </a:r>
          </a:p>
          <a:p>
            <a:pPr marL="742950" lvl="2" indent="-285750" algn="l">
              <a:lnSpc>
                <a:spcPct val="150000"/>
              </a:lnSpc>
              <a:buClr>
                <a:srgbClr val="006600"/>
              </a:buClr>
              <a:buFont typeface="Wingdings" panose="05000000000000000000" pitchFamily="2" charset="2"/>
              <a:buChar char="q"/>
            </a:pPr>
            <a:r>
              <a:rPr lang="en-ZA" sz="1800" dirty="0" smtClean="0">
                <a:latin typeface="Arial Narrow" panose="020B0606020202030204" pitchFamily="34" charset="0"/>
              </a:rPr>
              <a:t>Increase intake on artisan programmes to support DHET’s Decade of the Artisan programme; </a:t>
            </a:r>
          </a:p>
          <a:p>
            <a:pPr marL="742950" lvl="2" indent="-285750" algn="l">
              <a:lnSpc>
                <a:spcPct val="150000"/>
              </a:lnSpc>
              <a:buClr>
                <a:srgbClr val="006600"/>
              </a:buClr>
              <a:buFont typeface="Wingdings" panose="05000000000000000000" pitchFamily="2" charset="2"/>
              <a:buChar char="q"/>
            </a:pPr>
            <a:r>
              <a:rPr lang="en-ZA" sz="1800" b="1" dirty="0" smtClean="0">
                <a:solidFill>
                  <a:srgbClr val="008000"/>
                </a:solidFill>
                <a:latin typeface="Arial Narrow" panose="020B0606020202030204" pitchFamily="34" charset="0"/>
              </a:rPr>
              <a:t>49 235 </a:t>
            </a:r>
            <a:r>
              <a:rPr lang="en-ZA" sz="1800" dirty="0" smtClean="0">
                <a:latin typeface="Arial Narrow" panose="020B0606020202030204" pitchFamily="34" charset="0"/>
              </a:rPr>
              <a:t>artisans produced between 2012/13 and 2016/17; </a:t>
            </a:r>
          </a:p>
          <a:p>
            <a:pPr marL="742950" lvl="2" indent="-285750" algn="l">
              <a:lnSpc>
                <a:spcPct val="150000"/>
              </a:lnSpc>
              <a:buClr>
                <a:srgbClr val="006600"/>
              </a:buClr>
              <a:buFont typeface="Wingdings" panose="05000000000000000000" pitchFamily="2" charset="2"/>
              <a:buChar char="q"/>
            </a:pPr>
            <a:r>
              <a:rPr lang="en-ZA" sz="1800" dirty="0" smtClean="0">
                <a:latin typeface="Arial Narrow" panose="020B0606020202030204" pitchFamily="34" charset="0"/>
              </a:rPr>
              <a:t>Work Integrated Learning Programme (include HETIs); </a:t>
            </a:r>
          </a:p>
          <a:p>
            <a:pPr marL="0" lvl="1" algn="l">
              <a:lnSpc>
                <a:spcPct val="150000"/>
              </a:lnSpc>
            </a:pPr>
            <a:endParaRPr lang="en-ZA" sz="1600" dirty="0" smtClean="0">
              <a:latin typeface="Arial Narrow" panose="020B0606020202030204" pitchFamily="34" charset="0"/>
            </a:endParaRPr>
          </a:p>
          <a:p>
            <a:pPr marL="0" lvl="1" algn="l">
              <a:lnSpc>
                <a:spcPct val="150000"/>
              </a:lnSpc>
            </a:pPr>
            <a:r>
              <a:rPr lang="en-ZA" sz="1600" b="1" dirty="0" smtClean="0">
                <a:latin typeface="Arial Narrow" panose="020B0606020202030204" pitchFamily="34" charset="0"/>
              </a:rPr>
              <a:t>Case study</a:t>
            </a:r>
            <a:r>
              <a:rPr lang="en-ZA" sz="1600" dirty="0" smtClean="0">
                <a:latin typeface="Arial Narrow" panose="020B0606020202030204" pitchFamily="34" charset="0"/>
              </a:rPr>
              <a:t>: PSETA TVET College Work Integrated Learning Programme  / </a:t>
            </a:r>
          </a:p>
          <a:p>
            <a:pPr marL="0" lvl="1" algn="l">
              <a:lnSpc>
                <a:spcPct val="150000"/>
              </a:lnSpc>
            </a:pPr>
            <a:r>
              <a:rPr lang="en-ZA" sz="1600" dirty="0">
                <a:latin typeface="Arial Narrow" panose="020B0606020202030204" pitchFamily="34" charset="0"/>
              </a:rPr>
              <a:t>	</a:t>
            </a:r>
            <a:r>
              <a:rPr lang="en-ZA" sz="1600" dirty="0" err="1" smtClean="0">
                <a:latin typeface="Arial Narrow" panose="020B0606020202030204" pitchFamily="34" charset="0"/>
              </a:rPr>
              <a:t>merSETA</a:t>
            </a:r>
            <a:r>
              <a:rPr lang="en-ZA" sz="1600" dirty="0" smtClean="0">
                <a:latin typeface="Arial Narrow" panose="020B0606020202030204" pitchFamily="34" charset="0"/>
              </a:rPr>
              <a:t> TVET College and Government Artisan Programmes</a:t>
            </a:r>
            <a:endParaRPr lang="en-ZA" sz="1600" dirty="0">
              <a:latin typeface="Arial Narrow" panose="020B0606020202030204" pitchFamily="34" charset="0"/>
            </a:endParaRPr>
          </a:p>
          <a:p>
            <a:pPr marL="0" lvl="1" algn="l">
              <a:lnSpc>
                <a:spcPct val="150000"/>
              </a:lnSpc>
              <a:buClr>
                <a:srgbClr val="00B050"/>
              </a:buClr>
            </a:pPr>
            <a:endParaRPr lang="en-ZA" sz="1600" dirty="0">
              <a:latin typeface="Arial Narrow" panose="020B0606020202030204" pitchFamily="34" charset="0"/>
            </a:endParaRPr>
          </a:p>
        </p:txBody>
      </p:sp>
    </p:spTree>
    <p:extLst>
      <p:ext uri="{BB962C8B-B14F-4D97-AF65-F5344CB8AC3E}">
        <p14:creationId xmlns:p14="http://schemas.microsoft.com/office/powerpoint/2010/main" val="8238836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E4931C0-2022-4391-BBE1-701D8160992B}" type="slidenum">
              <a:rPr lang="en-US" altLang="en-US"/>
              <a:pPr/>
              <a:t>7</a:t>
            </a:fld>
            <a:endParaRPr lang="en-US" altLang="en-US" dirty="0"/>
          </a:p>
        </p:txBody>
      </p:sp>
      <p:sp>
        <p:nvSpPr>
          <p:cNvPr id="2" name="Rectangle 1"/>
          <p:cNvSpPr/>
          <p:nvPr/>
        </p:nvSpPr>
        <p:spPr>
          <a:xfrm>
            <a:off x="410965" y="2060848"/>
            <a:ext cx="8064896" cy="3554819"/>
          </a:xfrm>
          <a:prstGeom prst="rect">
            <a:avLst/>
          </a:prstGeom>
        </p:spPr>
        <p:txBody>
          <a:bodyPr wrap="square">
            <a:spAutoFit/>
          </a:bodyPr>
          <a:lstStyle/>
          <a:p>
            <a:pPr algn="l">
              <a:lnSpc>
                <a:spcPct val="150000"/>
              </a:lnSpc>
            </a:pPr>
            <a:r>
              <a:rPr lang="en-ZA" sz="1800" b="1" dirty="0">
                <a:latin typeface="Arial Narrow" panose="020B0606020202030204" pitchFamily="34" charset="0"/>
              </a:rPr>
              <a:t>Provide full funding assistance covering tuition, books, accommodation and </a:t>
            </a:r>
            <a:r>
              <a:rPr lang="en-ZA" sz="1800" b="1" dirty="0" smtClean="0">
                <a:latin typeface="Arial Narrow" panose="020B0606020202030204" pitchFamily="34" charset="0"/>
              </a:rPr>
              <a:t>living allowance </a:t>
            </a:r>
            <a:r>
              <a:rPr lang="en-ZA" sz="1800" b="1" dirty="0">
                <a:latin typeface="Arial Narrow" panose="020B0606020202030204" pitchFamily="34" charset="0"/>
              </a:rPr>
              <a:t>to students from poor families </a:t>
            </a:r>
            <a:endParaRPr lang="en-ZA" sz="1800" b="1" dirty="0" smtClean="0">
              <a:latin typeface="Arial Narrow" panose="020B0606020202030204" pitchFamily="34" charset="0"/>
            </a:endParaRPr>
          </a:p>
          <a:p>
            <a:pPr marL="742950" lvl="1" indent="-285750" algn="l">
              <a:lnSpc>
                <a:spcPct val="150000"/>
              </a:lnSpc>
              <a:buClr>
                <a:srgbClr val="006600"/>
              </a:buClr>
              <a:buFont typeface="Wingdings" panose="05000000000000000000" pitchFamily="2" charset="2"/>
              <a:buChar char="q"/>
            </a:pPr>
            <a:r>
              <a:rPr lang="en-ZA" sz="1600" dirty="0" smtClean="0">
                <a:latin typeface="Arial Narrow" panose="020B0606020202030204" pitchFamily="34" charset="0"/>
              </a:rPr>
              <a:t>SETAs provided over 65 000 bursaries to young people between 2012 and 2017 (number is higher as some SETAs have been providing bursaries since 2011) </a:t>
            </a:r>
          </a:p>
          <a:p>
            <a:pPr marL="742950" lvl="1" indent="-285750" algn="l">
              <a:lnSpc>
                <a:spcPct val="150000"/>
              </a:lnSpc>
              <a:buClr>
                <a:srgbClr val="006600"/>
              </a:buClr>
              <a:buFont typeface="Wingdings" panose="05000000000000000000" pitchFamily="2" charset="2"/>
              <a:buChar char="q"/>
            </a:pPr>
            <a:r>
              <a:rPr lang="en-ZA" sz="1600" dirty="0" smtClean="0">
                <a:latin typeface="Arial Narrow" panose="020B0606020202030204" pitchFamily="34" charset="0"/>
              </a:rPr>
              <a:t>Collaboration with business for workplace experience and employment </a:t>
            </a:r>
            <a:r>
              <a:rPr lang="en-ZA" sz="1600" dirty="0">
                <a:latin typeface="Arial Narrow" panose="020B0606020202030204" pitchFamily="34" charset="0"/>
              </a:rPr>
              <a:t/>
            </a:r>
            <a:br>
              <a:rPr lang="en-ZA" sz="1600" dirty="0">
                <a:latin typeface="Arial Narrow" panose="020B0606020202030204" pitchFamily="34" charset="0"/>
              </a:rPr>
            </a:br>
            <a:endParaRPr lang="en-ZA" sz="1800" b="1" dirty="0" smtClean="0">
              <a:latin typeface="Arial Narrow" panose="020B0606020202030204" pitchFamily="34" charset="0"/>
            </a:endParaRPr>
          </a:p>
          <a:p>
            <a:pPr algn="l"/>
            <a:r>
              <a:rPr lang="en-ZA" sz="1800" b="1" dirty="0" smtClean="0">
                <a:latin typeface="Arial Narrow" panose="020B0606020202030204" pitchFamily="34" charset="0"/>
              </a:rPr>
              <a:t>Tax </a:t>
            </a:r>
            <a:r>
              <a:rPr lang="en-ZA" sz="1800" b="1" dirty="0">
                <a:latin typeface="Arial Narrow" panose="020B0606020202030204" pitchFamily="34" charset="0"/>
              </a:rPr>
              <a:t>incentive to employers to </a:t>
            </a:r>
            <a:r>
              <a:rPr lang="en-ZA" sz="1800" b="1" dirty="0" smtClean="0">
                <a:latin typeface="Arial Narrow" panose="020B0606020202030204" pitchFamily="34" charset="0"/>
              </a:rPr>
              <a:t>reduce </a:t>
            </a:r>
            <a:r>
              <a:rPr lang="en-ZA" sz="1800" b="1" dirty="0">
                <a:latin typeface="Arial Narrow" panose="020B0606020202030204" pitchFamily="34" charset="0"/>
              </a:rPr>
              <a:t>initial cost of hiring young </a:t>
            </a:r>
            <a:r>
              <a:rPr lang="en-ZA" sz="1800" b="1" dirty="0" smtClean="0">
                <a:latin typeface="Arial Narrow" panose="020B0606020202030204" pitchFamily="34" charset="0"/>
              </a:rPr>
              <a:t>labour-market entrants </a:t>
            </a:r>
          </a:p>
          <a:p>
            <a:pPr marL="742950" lvl="1" indent="-285750" algn="l">
              <a:lnSpc>
                <a:spcPct val="150000"/>
              </a:lnSpc>
              <a:buClr>
                <a:srgbClr val="006600"/>
              </a:buClr>
              <a:buFont typeface="Wingdings" panose="05000000000000000000" pitchFamily="2" charset="2"/>
              <a:buChar char="q"/>
            </a:pPr>
            <a:r>
              <a:rPr lang="en-ZA" sz="1600" dirty="0" smtClean="0">
                <a:latin typeface="Arial Narrow" panose="020B0606020202030204" pitchFamily="34" charset="0"/>
              </a:rPr>
              <a:t>YES Programme</a:t>
            </a:r>
            <a:r>
              <a:rPr lang="en-ZA" sz="1800" dirty="0" smtClean="0">
                <a:latin typeface="Arial Narrow" panose="020B0606020202030204" pitchFamily="34" charset="0"/>
              </a:rPr>
              <a:t>; </a:t>
            </a:r>
          </a:p>
          <a:p>
            <a:pPr marL="742950" lvl="1" indent="-285750" algn="l">
              <a:lnSpc>
                <a:spcPct val="150000"/>
              </a:lnSpc>
              <a:buClr>
                <a:srgbClr val="006600"/>
              </a:buClr>
              <a:buFont typeface="Wingdings" panose="05000000000000000000" pitchFamily="2" charset="2"/>
              <a:buChar char="q"/>
            </a:pPr>
            <a:r>
              <a:rPr lang="en-ZA" sz="1800" dirty="0" smtClean="0">
                <a:latin typeface="Arial Narrow" panose="020B0606020202030204" pitchFamily="34" charset="0"/>
              </a:rPr>
              <a:t>Partnership between industries and SETAs </a:t>
            </a:r>
          </a:p>
        </p:txBody>
      </p:sp>
      <p:sp>
        <p:nvSpPr>
          <p:cNvPr id="5" name="Title 1"/>
          <p:cNvSpPr>
            <a:spLocks noGrp="1"/>
          </p:cNvSpPr>
          <p:nvPr>
            <p:ph type="title"/>
          </p:nvPr>
        </p:nvSpPr>
        <p:spPr>
          <a:xfrm>
            <a:off x="-540568" y="1090432"/>
            <a:ext cx="6840760" cy="508000"/>
          </a:xfrm>
        </p:spPr>
        <p:txBody>
          <a:bodyPr/>
          <a:lstStyle/>
          <a:p>
            <a:r>
              <a:rPr lang="en-ZA" sz="2800" dirty="0">
                <a:latin typeface="Arial Rounded MT Bold" panose="020F0704030504030204" pitchFamily="34" charset="0"/>
              </a:rPr>
              <a:t>BUILDING A FUTURE FOR </a:t>
            </a:r>
            <a:r>
              <a:rPr lang="en-ZA" sz="2800" dirty="0" smtClean="0">
                <a:latin typeface="Arial Rounded MT Bold" panose="020F0704030504030204" pitchFamily="34" charset="0"/>
              </a:rPr>
              <a:t/>
            </a:r>
            <a:br>
              <a:rPr lang="en-ZA" sz="2800" dirty="0" smtClean="0">
                <a:latin typeface="Arial Rounded MT Bold" panose="020F0704030504030204" pitchFamily="34" charset="0"/>
              </a:rPr>
            </a:br>
            <a:r>
              <a:rPr lang="en-ZA" sz="2800" dirty="0" smtClean="0">
                <a:latin typeface="Arial Rounded MT Bold" panose="020F0704030504030204" pitchFamily="34" charset="0"/>
              </a:rPr>
              <a:t>SOUTH </a:t>
            </a:r>
            <a:r>
              <a:rPr lang="en-ZA" sz="2800" dirty="0">
                <a:latin typeface="Arial Rounded MT Bold" panose="020F0704030504030204" pitchFamily="34" charset="0"/>
              </a:rPr>
              <a:t>AFRICA’S YOUTH</a:t>
            </a:r>
            <a:endParaRPr lang="en-ZA" sz="2800" dirty="0"/>
          </a:p>
        </p:txBody>
      </p:sp>
    </p:spTree>
    <p:extLst>
      <p:ext uri="{BB962C8B-B14F-4D97-AF65-F5344CB8AC3E}">
        <p14:creationId xmlns:p14="http://schemas.microsoft.com/office/powerpoint/2010/main" val="1812473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E4931C0-2022-4391-BBE1-701D8160992B}" type="slidenum">
              <a:rPr lang="en-US" altLang="en-US"/>
              <a:pPr/>
              <a:t>8</a:t>
            </a:fld>
            <a:endParaRPr lang="en-US" altLang="en-US" dirty="0"/>
          </a:p>
        </p:txBody>
      </p:sp>
      <p:sp>
        <p:nvSpPr>
          <p:cNvPr id="3" name="Title 2"/>
          <p:cNvSpPr>
            <a:spLocks noGrp="1"/>
          </p:cNvSpPr>
          <p:nvPr>
            <p:ph type="title"/>
          </p:nvPr>
        </p:nvSpPr>
        <p:spPr>
          <a:xfrm>
            <a:off x="-252536" y="1124744"/>
            <a:ext cx="7353300" cy="648072"/>
          </a:xfrm>
        </p:spPr>
        <p:txBody>
          <a:bodyPr/>
          <a:lstStyle/>
          <a:p>
            <a:r>
              <a:rPr lang="en-ZA" sz="2800" dirty="0" smtClean="0">
                <a:latin typeface="Arial Rounded MT Bold" panose="020F0704030504030204" pitchFamily="34" charset="0"/>
              </a:rPr>
              <a:t>DECENT EMPLOYMENT THROUGH </a:t>
            </a:r>
            <a:br>
              <a:rPr lang="en-ZA" sz="2800" dirty="0" smtClean="0">
                <a:latin typeface="Arial Rounded MT Bold" panose="020F0704030504030204" pitchFamily="34" charset="0"/>
              </a:rPr>
            </a:br>
            <a:r>
              <a:rPr lang="en-ZA" sz="2800" dirty="0" smtClean="0">
                <a:latin typeface="Arial Rounded MT Bold" panose="020F0704030504030204" pitchFamily="34" charset="0"/>
              </a:rPr>
              <a:t>INCLUSIVE ECONOMIC GROWTH </a:t>
            </a:r>
            <a:endParaRPr lang="en-ZA" sz="2800" dirty="0">
              <a:latin typeface="Arial Rounded MT Bold" panose="020F0704030504030204" pitchFamily="34" charset="0"/>
            </a:endParaRPr>
          </a:p>
        </p:txBody>
      </p:sp>
      <p:sp>
        <p:nvSpPr>
          <p:cNvPr id="2" name="TextBox 1"/>
          <p:cNvSpPr txBox="1"/>
          <p:nvPr/>
        </p:nvSpPr>
        <p:spPr>
          <a:xfrm>
            <a:off x="725860" y="2420888"/>
            <a:ext cx="7920880" cy="2446824"/>
          </a:xfrm>
          <a:prstGeom prst="rect">
            <a:avLst/>
          </a:prstGeom>
          <a:noFill/>
        </p:spPr>
        <p:txBody>
          <a:bodyPr wrap="square" rtlCol="0">
            <a:spAutoFit/>
          </a:bodyPr>
          <a:lstStyle/>
          <a:p>
            <a:pPr algn="just"/>
            <a:r>
              <a:rPr lang="en-GB" sz="1800" b="1" dirty="0" smtClean="0">
                <a:latin typeface="Arial Narrow" panose="020B0606020202030204" pitchFamily="34" charset="0"/>
              </a:rPr>
              <a:t>NDP TARGETS </a:t>
            </a:r>
          </a:p>
          <a:p>
            <a:pPr algn="just"/>
            <a:endParaRPr lang="en-GB" sz="1800" dirty="0">
              <a:latin typeface="Arial Narrow" panose="020B0606020202030204" pitchFamily="34" charset="0"/>
            </a:endParaRPr>
          </a:p>
          <a:p>
            <a:pPr algn="just"/>
            <a:r>
              <a:rPr lang="en-GB" sz="1800" dirty="0" smtClean="0">
                <a:latin typeface="Arial Narrow" panose="020B0606020202030204" pitchFamily="34" charset="0"/>
              </a:rPr>
              <a:t>The </a:t>
            </a:r>
            <a:r>
              <a:rPr lang="en-GB" sz="1800" dirty="0">
                <a:latin typeface="Arial Narrow" panose="020B0606020202030204" pitchFamily="34" charset="0"/>
              </a:rPr>
              <a:t>high-level numeric targets for sustainable and inclusive growth include</a:t>
            </a:r>
            <a:r>
              <a:rPr lang="en-GB" sz="1800" dirty="0" smtClean="0">
                <a:latin typeface="Arial Narrow" panose="020B0606020202030204" pitchFamily="34" charset="0"/>
              </a:rPr>
              <a:t>:</a:t>
            </a:r>
          </a:p>
          <a:p>
            <a:pPr algn="just"/>
            <a:endParaRPr lang="en-GB" sz="1800" dirty="0">
              <a:latin typeface="Arial Narrow" panose="020B0606020202030204" pitchFamily="34" charset="0"/>
            </a:endParaRPr>
          </a:p>
          <a:p>
            <a:pPr marL="742950" lvl="1" indent="-285750" algn="just">
              <a:lnSpc>
                <a:spcPct val="150000"/>
              </a:lnSpc>
              <a:buClr>
                <a:srgbClr val="339933"/>
              </a:buClr>
              <a:buFont typeface="Wingdings" panose="05000000000000000000" pitchFamily="2" charset="2"/>
              <a:buChar char="q"/>
            </a:pPr>
            <a:r>
              <a:rPr lang="en-GB" sz="1800" dirty="0">
                <a:latin typeface="Arial Narrow" panose="020B0606020202030204" pitchFamily="34" charset="0"/>
              </a:rPr>
              <a:t>A fall in the strict unemployment rate from </a:t>
            </a:r>
            <a:r>
              <a:rPr lang="en-GB" sz="1800" dirty="0" smtClean="0">
                <a:latin typeface="Arial Narrow" panose="020B0606020202030204" pitchFamily="34" charset="0"/>
              </a:rPr>
              <a:t>25% </a:t>
            </a:r>
            <a:r>
              <a:rPr lang="en-GB" sz="1800" dirty="0">
                <a:latin typeface="Arial Narrow" panose="020B0606020202030204" pitchFamily="34" charset="0"/>
              </a:rPr>
              <a:t>to </a:t>
            </a:r>
            <a:r>
              <a:rPr lang="en-GB" sz="1800" dirty="0" smtClean="0">
                <a:latin typeface="Arial Narrow" panose="020B0606020202030204" pitchFamily="34" charset="0"/>
              </a:rPr>
              <a:t>14% </a:t>
            </a:r>
            <a:r>
              <a:rPr lang="en-GB" sz="1800" dirty="0">
                <a:latin typeface="Arial Narrow" panose="020B0606020202030204" pitchFamily="34" charset="0"/>
              </a:rPr>
              <a:t>in 2020 to </a:t>
            </a:r>
            <a:r>
              <a:rPr lang="en-GB" sz="1800" dirty="0" smtClean="0">
                <a:latin typeface="Arial Narrow" panose="020B0606020202030204" pitchFamily="34" charset="0"/>
              </a:rPr>
              <a:t>6</a:t>
            </a:r>
            <a:r>
              <a:rPr lang="en-ZA" sz="1800" dirty="0">
                <a:latin typeface="Arial Narrow" panose="020B0606020202030204" pitchFamily="34" charset="0"/>
              </a:rPr>
              <a:t>%</a:t>
            </a:r>
            <a:r>
              <a:rPr lang="en-ZA" sz="1800" dirty="0" smtClean="0">
                <a:latin typeface="Arial Narrow" panose="020B0606020202030204" pitchFamily="34" charset="0"/>
              </a:rPr>
              <a:t> </a:t>
            </a:r>
            <a:r>
              <a:rPr lang="en-ZA" sz="1800" dirty="0">
                <a:latin typeface="Arial Narrow" panose="020B0606020202030204" pitchFamily="34" charset="0"/>
              </a:rPr>
              <a:t>by </a:t>
            </a:r>
            <a:r>
              <a:rPr lang="en-ZA" sz="1800" dirty="0" smtClean="0">
                <a:latin typeface="Arial Narrow" panose="020B0606020202030204" pitchFamily="34" charset="0"/>
              </a:rPr>
              <a:t>2030 </a:t>
            </a:r>
          </a:p>
          <a:p>
            <a:pPr marL="742950" lvl="1" indent="-285750" algn="just">
              <a:lnSpc>
                <a:spcPct val="150000"/>
              </a:lnSpc>
              <a:buClr>
                <a:srgbClr val="339933"/>
              </a:buClr>
              <a:buFont typeface="Wingdings" panose="05000000000000000000" pitchFamily="2" charset="2"/>
              <a:buChar char="q"/>
            </a:pPr>
            <a:r>
              <a:rPr lang="en-GB" sz="1800" dirty="0" smtClean="0">
                <a:latin typeface="Arial Narrow" panose="020B0606020202030204" pitchFamily="34" charset="0"/>
              </a:rPr>
              <a:t>A </a:t>
            </a:r>
            <a:r>
              <a:rPr lang="en-GB" sz="1800" dirty="0">
                <a:latin typeface="Arial Narrow" panose="020B0606020202030204" pitchFamily="34" charset="0"/>
              </a:rPr>
              <a:t>rise in the labour force participation rate from </a:t>
            </a:r>
            <a:r>
              <a:rPr lang="en-GB" sz="1800" dirty="0" smtClean="0">
                <a:latin typeface="Arial Narrow" panose="020B0606020202030204" pitchFamily="34" charset="0"/>
              </a:rPr>
              <a:t>54% in </a:t>
            </a:r>
            <a:r>
              <a:rPr lang="en-GB" sz="1800" dirty="0">
                <a:latin typeface="Arial Narrow" panose="020B0606020202030204" pitchFamily="34" charset="0"/>
              </a:rPr>
              <a:t>2010 to </a:t>
            </a:r>
            <a:r>
              <a:rPr lang="en-GB" sz="1800" dirty="0" smtClean="0">
                <a:latin typeface="Arial Narrow" panose="020B0606020202030204" pitchFamily="34" charset="0"/>
              </a:rPr>
              <a:t>65%  </a:t>
            </a:r>
            <a:endParaRPr lang="en-GB" sz="1800" dirty="0">
              <a:latin typeface="Arial Narrow" panose="020B0606020202030204" pitchFamily="34" charset="0"/>
            </a:endParaRPr>
          </a:p>
          <a:p>
            <a:pPr marL="742950" lvl="1" indent="-285750" algn="just">
              <a:lnSpc>
                <a:spcPct val="150000"/>
              </a:lnSpc>
              <a:buClr>
                <a:srgbClr val="339933"/>
              </a:buClr>
              <a:buFont typeface="Wingdings" panose="05000000000000000000" pitchFamily="2" charset="2"/>
              <a:buChar char="q"/>
            </a:pPr>
            <a:r>
              <a:rPr lang="en-GB" sz="1800" dirty="0" smtClean="0">
                <a:latin typeface="Arial Narrow" panose="020B0606020202030204" pitchFamily="34" charset="0"/>
              </a:rPr>
              <a:t>About </a:t>
            </a:r>
            <a:r>
              <a:rPr lang="en-GB" sz="1800" dirty="0">
                <a:latin typeface="Arial Narrow" panose="020B0606020202030204" pitchFamily="34" charset="0"/>
              </a:rPr>
              <a:t>11 million additional jobs by </a:t>
            </a:r>
            <a:r>
              <a:rPr lang="en-GB" sz="1800" dirty="0" smtClean="0">
                <a:latin typeface="Arial Narrow" panose="020B0606020202030204" pitchFamily="34" charset="0"/>
              </a:rPr>
              <a:t>2030</a:t>
            </a:r>
            <a:endParaRPr lang="en-ZA" sz="1800" b="1" dirty="0">
              <a:latin typeface="Arial Narrow" panose="020B0606020202030204" pitchFamily="34" charset="0"/>
            </a:endParaRPr>
          </a:p>
        </p:txBody>
      </p:sp>
    </p:spTree>
    <p:extLst>
      <p:ext uri="{BB962C8B-B14F-4D97-AF65-F5344CB8AC3E}">
        <p14:creationId xmlns:p14="http://schemas.microsoft.com/office/powerpoint/2010/main" val="7605817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E4931C0-2022-4391-BBE1-701D8160992B}" type="slidenum">
              <a:rPr lang="en-US" altLang="en-US"/>
              <a:pPr/>
              <a:t>9</a:t>
            </a:fld>
            <a:endParaRPr lang="en-US" altLang="en-US" dirty="0"/>
          </a:p>
        </p:txBody>
      </p:sp>
      <p:sp>
        <p:nvSpPr>
          <p:cNvPr id="3" name="Title 2"/>
          <p:cNvSpPr>
            <a:spLocks noGrp="1"/>
          </p:cNvSpPr>
          <p:nvPr>
            <p:ph type="title"/>
          </p:nvPr>
        </p:nvSpPr>
        <p:spPr>
          <a:xfrm>
            <a:off x="-252536" y="940242"/>
            <a:ext cx="7353300" cy="648072"/>
          </a:xfrm>
        </p:spPr>
        <p:txBody>
          <a:bodyPr/>
          <a:lstStyle/>
          <a:p>
            <a:r>
              <a:rPr lang="en-ZA" sz="2800" dirty="0" smtClean="0">
                <a:latin typeface="Arial Rounded MT Bold" panose="020F0704030504030204" pitchFamily="34" charset="0"/>
              </a:rPr>
              <a:t>DECENT EMPLOYMENT THROUGH </a:t>
            </a:r>
            <a:br>
              <a:rPr lang="en-ZA" sz="2800" dirty="0" smtClean="0">
                <a:latin typeface="Arial Rounded MT Bold" panose="020F0704030504030204" pitchFamily="34" charset="0"/>
              </a:rPr>
            </a:br>
            <a:r>
              <a:rPr lang="en-ZA" sz="2800" dirty="0" smtClean="0">
                <a:latin typeface="Arial Rounded MT Bold" panose="020F0704030504030204" pitchFamily="34" charset="0"/>
              </a:rPr>
              <a:t>INCLUSIVE ECONOMIC GROWTH </a:t>
            </a:r>
            <a:endParaRPr lang="en-ZA" sz="2800" dirty="0">
              <a:latin typeface="Arial Rounded MT Bold" panose="020F0704030504030204" pitchFamily="34" charset="0"/>
            </a:endParaRPr>
          </a:p>
        </p:txBody>
      </p:sp>
      <p:sp>
        <p:nvSpPr>
          <p:cNvPr id="2" name="TextBox 1"/>
          <p:cNvSpPr txBox="1"/>
          <p:nvPr/>
        </p:nvSpPr>
        <p:spPr>
          <a:xfrm>
            <a:off x="683568" y="1700808"/>
            <a:ext cx="7917308" cy="3323987"/>
          </a:xfrm>
          <a:prstGeom prst="rect">
            <a:avLst/>
          </a:prstGeom>
          <a:noFill/>
        </p:spPr>
        <p:txBody>
          <a:bodyPr wrap="square" rtlCol="0">
            <a:spAutoFit/>
          </a:bodyPr>
          <a:lstStyle/>
          <a:p>
            <a:pPr algn="l">
              <a:lnSpc>
                <a:spcPct val="150000"/>
              </a:lnSpc>
              <a:buClr>
                <a:srgbClr val="006600"/>
              </a:buClr>
            </a:pPr>
            <a:endParaRPr lang="en-ZA" sz="1600" dirty="0" smtClean="0">
              <a:latin typeface="Arial Narrow" panose="020B0606020202030204" pitchFamily="34" charset="0"/>
            </a:endParaRPr>
          </a:p>
          <a:p>
            <a:pPr algn="l">
              <a:lnSpc>
                <a:spcPct val="150000"/>
              </a:lnSpc>
              <a:buClr>
                <a:srgbClr val="006600"/>
              </a:buClr>
            </a:pPr>
            <a:r>
              <a:rPr lang="en-ZA" sz="1800" b="1" dirty="0" smtClean="0">
                <a:latin typeface="Arial Narrow" panose="020B0606020202030204" pitchFamily="34" charset="0"/>
              </a:rPr>
              <a:t>PRIORITIES TO BE ADDRESSED: </a:t>
            </a:r>
          </a:p>
          <a:p>
            <a:pPr algn="l">
              <a:lnSpc>
                <a:spcPct val="150000"/>
              </a:lnSpc>
              <a:buClr>
                <a:srgbClr val="006600"/>
              </a:buClr>
            </a:pPr>
            <a:endParaRPr lang="en-ZA" sz="1600" dirty="0">
              <a:latin typeface="Arial Narrow" panose="020B0606020202030204" pitchFamily="34" charset="0"/>
            </a:endParaRPr>
          </a:p>
          <a:p>
            <a:pPr marL="285750" indent="-285750" algn="l">
              <a:lnSpc>
                <a:spcPct val="150000"/>
              </a:lnSpc>
              <a:buClr>
                <a:srgbClr val="006600"/>
              </a:buClr>
              <a:buFont typeface="Wingdings" panose="05000000000000000000" pitchFamily="2" charset="2"/>
              <a:buChar char="q"/>
            </a:pPr>
            <a:r>
              <a:rPr lang="en-ZA" sz="1800" dirty="0" smtClean="0">
                <a:latin typeface="Arial Narrow" panose="020B0606020202030204" pitchFamily="34" charset="0"/>
              </a:rPr>
              <a:t>Education system challenges; </a:t>
            </a:r>
          </a:p>
          <a:p>
            <a:pPr algn="l">
              <a:lnSpc>
                <a:spcPct val="150000"/>
              </a:lnSpc>
              <a:buClr>
                <a:srgbClr val="006600"/>
              </a:buClr>
            </a:pPr>
            <a:endParaRPr lang="en-ZA" sz="1800" dirty="0">
              <a:latin typeface="Arial Narrow" panose="020B0606020202030204" pitchFamily="34" charset="0"/>
            </a:endParaRPr>
          </a:p>
          <a:p>
            <a:pPr marL="285750" indent="-285750" algn="l">
              <a:lnSpc>
                <a:spcPct val="150000"/>
              </a:lnSpc>
              <a:buClr>
                <a:srgbClr val="006600"/>
              </a:buClr>
              <a:buFont typeface="Wingdings" panose="05000000000000000000" pitchFamily="2" charset="2"/>
              <a:buChar char="q"/>
            </a:pPr>
            <a:r>
              <a:rPr lang="en-ZA" sz="1800" dirty="0" smtClean="0">
                <a:latin typeface="Arial Narrow" panose="020B0606020202030204" pitchFamily="34" charset="0"/>
              </a:rPr>
              <a:t>Skills development; </a:t>
            </a:r>
          </a:p>
          <a:p>
            <a:pPr marL="285750" indent="-285750" algn="l">
              <a:lnSpc>
                <a:spcPct val="150000"/>
              </a:lnSpc>
              <a:buClr>
                <a:srgbClr val="006600"/>
              </a:buClr>
              <a:buFont typeface="Wingdings" panose="05000000000000000000" pitchFamily="2" charset="2"/>
              <a:buChar char="q"/>
            </a:pPr>
            <a:endParaRPr lang="en-ZA" sz="1800" dirty="0">
              <a:latin typeface="Arial Narrow" panose="020B0606020202030204" pitchFamily="34" charset="0"/>
            </a:endParaRPr>
          </a:p>
          <a:p>
            <a:pPr marL="285750" indent="-285750" algn="l">
              <a:lnSpc>
                <a:spcPct val="150000"/>
              </a:lnSpc>
              <a:buClr>
                <a:srgbClr val="006600"/>
              </a:buClr>
              <a:buFont typeface="Wingdings" panose="05000000000000000000" pitchFamily="2" charset="2"/>
              <a:buChar char="q"/>
            </a:pPr>
            <a:r>
              <a:rPr lang="en-ZA" sz="1800" dirty="0" smtClean="0">
                <a:latin typeface="Arial Narrow" panose="020B0606020202030204" pitchFamily="34" charset="0"/>
              </a:rPr>
              <a:t>Prioritising vulnerable South Africans </a:t>
            </a:r>
          </a:p>
        </p:txBody>
      </p:sp>
    </p:spTree>
    <p:extLst>
      <p:ext uri="{BB962C8B-B14F-4D97-AF65-F5344CB8AC3E}">
        <p14:creationId xmlns:p14="http://schemas.microsoft.com/office/powerpoint/2010/main" val="40318114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FF8C09"/>
      </a:accent1>
      <a:accent2>
        <a:srgbClr val="333399"/>
      </a:accent2>
      <a:accent3>
        <a:srgbClr val="FFFFFF"/>
      </a:accent3>
      <a:accent4>
        <a:srgbClr val="000000"/>
      </a:accent4>
      <a:accent5>
        <a:srgbClr val="FFC5AA"/>
      </a:accent5>
      <a:accent6>
        <a:srgbClr val="2D2D8A"/>
      </a:accent6>
      <a:hlink>
        <a:srgbClr val="009999"/>
      </a:hlink>
      <a:folHlink>
        <a:srgbClr val="99CC00"/>
      </a:folHlink>
    </a:clrScheme>
    <a:fontScheme name="Title &amp; Subtitle">
      <a:majorFont>
        <a:latin typeface="Arial"/>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Bullets">
      <a:majorFont>
        <a:latin typeface="Arial"/>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8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10592</TotalTime>
  <Pages>0</Pages>
  <Words>792</Words>
  <Characters>0</Characters>
  <Application>Microsoft Office PowerPoint</Application>
  <PresentationFormat>On-screen Show (4:3)</PresentationFormat>
  <Lines>0</Lines>
  <Paragraphs>140</Paragraphs>
  <Slides>16</Slides>
  <Notes>10</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16</vt:i4>
      </vt:variant>
    </vt:vector>
  </HeadingPairs>
  <TitlesOfParts>
    <vt:vector size="30" baseType="lpstr">
      <vt:lpstr>Arial</vt:lpstr>
      <vt:lpstr>Arial Narrow</vt:lpstr>
      <vt:lpstr>Arial Rounded MT Bold</vt:lpstr>
      <vt:lpstr>Calibri</vt:lpstr>
      <vt:lpstr>Courier New</vt:lpstr>
      <vt:lpstr>Futura-BookOblique</vt:lpstr>
      <vt:lpstr>Gill Sans</vt:lpstr>
      <vt:lpstr>Gill Sans MT</vt:lpstr>
      <vt:lpstr>Times New Roman</vt:lpstr>
      <vt:lpstr>Wingdings</vt:lpstr>
      <vt:lpstr>ヒラギノ角ゴ ProN W3</vt:lpstr>
      <vt:lpstr>ヒラギノ角ゴ ProN W6</vt:lpstr>
      <vt:lpstr>Title &amp; Subtitle</vt:lpstr>
      <vt:lpstr>Title &amp; Bullets</vt:lpstr>
      <vt:lpstr>            “Working in Partnership and Collaboration to achieve the Goals of NDP and future skills needs”    2019 National Skills Conference, 14 March 2019    Mr. Tom Mkhwanazi, CEO: W&amp;RSETA </vt:lpstr>
      <vt:lpstr>NATIONAL DEVELOPMENT  PLAN (NDP) 2030 </vt:lpstr>
      <vt:lpstr>NDP AND THE PSET SYSTEM </vt:lpstr>
      <vt:lpstr>OBJECTIVE: GROWTH AND JOBS, EDUCATION AND A CAPABLE DEVELOPMENTAL STATE </vt:lpstr>
      <vt:lpstr>BUILDING A FUTURE FOR  SOUTH AFRICA’S YOUTH</vt:lpstr>
      <vt:lpstr>BUILDING A FUTURE FOR  SOUTH AFRICA’S YOUTH</vt:lpstr>
      <vt:lpstr>BUILDING A FUTURE FOR  SOUTH AFRICA’S YOUTH</vt:lpstr>
      <vt:lpstr>DECENT EMPLOYMENT THROUGH  INCLUSIVE ECONOMIC GROWTH </vt:lpstr>
      <vt:lpstr>DECENT EMPLOYMENT THROUGH  INCLUSIVE ECONOMIC GROWTH </vt:lpstr>
      <vt:lpstr>DECENT EMPLOYMENT THROUGH  INCLUSIVE ECONOMIC GROWTH </vt:lpstr>
      <vt:lpstr>AN INCLUSIVE AND INTEGRATED  RURAL ECONOMY </vt:lpstr>
      <vt:lpstr>SKILLS FOR THE FUTURE  </vt:lpstr>
      <vt:lpstr>SKILLS FOR THE FUTURE  </vt:lpstr>
      <vt:lpstr>LOOKING AHEAD…</vt:lpstr>
      <vt:lpstr>LOOKING AHEAD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Desmond Mashao (Centurion)</dc:creator>
  <cp:lastModifiedBy>Vinnette Pretorius (Centurion)</cp:lastModifiedBy>
  <cp:revision>711</cp:revision>
  <cp:lastPrinted>2015-05-06T20:41:53Z</cp:lastPrinted>
  <dcterms:modified xsi:type="dcterms:W3CDTF">2019-03-12T14:04:34Z</dcterms:modified>
</cp:coreProperties>
</file>