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4" r:id="rId3"/>
    <p:sldId id="285" r:id="rId4"/>
    <p:sldId id="300" r:id="rId5"/>
    <p:sldId id="286" r:id="rId6"/>
    <p:sldId id="284" r:id="rId7"/>
    <p:sldId id="287" r:id="rId8"/>
    <p:sldId id="290" r:id="rId9"/>
    <p:sldId id="292" r:id="rId10"/>
    <p:sldId id="289" r:id="rId11"/>
    <p:sldId id="288" r:id="rId12"/>
    <p:sldId id="291" r:id="rId13"/>
    <p:sldId id="263" r:id="rId14"/>
    <p:sldId id="293" r:id="rId15"/>
    <p:sldId id="294" r:id="rId16"/>
    <p:sldId id="299" r:id="rId17"/>
    <p:sldId id="296" r:id="rId18"/>
    <p:sldId id="295" r:id="rId19"/>
    <p:sldId id="297" r:id="rId20"/>
    <p:sldId id="301"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99FF"/>
    <a:srgbClr val="CCFF33"/>
    <a:srgbClr val="66FFFF"/>
    <a:srgbClr val="99FF99"/>
    <a:srgbClr val="FF9933"/>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snapToGrid="0">
      <p:cViewPr varScale="1">
        <p:scale>
          <a:sx n="74" d="100"/>
          <a:sy n="74" d="100"/>
        </p:scale>
        <p:origin x="45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B8E561-9A17-41C7-802E-58AFE350CCCE}" type="doc">
      <dgm:prSet loTypeId="urn:microsoft.com/office/officeart/2011/layout/CircleProcess" loCatId="process" qsTypeId="urn:microsoft.com/office/officeart/2005/8/quickstyle/simple1" qsCatId="simple" csTypeId="urn:microsoft.com/office/officeart/2005/8/colors/accent3_4" csCatId="accent3" phldr="1"/>
      <dgm:spPr/>
      <dgm:t>
        <a:bodyPr/>
        <a:lstStyle/>
        <a:p>
          <a:endParaRPr lang="en-US"/>
        </a:p>
      </dgm:t>
    </dgm:pt>
    <dgm:pt modelId="{6583C8AC-11E5-4485-8156-CF0BD1387585}">
      <dgm:prSet phldrT="[Text]" custT="1"/>
      <dgm:spPr>
        <a:solidFill>
          <a:schemeClr val="bg1"/>
        </a:solidFill>
        <a:ln w="57150">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dgm:spPr>
      <dgm:t>
        <a:bodyPr/>
        <a:lstStyle/>
        <a:p>
          <a:r>
            <a:rPr lang="en-US" sz="2400" i="0" dirty="0"/>
            <a:t>Explore the </a:t>
          </a:r>
          <a:r>
            <a:rPr lang="en-US" sz="2400" b="1" i="0" dirty="0"/>
            <a:t>feasibility</a:t>
          </a:r>
          <a:r>
            <a:rPr lang="en-US" sz="2400" i="0" dirty="0"/>
            <a:t> of establishing a </a:t>
          </a:r>
          <a:r>
            <a:rPr lang="en-US" sz="2400" b="1" i="0" dirty="0"/>
            <a:t>training centre </a:t>
          </a:r>
          <a:r>
            <a:rPr lang="en-US" sz="2400" i="0" dirty="0"/>
            <a:t>for </a:t>
          </a:r>
          <a:r>
            <a:rPr lang="en-US" sz="2400" i="1" dirty="0"/>
            <a:t>Skills Development, Capacity Support, and Monitoring and Evaluation </a:t>
          </a:r>
          <a:r>
            <a:rPr lang="en-US" sz="2400" i="0" dirty="0"/>
            <a:t>for cadres in the post-school education and training system along the ITCILO Model</a:t>
          </a:r>
        </a:p>
      </dgm:t>
    </dgm:pt>
    <dgm:pt modelId="{A23B6929-F986-480E-A902-886B22E7C706}" type="parTrans" cxnId="{7360EA91-2B57-4110-8788-353F0011F695}">
      <dgm:prSet/>
      <dgm:spPr/>
      <dgm:t>
        <a:bodyPr/>
        <a:lstStyle/>
        <a:p>
          <a:endParaRPr lang="en-US"/>
        </a:p>
      </dgm:t>
    </dgm:pt>
    <dgm:pt modelId="{EF33A0A8-7534-4D38-B5B4-4AB1F596F448}" type="sibTrans" cxnId="{7360EA91-2B57-4110-8788-353F0011F695}">
      <dgm:prSet/>
      <dgm:spPr/>
      <dgm:t>
        <a:bodyPr/>
        <a:lstStyle/>
        <a:p>
          <a:endParaRPr lang="en-US"/>
        </a:p>
      </dgm:t>
    </dgm:pt>
    <dgm:pt modelId="{A83E1321-F2DD-463C-A209-6CFAF59135B0}" type="pres">
      <dgm:prSet presAssocID="{D5B8E561-9A17-41C7-802E-58AFE350CCCE}" presName="Name0" presStyleCnt="0">
        <dgm:presLayoutVars>
          <dgm:chMax val="11"/>
          <dgm:chPref val="11"/>
          <dgm:dir/>
          <dgm:resizeHandles/>
        </dgm:presLayoutVars>
      </dgm:prSet>
      <dgm:spPr/>
      <dgm:t>
        <a:bodyPr/>
        <a:lstStyle/>
        <a:p>
          <a:endParaRPr lang="en-ZA"/>
        </a:p>
      </dgm:t>
    </dgm:pt>
    <dgm:pt modelId="{3928A23E-E417-44DE-847D-BF882E0164C1}" type="pres">
      <dgm:prSet presAssocID="{6583C8AC-11E5-4485-8156-CF0BD1387585}" presName="Accent1" presStyleCnt="0"/>
      <dgm:spPr/>
    </dgm:pt>
    <dgm:pt modelId="{F243B85D-F2E4-4E10-80DE-11F8EFA76118}" type="pres">
      <dgm:prSet presAssocID="{6583C8AC-11E5-4485-8156-CF0BD1387585}" presName="Accent" presStyleLbl="node1" presStyleIdx="0" presStyleCnt="1" custAng="20648620" custScaleX="144176"/>
      <dgm:spPr>
        <a:solidFill>
          <a:schemeClr val="bg1"/>
        </a:solidFill>
        <a:ln>
          <a:solidFill>
            <a:schemeClr val="bg1"/>
          </a:solidFill>
        </a:ln>
      </dgm:spPr>
    </dgm:pt>
    <dgm:pt modelId="{929EC767-AD2D-47BA-B3E5-8978C9FF5D77}" type="pres">
      <dgm:prSet presAssocID="{6583C8AC-11E5-4485-8156-CF0BD1387585}" presName="ParentBackground1" presStyleCnt="0"/>
      <dgm:spPr/>
    </dgm:pt>
    <dgm:pt modelId="{CD552670-FB9F-4868-80F6-C1191F0E0085}" type="pres">
      <dgm:prSet presAssocID="{6583C8AC-11E5-4485-8156-CF0BD1387585}" presName="ParentBackground" presStyleLbl="fgAcc1" presStyleIdx="0" presStyleCnt="1" custScaleX="204029" custScaleY="114325"/>
      <dgm:spPr/>
      <dgm:t>
        <a:bodyPr/>
        <a:lstStyle/>
        <a:p>
          <a:endParaRPr lang="en-ZA"/>
        </a:p>
      </dgm:t>
    </dgm:pt>
    <dgm:pt modelId="{2896ADCF-0A10-496F-A132-5B96B73F5026}" type="pres">
      <dgm:prSet presAssocID="{6583C8AC-11E5-4485-8156-CF0BD1387585}" presName="Parent1" presStyleLbl="revTx" presStyleIdx="0" presStyleCnt="0">
        <dgm:presLayoutVars>
          <dgm:chMax val="1"/>
          <dgm:chPref val="1"/>
          <dgm:bulletEnabled val="1"/>
        </dgm:presLayoutVars>
      </dgm:prSet>
      <dgm:spPr/>
      <dgm:t>
        <a:bodyPr/>
        <a:lstStyle/>
        <a:p>
          <a:endParaRPr lang="en-ZA"/>
        </a:p>
      </dgm:t>
    </dgm:pt>
  </dgm:ptLst>
  <dgm:cxnLst>
    <dgm:cxn modelId="{29447517-57AE-47B1-BA71-31763AEBE4A6}" type="presOf" srcId="{D5B8E561-9A17-41C7-802E-58AFE350CCCE}" destId="{A83E1321-F2DD-463C-A209-6CFAF59135B0}" srcOrd="0" destOrd="0" presId="urn:microsoft.com/office/officeart/2011/layout/CircleProcess"/>
    <dgm:cxn modelId="{E8CB3F28-F783-4D8D-A7E4-DB19F22F63EB}" type="presOf" srcId="{6583C8AC-11E5-4485-8156-CF0BD1387585}" destId="{2896ADCF-0A10-496F-A132-5B96B73F5026}" srcOrd="1" destOrd="0" presId="urn:microsoft.com/office/officeart/2011/layout/CircleProcess"/>
    <dgm:cxn modelId="{BBD5EC31-41F2-417D-84EB-21363940A306}" type="presOf" srcId="{6583C8AC-11E5-4485-8156-CF0BD1387585}" destId="{CD552670-FB9F-4868-80F6-C1191F0E0085}" srcOrd="0" destOrd="0" presId="urn:microsoft.com/office/officeart/2011/layout/CircleProcess"/>
    <dgm:cxn modelId="{7360EA91-2B57-4110-8788-353F0011F695}" srcId="{D5B8E561-9A17-41C7-802E-58AFE350CCCE}" destId="{6583C8AC-11E5-4485-8156-CF0BD1387585}" srcOrd="0" destOrd="0" parTransId="{A23B6929-F986-480E-A902-886B22E7C706}" sibTransId="{EF33A0A8-7534-4D38-B5B4-4AB1F596F448}"/>
    <dgm:cxn modelId="{4E5EA148-47FA-4FCC-9308-CCFFA1BC8B19}" type="presParOf" srcId="{A83E1321-F2DD-463C-A209-6CFAF59135B0}" destId="{3928A23E-E417-44DE-847D-BF882E0164C1}" srcOrd="0" destOrd="0" presId="urn:microsoft.com/office/officeart/2011/layout/CircleProcess"/>
    <dgm:cxn modelId="{016EC628-692D-41C3-AB10-0AEC4F842657}" type="presParOf" srcId="{3928A23E-E417-44DE-847D-BF882E0164C1}" destId="{F243B85D-F2E4-4E10-80DE-11F8EFA76118}" srcOrd="0" destOrd="0" presId="urn:microsoft.com/office/officeart/2011/layout/CircleProcess"/>
    <dgm:cxn modelId="{E65F07E3-D75C-4554-8941-83AB609FE765}" type="presParOf" srcId="{A83E1321-F2DD-463C-A209-6CFAF59135B0}" destId="{929EC767-AD2D-47BA-B3E5-8978C9FF5D77}" srcOrd="1" destOrd="0" presId="urn:microsoft.com/office/officeart/2011/layout/CircleProcess"/>
    <dgm:cxn modelId="{1D4A3DA6-4085-4AEA-A767-62E2A4C19FE6}" type="presParOf" srcId="{929EC767-AD2D-47BA-B3E5-8978C9FF5D77}" destId="{CD552670-FB9F-4868-80F6-C1191F0E0085}" srcOrd="0" destOrd="0" presId="urn:microsoft.com/office/officeart/2011/layout/CircleProcess"/>
    <dgm:cxn modelId="{CDAD6768-6E91-45BF-83D9-4C35A301EB39}" type="presParOf" srcId="{A83E1321-F2DD-463C-A209-6CFAF59135B0}" destId="{2896ADCF-0A10-496F-A132-5B96B73F5026}" srcOrd="2" destOrd="0" presId="urn:microsoft.com/office/officeart/2011/layout/CircleProcess"/>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9C8228-7773-48EE-B8F1-62624243CF0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DC9D83C6-63B1-4816-B33D-CA087570A48A}">
      <dgm:prSet phldrT="[Text]" custT="1"/>
      <dgm:spPr>
        <a:solidFill>
          <a:schemeClr val="bg1">
            <a:lumMod val="50000"/>
            <a:alpha val="50000"/>
          </a:schemeClr>
        </a:solidFill>
        <a:ln>
          <a:solidFill>
            <a:schemeClr val="bg1">
              <a:lumMod val="50000"/>
            </a:schemeClr>
          </a:solidFill>
        </a:ln>
        <a:scene3d>
          <a:camera prst="orthographicFront"/>
          <a:lightRig rig="threePt" dir="t"/>
        </a:scene3d>
        <a:sp3d>
          <a:bevelT w="165100" prst="coolSlant"/>
        </a:sp3d>
      </dgm:spPr>
      <dgm:t>
        <a:bodyPr/>
        <a:lstStyle/>
        <a:p>
          <a:pPr algn="ctr"/>
          <a:r>
            <a:rPr lang="en-US" sz="1600" b="1">
              <a:solidFill>
                <a:sysClr val="windowText" lastClr="000000"/>
              </a:solidFill>
            </a:rPr>
            <a:t>Multi-Method Research Design</a:t>
          </a:r>
        </a:p>
      </dgm:t>
    </dgm:pt>
    <dgm:pt modelId="{4A2DA3D1-E2E1-40FD-8656-FA2E8928AAAC}" type="parTrans" cxnId="{DF4F47DA-2232-4403-B9F7-DFD9C3F31148}">
      <dgm:prSet/>
      <dgm:spPr/>
      <dgm:t>
        <a:bodyPr/>
        <a:lstStyle/>
        <a:p>
          <a:pPr algn="ctr"/>
          <a:endParaRPr lang="en-US" sz="1600">
            <a:solidFill>
              <a:srgbClr val="002060"/>
            </a:solidFill>
          </a:endParaRPr>
        </a:p>
      </dgm:t>
    </dgm:pt>
    <dgm:pt modelId="{40D97C70-7EF3-436A-A665-81DA0A5EA685}" type="sibTrans" cxnId="{DF4F47DA-2232-4403-B9F7-DFD9C3F31148}">
      <dgm:prSet/>
      <dgm:spPr/>
      <dgm:t>
        <a:bodyPr/>
        <a:lstStyle/>
        <a:p>
          <a:pPr algn="ctr"/>
          <a:endParaRPr lang="en-US" sz="1600">
            <a:solidFill>
              <a:srgbClr val="002060"/>
            </a:solidFill>
          </a:endParaRPr>
        </a:p>
      </dgm:t>
    </dgm:pt>
    <dgm:pt modelId="{CB9B4FB8-91B3-444D-8822-83E2DBAEED2A}">
      <dgm:prSet phldrT="[Text]" custT="1"/>
      <dgm:spPr>
        <a:solidFill>
          <a:schemeClr val="bg1">
            <a:lumMod val="85000"/>
            <a:alpha val="50000"/>
          </a:schemeClr>
        </a:solidFill>
        <a:ln>
          <a:solidFill>
            <a:schemeClr val="bg1">
              <a:lumMod val="95000"/>
            </a:schemeClr>
          </a:solidFill>
        </a:ln>
        <a:scene3d>
          <a:camera prst="orthographicFront"/>
          <a:lightRig rig="threePt" dir="t"/>
        </a:scene3d>
        <a:sp3d>
          <a:bevelT w="165100" prst="coolSlant"/>
        </a:sp3d>
      </dgm:spPr>
      <dgm:t>
        <a:bodyPr/>
        <a:lstStyle/>
        <a:p>
          <a:pPr algn="ctr"/>
          <a:r>
            <a:rPr lang="en-US" sz="1600" b="1" dirty="0">
              <a:solidFill>
                <a:sysClr val="windowText" lastClr="000000"/>
              </a:solidFill>
            </a:rPr>
            <a:t>Study Visit to</a:t>
          </a:r>
        </a:p>
        <a:p>
          <a:pPr algn="ctr"/>
          <a:r>
            <a:rPr lang="en-US" sz="1600" b="1" dirty="0">
              <a:solidFill>
                <a:sysClr val="windowText" lastClr="000000"/>
              </a:solidFill>
            </a:rPr>
            <a:t>ITCILO</a:t>
          </a:r>
        </a:p>
      </dgm:t>
    </dgm:pt>
    <dgm:pt modelId="{AF1FB57E-F8EB-4956-8EE8-0BFBED568E48}" type="parTrans" cxnId="{A17B1229-5E9F-4578-A80E-DED337334CA9}">
      <dgm:prSet/>
      <dgm:spPr/>
      <dgm:t>
        <a:bodyPr/>
        <a:lstStyle/>
        <a:p>
          <a:pPr algn="ctr"/>
          <a:endParaRPr lang="en-US" sz="1600">
            <a:solidFill>
              <a:srgbClr val="002060"/>
            </a:solidFill>
          </a:endParaRPr>
        </a:p>
      </dgm:t>
    </dgm:pt>
    <dgm:pt modelId="{4E3F1C91-B367-401C-BE3F-F5470AB1EB7E}" type="sibTrans" cxnId="{A17B1229-5E9F-4578-A80E-DED337334CA9}">
      <dgm:prSet/>
      <dgm:spPr/>
      <dgm:t>
        <a:bodyPr/>
        <a:lstStyle/>
        <a:p>
          <a:pPr algn="ctr"/>
          <a:endParaRPr lang="en-US" sz="1600">
            <a:solidFill>
              <a:srgbClr val="002060"/>
            </a:solidFill>
          </a:endParaRPr>
        </a:p>
      </dgm:t>
    </dgm:pt>
    <dgm:pt modelId="{5F7B2F80-C652-4007-9F83-9056226E5BA0}">
      <dgm:prSet phldrT="[Text]" custT="1"/>
      <dgm:spPr>
        <a:solidFill>
          <a:schemeClr val="bg1">
            <a:lumMod val="85000"/>
            <a:alpha val="50000"/>
          </a:schemeClr>
        </a:solidFill>
        <a:ln>
          <a:solidFill>
            <a:schemeClr val="bg1">
              <a:lumMod val="95000"/>
            </a:schemeClr>
          </a:solidFill>
        </a:ln>
        <a:scene3d>
          <a:camera prst="orthographicFront"/>
          <a:lightRig rig="threePt" dir="t"/>
        </a:scene3d>
        <a:sp3d>
          <a:bevelT w="165100" prst="coolSlant"/>
        </a:sp3d>
      </dgm:spPr>
      <dgm:t>
        <a:bodyPr/>
        <a:lstStyle/>
        <a:p>
          <a:pPr algn="ctr"/>
          <a:r>
            <a:rPr lang="en-US" sz="1600" b="1">
              <a:solidFill>
                <a:sysClr val="windowText" lastClr="000000"/>
              </a:solidFill>
            </a:rPr>
            <a:t>Interviews</a:t>
          </a:r>
        </a:p>
      </dgm:t>
    </dgm:pt>
    <dgm:pt modelId="{D3731C7F-4F6A-42F2-A184-B67E4A05378C}" type="parTrans" cxnId="{209C15B6-F93A-46E2-8535-D06FD9BBB636}">
      <dgm:prSet/>
      <dgm:spPr/>
      <dgm:t>
        <a:bodyPr/>
        <a:lstStyle/>
        <a:p>
          <a:pPr algn="ctr"/>
          <a:endParaRPr lang="en-US" sz="1600">
            <a:solidFill>
              <a:srgbClr val="002060"/>
            </a:solidFill>
          </a:endParaRPr>
        </a:p>
      </dgm:t>
    </dgm:pt>
    <dgm:pt modelId="{0CC65F8F-D489-4CA7-8AE1-FCC1A735270F}" type="sibTrans" cxnId="{209C15B6-F93A-46E2-8535-D06FD9BBB636}">
      <dgm:prSet/>
      <dgm:spPr/>
      <dgm:t>
        <a:bodyPr/>
        <a:lstStyle/>
        <a:p>
          <a:pPr algn="ctr"/>
          <a:endParaRPr lang="en-US" sz="1600">
            <a:solidFill>
              <a:srgbClr val="002060"/>
            </a:solidFill>
          </a:endParaRPr>
        </a:p>
      </dgm:t>
    </dgm:pt>
    <dgm:pt modelId="{59E6B700-D144-49C6-A9D9-E96F37B3630B}">
      <dgm:prSet phldrT="[Text]" custT="1"/>
      <dgm:spPr>
        <a:solidFill>
          <a:schemeClr val="bg1">
            <a:lumMod val="85000"/>
            <a:alpha val="50000"/>
          </a:schemeClr>
        </a:solidFill>
        <a:ln>
          <a:solidFill>
            <a:schemeClr val="bg1">
              <a:lumMod val="95000"/>
            </a:schemeClr>
          </a:solidFill>
        </a:ln>
        <a:scene3d>
          <a:camera prst="orthographicFront"/>
          <a:lightRig rig="threePt" dir="t"/>
        </a:scene3d>
        <a:sp3d>
          <a:bevelT w="165100" prst="coolSlant"/>
        </a:sp3d>
      </dgm:spPr>
      <dgm:t>
        <a:bodyPr/>
        <a:lstStyle/>
        <a:p>
          <a:pPr algn="ctr"/>
          <a:r>
            <a:rPr lang="en-US" sz="1600" b="1">
              <a:solidFill>
                <a:sysClr val="windowText" lastClr="000000"/>
              </a:solidFill>
            </a:rPr>
            <a:t>Literature Review</a:t>
          </a:r>
        </a:p>
      </dgm:t>
    </dgm:pt>
    <dgm:pt modelId="{830BD763-E395-444C-B1FA-F19D0109C729}" type="parTrans" cxnId="{74ECBAA8-316D-4D4F-A61D-2D707A1D3A17}">
      <dgm:prSet/>
      <dgm:spPr/>
      <dgm:t>
        <a:bodyPr/>
        <a:lstStyle/>
        <a:p>
          <a:pPr algn="ctr"/>
          <a:endParaRPr lang="en-US" sz="1600">
            <a:solidFill>
              <a:srgbClr val="002060"/>
            </a:solidFill>
          </a:endParaRPr>
        </a:p>
      </dgm:t>
    </dgm:pt>
    <dgm:pt modelId="{20D32A1A-16E9-4EC7-B829-949F39B20FE3}" type="sibTrans" cxnId="{74ECBAA8-316D-4D4F-A61D-2D707A1D3A17}">
      <dgm:prSet/>
      <dgm:spPr/>
      <dgm:t>
        <a:bodyPr/>
        <a:lstStyle/>
        <a:p>
          <a:pPr algn="ctr"/>
          <a:endParaRPr lang="en-US" sz="1600">
            <a:solidFill>
              <a:srgbClr val="002060"/>
            </a:solidFill>
          </a:endParaRPr>
        </a:p>
      </dgm:t>
    </dgm:pt>
    <dgm:pt modelId="{E1F6731E-4232-4071-B75F-4EA9E8A5E832}">
      <dgm:prSet phldrT="[Text]" custT="1"/>
      <dgm:spPr>
        <a:solidFill>
          <a:schemeClr val="bg1">
            <a:lumMod val="85000"/>
            <a:alpha val="50000"/>
          </a:schemeClr>
        </a:solidFill>
        <a:ln>
          <a:solidFill>
            <a:schemeClr val="bg1">
              <a:lumMod val="95000"/>
            </a:schemeClr>
          </a:solidFill>
        </a:ln>
        <a:scene3d>
          <a:camera prst="orthographicFront"/>
          <a:lightRig rig="threePt" dir="t"/>
        </a:scene3d>
        <a:sp3d>
          <a:bevelT w="165100" prst="coolSlant"/>
        </a:sp3d>
      </dgm:spPr>
      <dgm:t>
        <a:bodyPr/>
        <a:lstStyle/>
        <a:p>
          <a:pPr algn="ctr"/>
          <a:r>
            <a:rPr lang="en-US" sz="1600" b="1">
              <a:solidFill>
                <a:sysClr val="windowText" lastClr="000000"/>
              </a:solidFill>
            </a:rPr>
            <a:t>Workshop</a:t>
          </a:r>
        </a:p>
      </dgm:t>
    </dgm:pt>
    <dgm:pt modelId="{4428BACA-C619-434F-A34C-60AC3EE5D42F}" type="parTrans" cxnId="{99184D83-8EEB-465C-AC0A-807D576A804E}">
      <dgm:prSet/>
      <dgm:spPr/>
      <dgm:t>
        <a:bodyPr/>
        <a:lstStyle/>
        <a:p>
          <a:pPr algn="ctr"/>
          <a:endParaRPr lang="en-US" sz="1600">
            <a:solidFill>
              <a:srgbClr val="002060"/>
            </a:solidFill>
          </a:endParaRPr>
        </a:p>
      </dgm:t>
    </dgm:pt>
    <dgm:pt modelId="{1F8F8A4C-01CB-422F-BD64-F0A3A5999F72}" type="sibTrans" cxnId="{99184D83-8EEB-465C-AC0A-807D576A804E}">
      <dgm:prSet/>
      <dgm:spPr/>
      <dgm:t>
        <a:bodyPr/>
        <a:lstStyle/>
        <a:p>
          <a:pPr algn="ctr"/>
          <a:endParaRPr lang="en-US" sz="1600">
            <a:solidFill>
              <a:srgbClr val="002060"/>
            </a:solidFill>
          </a:endParaRPr>
        </a:p>
      </dgm:t>
    </dgm:pt>
    <dgm:pt modelId="{9D4E39A7-0C46-4737-9D5B-DC9BE3777320}">
      <dgm:prSet custT="1"/>
      <dgm:spPr>
        <a:solidFill>
          <a:schemeClr val="bg1">
            <a:lumMod val="85000"/>
            <a:alpha val="50000"/>
          </a:schemeClr>
        </a:solidFill>
        <a:ln>
          <a:solidFill>
            <a:schemeClr val="bg1">
              <a:lumMod val="95000"/>
            </a:schemeClr>
          </a:solidFill>
        </a:ln>
        <a:scene3d>
          <a:camera prst="orthographicFront"/>
          <a:lightRig rig="threePt" dir="t"/>
        </a:scene3d>
        <a:sp3d>
          <a:bevelT w="165100" prst="coolSlant"/>
        </a:sp3d>
      </dgm:spPr>
      <dgm:t>
        <a:bodyPr/>
        <a:lstStyle/>
        <a:p>
          <a:pPr algn="ctr"/>
          <a:r>
            <a:rPr lang="en-US" sz="1600" b="1">
              <a:solidFill>
                <a:sysClr val="windowText" lastClr="000000"/>
              </a:solidFill>
            </a:rPr>
            <a:t>Focus Groups</a:t>
          </a:r>
        </a:p>
      </dgm:t>
    </dgm:pt>
    <dgm:pt modelId="{DFF215E2-E111-469C-934B-BF5843DE59E1}" type="parTrans" cxnId="{6063724A-9342-49FB-9319-AA798A96E2A4}">
      <dgm:prSet/>
      <dgm:spPr/>
      <dgm:t>
        <a:bodyPr/>
        <a:lstStyle/>
        <a:p>
          <a:pPr algn="ctr"/>
          <a:endParaRPr lang="en-US" sz="1600">
            <a:solidFill>
              <a:srgbClr val="002060"/>
            </a:solidFill>
          </a:endParaRPr>
        </a:p>
      </dgm:t>
    </dgm:pt>
    <dgm:pt modelId="{0E5A6325-13BA-4815-B79F-2593C9130A41}" type="sibTrans" cxnId="{6063724A-9342-49FB-9319-AA798A96E2A4}">
      <dgm:prSet/>
      <dgm:spPr/>
      <dgm:t>
        <a:bodyPr/>
        <a:lstStyle/>
        <a:p>
          <a:pPr algn="ctr"/>
          <a:endParaRPr lang="en-US" sz="1600">
            <a:solidFill>
              <a:srgbClr val="002060"/>
            </a:solidFill>
          </a:endParaRPr>
        </a:p>
      </dgm:t>
    </dgm:pt>
    <dgm:pt modelId="{9D194DD8-51C0-4DE9-BDE1-899EC2C05EB2}" type="pres">
      <dgm:prSet presAssocID="{A29C8228-7773-48EE-B8F1-62624243CF0B}" presName="composite" presStyleCnt="0">
        <dgm:presLayoutVars>
          <dgm:chMax val="1"/>
          <dgm:dir/>
          <dgm:resizeHandles val="exact"/>
        </dgm:presLayoutVars>
      </dgm:prSet>
      <dgm:spPr/>
      <dgm:t>
        <a:bodyPr/>
        <a:lstStyle/>
        <a:p>
          <a:endParaRPr lang="en-ZA"/>
        </a:p>
      </dgm:t>
    </dgm:pt>
    <dgm:pt modelId="{90FE9245-D390-4AD0-A5DC-3FC50314637E}" type="pres">
      <dgm:prSet presAssocID="{A29C8228-7773-48EE-B8F1-62624243CF0B}" presName="radial" presStyleCnt="0">
        <dgm:presLayoutVars>
          <dgm:animLvl val="ctr"/>
        </dgm:presLayoutVars>
      </dgm:prSet>
      <dgm:spPr>
        <a:scene3d>
          <a:camera prst="orthographicFront"/>
          <a:lightRig rig="threePt" dir="t"/>
        </a:scene3d>
        <a:sp3d>
          <a:bevelT w="165100" prst="coolSlant"/>
        </a:sp3d>
      </dgm:spPr>
    </dgm:pt>
    <dgm:pt modelId="{C6179187-B18B-45A3-B971-4969C1276091}" type="pres">
      <dgm:prSet presAssocID="{DC9D83C6-63B1-4816-B33D-CA087570A48A}" presName="centerShape" presStyleLbl="vennNode1" presStyleIdx="0" presStyleCnt="6"/>
      <dgm:spPr/>
      <dgm:t>
        <a:bodyPr/>
        <a:lstStyle/>
        <a:p>
          <a:endParaRPr lang="en-ZA"/>
        </a:p>
      </dgm:t>
    </dgm:pt>
    <dgm:pt modelId="{7AA7372D-F14B-40C3-9E97-9C31BBCCB73C}" type="pres">
      <dgm:prSet presAssocID="{CB9B4FB8-91B3-444D-8822-83E2DBAEED2A}" presName="node" presStyleLbl="vennNode1" presStyleIdx="1" presStyleCnt="6" custScaleX="141330" custScaleY="129193">
        <dgm:presLayoutVars>
          <dgm:bulletEnabled val="1"/>
        </dgm:presLayoutVars>
      </dgm:prSet>
      <dgm:spPr/>
      <dgm:t>
        <a:bodyPr/>
        <a:lstStyle/>
        <a:p>
          <a:endParaRPr lang="en-ZA"/>
        </a:p>
      </dgm:t>
    </dgm:pt>
    <dgm:pt modelId="{2BF25FB3-5BC6-46D6-98D8-874921373FAF}" type="pres">
      <dgm:prSet presAssocID="{5F7B2F80-C652-4007-9F83-9056226E5BA0}" presName="node" presStyleLbl="vennNode1" presStyleIdx="2" presStyleCnt="6" custScaleX="141330" custScaleY="129193">
        <dgm:presLayoutVars>
          <dgm:bulletEnabled val="1"/>
        </dgm:presLayoutVars>
      </dgm:prSet>
      <dgm:spPr/>
      <dgm:t>
        <a:bodyPr/>
        <a:lstStyle/>
        <a:p>
          <a:endParaRPr lang="en-ZA"/>
        </a:p>
      </dgm:t>
    </dgm:pt>
    <dgm:pt modelId="{AAB36690-34F7-44E8-B5CE-F503FD1CB01A}" type="pres">
      <dgm:prSet presAssocID="{59E6B700-D144-49C6-A9D9-E96F37B3630B}" presName="node" presStyleLbl="vennNode1" presStyleIdx="3" presStyleCnt="6" custScaleX="141330" custScaleY="129193">
        <dgm:presLayoutVars>
          <dgm:bulletEnabled val="1"/>
        </dgm:presLayoutVars>
      </dgm:prSet>
      <dgm:spPr/>
      <dgm:t>
        <a:bodyPr/>
        <a:lstStyle/>
        <a:p>
          <a:endParaRPr lang="en-ZA"/>
        </a:p>
      </dgm:t>
    </dgm:pt>
    <dgm:pt modelId="{A7CA6823-2BFF-4AC6-9307-49217082B197}" type="pres">
      <dgm:prSet presAssocID="{E1F6731E-4232-4071-B75F-4EA9E8A5E832}" presName="node" presStyleLbl="vennNode1" presStyleIdx="4" presStyleCnt="6" custScaleX="141330" custScaleY="129193">
        <dgm:presLayoutVars>
          <dgm:bulletEnabled val="1"/>
        </dgm:presLayoutVars>
      </dgm:prSet>
      <dgm:spPr/>
      <dgm:t>
        <a:bodyPr/>
        <a:lstStyle/>
        <a:p>
          <a:endParaRPr lang="en-ZA"/>
        </a:p>
      </dgm:t>
    </dgm:pt>
    <dgm:pt modelId="{8DF5AF7A-7E04-45F0-A55F-E80AB28A2F0D}" type="pres">
      <dgm:prSet presAssocID="{9D4E39A7-0C46-4737-9D5B-DC9BE3777320}" presName="node" presStyleLbl="vennNode1" presStyleIdx="5" presStyleCnt="6" custScaleX="141330" custScaleY="129193">
        <dgm:presLayoutVars>
          <dgm:bulletEnabled val="1"/>
        </dgm:presLayoutVars>
      </dgm:prSet>
      <dgm:spPr/>
      <dgm:t>
        <a:bodyPr/>
        <a:lstStyle/>
        <a:p>
          <a:endParaRPr lang="en-ZA"/>
        </a:p>
      </dgm:t>
    </dgm:pt>
  </dgm:ptLst>
  <dgm:cxnLst>
    <dgm:cxn modelId="{BA7062CC-A970-45F9-B28C-968D3438F1E9}" type="presOf" srcId="{A29C8228-7773-48EE-B8F1-62624243CF0B}" destId="{9D194DD8-51C0-4DE9-BDE1-899EC2C05EB2}" srcOrd="0" destOrd="0" presId="urn:microsoft.com/office/officeart/2005/8/layout/radial3"/>
    <dgm:cxn modelId="{209C15B6-F93A-46E2-8535-D06FD9BBB636}" srcId="{DC9D83C6-63B1-4816-B33D-CA087570A48A}" destId="{5F7B2F80-C652-4007-9F83-9056226E5BA0}" srcOrd="1" destOrd="0" parTransId="{D3731C7F-4F6A-42F2-A184-B67E4A05378C}" sibTransId="{0CC65F8F-D489-4CA7-8AE1-FCC1A735270F}"/>
    <dgm:cxn modelId="{A17B1229-5E9F-4578-A80E-DED337334CA9}" srcId="{DC9D83C6-63B1-4816-B33D-CA087570A48A}" destId="{CB9B4FB8-91B3-444D-8822-83E2DBAEED2A}" srcOrd="0" destOrd="0" parTransId="{AF1FB57E-F8EB-4956-8EE8-0BFBED568E48}" sibTransId="{4E3F1C91-B367-401C-BE3F-F5470AB1EB7E}"/>
    <dgm:cxn modelId="{712B71D1-C42F-4CED-AC32-377843361EB6}" type="presOf" srcId="{CB9B4FB8-91B3-444D-8822-83E2DBAEED2A}" destId="{7AA7372D-F14B-40C3-9E97-9C31BBCCB73C}" srcOrd="0" destOrd="0" presId="urn:microsoft.com/office/officeart/2005/8/layout/radial3"/>
    <dgm:cxn modelId="{F963EF4B-1D7B-49E3-8494-D7D93AAFB7BB}" type="presOf" srcId="{5F7B2F80-C652-4007-9F83-9056226E5BA0}" destId="{2BF25FB3-5BC6-46D6-98D8-874921373FAF}" srcOrd="0" destOrd="0" presId="urn:microsoft.com/office/officeart/2005/8/layout/radial3"/>
    <dgm:cxn modelId="{066D3683-E2FB-47AD-B0FB-17201C28E395}" type="presOf" srcId="{DC9D83C6-63B1-4816-B33D-CA087570A48A}" destId="{C6179187-B18B-45A3-B971-4969C1276091}" srcOrd="0" destOrd="0" presId="urn:microsoft.com/office/officeart/2005/8/layout/radial3"/>
    <dgm:cxn modelId="{DF4F47DA-2232-4403-B9F7-DFD9C3F31148}" srcId="{A29C8228-7773-48EE-B8F1-62624243CF0B}" destId="{DC9D83C6-63B1-4816-B33D-CA087570A48A}" srcOrd="0" destOrd="0" parTransId="{4A2DA3D1-E2E1-40FD-8656-FA2E8928AAAC}" sibTransId="{40D97C70-7EF3-436A-A665-81DA0A5EA685}"/>
    <dgm:cxn modelId="{99184D83-8EEB-465C-AC0A-807D576A804E}" srcId="{DC9D83C6-63B1-4816-B33D-CA087570A48A}" destId="{E1F6731E-4232-4071-B75F-4EA9E8A5E832}" srcOrd="3" destOrd="0" parTransId="{4428BACA-C619-434F-A34C-60AC3EE5D42F}" sibTransId="{1F8F8A4C-01CB-422F-BD64-F0A3A5999F72}"/>
    <dgm:cxn modelId="{74ECBAA8-316D-4D4F-A61D-2D707A1D3A17}" srcId="{DC9D83C6-63B1-4816-B33D-CA087570A48A}" destId="{59E6B700-D144-49C6-A9D9-E96F37B3630B}" srcOrd="2" destOrd="0" parTransId="{830BD763-E395-444C-B1FA-F19D0109C729}" sibTransId="{20D32A1A-16E9-4EC7-B829-949F39B20FE3}"/>
    <dgm:cxn modelId="{38528DC0-6C0B-4664-984C-729C29E9F73B}" type="presOf" srcId="{9D4E39A7-0C46-4737-9D5B-DC9BE3777320}" destId="{8DF5AF7A-7E04-45F0-A55F-E80AB28A2F0D}" srcOrd="0" destOrd="0" presId="urn:microsoft.com/office/officeart/2005/8/layout/radial3"/>
    <dgm:cxn modelId="{2ED8A972-FD4C-4F96-A4C6-2E98DB0E0C5F}" type="presOf" srcId="{59E6B700-D144-49C6-A9D9-E96F37B3630B}" destId="{AAB36690-34F7-44E8-B5CE-F503FD1CB01A}" srcOrd="0" destOrd="0" presId="urn:microsoft.com/office/officeart/2005/8/layout/radial3"/>
    <dgm:cxn modelId="{6063724A-9342-49FB-9319-AA798A96E2A4}" srcId="{DC9D83C6-63B1-4816-B33D-CA087570A48A}" destId="{9D4E39A7-0C46-4737-9D5B-DC9BE3777320}" srcOrd="4" destOrd="0" parTransId="{DFF215E2-E111-469C-934B-BF5843DE59E1}" sibTransId="{0E5A6325-13BA-4815-B79F-2593C9130A41}"/>
    <dgm:cxn modelId="{867DCFDC-D94A-4649-AA8D-7204C27BC75D}" type="presOf" srcId="{E1F6731E-4232-4071-B75F-4EA9E8A5E832}" destId="{A7CA6823-2BFF-4AC6-9307-49217082B197}" srcOrd="0" destOrd="0" presId="urn:microsoft.com/office/officeart/2005/8/layout/radial3"/>
    <dgm:cxn modelId="{68EF4FE2-717B-4AB2-8627-07BFB09BB8CF}" type="presParOf" srcId="{9D194DD8-51C0-4DE9-BDE1-899EC2C05EB2}" destId="{90FE9245-D390-4AD0-A5DC-3FC50314637E}" srcOrd="0" destOrd="0" presId="urn:microsoft.com/office/officeart/2005/8/layout/radial3"/>
    <dgm:cxn modelId="{63A80468-92F1-402F-9DDE-1E5A7D3BF714}" type="presParOf" srcId="{90FE9245-D390-4AD0-A5DC-3FC50314637E}" destId="{C6179187-B18B-45A3-B971-4969C1276091}" srcOrd="0" destOrd="0" presId="urn:microsoft.com/office/officeart/2005/8/layout/radial3"/>
    <dgm:cxn modelId="{33BE20ED-7158-4322-830F-37817B1F98C3}" type="presParOf" srcId="{90FE9245-D390-4AD0-A5DC-3FC50314637E}" destId="{7AA7372D-F14B-40C3-9E97-9C31BBCCB73C}" srcOrd="1" destOrd="0" presId="urn:microsoft.com/office/officeart/2005/8/layout/radial3"/>
    <dgm:cxn modelId="{25FF69BC-6830-44B0-8386-A649EFC1AF64}" type="presParOf" srcId="{90FE9245-D390-4AD0-A5DC-3FC50314637E}" destId="{2BF25FB3-5BC6-46D6-98D8-874921373FAF}" srcOrd="2" destOrd="0" presId="urn:microsoft.com/office/officeart/2005/8/layout/radial3"/>
    <dgm:cxn modelId="{859F7679-6F25-4C35-8FF6-1DD8BCA9E9B8}" type="presParOf" srcId="{90FE9245-D390-4AD0-A5DC-3FC50314637E}" destId="{AAB36690-34F7-44E8-B5CE-F503FD1CB01A}" srcOrd="3" destOrd="0" presId="urn:microsoft.com/office/officeart/2005/8/layout/radial3"/>
    <dgm:cxn modelId="{E50B1D9A-869B-4F54-9EA5-81935973C0BE}" type="presParOf" srcId="{90FE9245-D390-4AD0-A5DC-3FC50314637E}" destId="{A7CA6823-2BFF-4AC6-9307-49217082B197}" srcOrd="4" destOrd="0" presId="urn:microsoft.com/office/officeart/2005/8/layout/radial3"/>
    <dgm:cxn modelId="{3BE68559-64FC-4EF5-BE7D-321915848C74}" type="presParOf" srcId="{90FE9245-D390-4AD0-A5DC-3FC50314637E}" destId="{8DF5AF7A-7E04-45F0-A55F-E80AB28A2F0D}" srcOrd="5" destOrd="0" presId="urn:microsoft.com/office/officeart/2005/8/layout/radial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8F4C39-F7D0-461E-BB96-A05681A89A16}" type="doc">
      <dgm:prSet loTypeId="urn:microsoft.com/office/officeart/2011/layout/ConvergingText" loCatId="process" qsTypeId="urn:microsoft.com/office/officeart/2005/8/quickstyle/simple1" qsCatId="simple" csTypeId="urn:microsoft.com/office/officeart/2005/8/colors/accent3_5" csCatId="accent3" phldr="1"/>
      <dgm:spPr/>
      <dgm:t>
        <a:bodyPr/>
        <a:lstStyle/>
        <a:p>
          <a:endParaRPr lang="en-US"/>
        </a:p>
      </dgm:t>
    </dgm:pt>
    <dgm:pt modelId="{9F48529F-0774-4B91-BF7B-C7339CDD65A8}">
      <dgm:prSet phldrT="[Text]" custT="1"/>
      <dgm:spPr>
        <a:solidFill>
          <a:schemeClr val="bg1">
            <a:lumMod val="85000"/>
            <a:alpha val="77879"/>
          </a:schemeClr>
        </a:solidFill>
        <a:ln>
          <a:solidFill>
            <a:schemeClr val="bg1">
              <a:lumMod val="85000"/>
              <a:alpha val="77879"/>
            </a:schemeClr>
          </a:solidFill>
        </a:ln>
        <a:scene3d>
          <a:camera prst="orthographicFront"/>
          <a:lightRig rig="threePt" dir="t"/>
        </a:scene3d>
        <a:sp3d>
          <a:bevelT w="165100" prst="coolSlant"/>
        </a:sp3d>
      </dgm:spPr>
      <dgm:t>
        <a:bodyPr/>
        <a:lstStyle/>
        <a:p>
          <a:r>
            <a:rPr lang="en-US" sz="1400" b="1">
              <a:solidFill>
                <a:sysClr val="windowText" lastClr="000000"/>
              </a:solidFill>
            </a:rPr>
            <a:t>Inductive</a:t>
          </a:r>
        </a:p>
        <a:p>
          <a:r>
            <a:rPr lang="en-US" sz="1400" b="1">
              <a:solidFill>
                <a:sysClr val="windowText" lastClr="000000"/>
              </a:solidFill>
            </a:rPr>
            <a:t>Analysis</a:t>
          </a:r>
        </a:p>
      </dgm:t>
    </dgm:pt>
    <dgm:pt modelId="{5A1C4005-CE92-46F7-8C84-5F21CE5FBA7F}" type="parTrans" cxnId="{4485D5AA-BA05-4D23-A15F-19ED1CAA13FC}">
      <dgm:prSet/>
      <dgm:spPr/>
      <dgm:t>
        <a:bodyPr/>
        <a:lstStyle/>
        <a:p>
          <a:endParaRPr lang="en-US" sz="1400">
            <a:solidFill>
              <a:srgbClr val="002060"/>
            </a:solidFill>
          </a:endParaRPr>
        </a:p>
      </dgm:t>
    </dgm:pt>
    <dgm:pt modelId="{013C2CA4-1140-4028-8C03-889DB5598B56}" type="sibTrans" cxnId="{4485D5AA-BA05-4D23-A15F-19ED1CAA13FC}">
      <dgm:prSet/>
      <dgm:spPr/>
      <dgm:t>
        <a:bodyPr/>
        <a:lstStyle/>
        <a:p>
          <a:endParaRPr lang="en-US" sz="1400">
            <a:solidFill>
              <a:srgbClr val="002060"/>
            </a:solidFill>
          </a:endParaRPr>
        </a:p>
      </dgm:t>
    </dgm:pt>
    <dgm:pt modelId="{44F066D9-751B-48AF-AEED-74E92B02ED1E}">
      <dgm:prSet phldrT="[Text]" custT="1"/>
      <dgm:spPr/>
      <dgm:t>
        <a:bodyPr/>
        <a:lstStyle/>
        <a:p>
          <a:r>
            <a:rPr lang="en-US" sz="1400" b="1">
              <a:solidFill>
                <a:sysClr val="windowText" lastClr="000000"/>
              </a:solidFill>
            </a:rPr>
            <a:t>Coding</a:t>
          </a:r>
        </a:p>
      </dgm:t>
    </dgm:pt>
    <dgm:pt modelId="{C76AF757-3B1C-4A25-9523-AAB81EBE49BF}" type="parTrans" cxnId="{D2AB6901-CB7A-43F9-8BA7-13CC683BDC32}">
      <dgm:prSet/>
      <dgm:spPr/>
      <dgm:t>
        <a:bodyPr/>
        <a:lstStyle/>
        <a:p>
          <a:endParaRPr lang="en-US" sz="1400">
            <a:solidFill>
              <a:srgbClr val="002060"/>
            </a:solidFill>
          </a:endParaRPr>
        </a:p>
      </dgm:t>
    </dgm:pt>
    <dgm:pt modelId="{5F869762-C230-47B5-BAF4-92B9D8C1EA4E}" type="sibTrans" cxnId="{D2AB6901-CB7A-43F9-8BA7-13CC683BDC32}">
      <dgm:prSet/>
      <dgm:spPr/>
      <dgm:t>
        <a:bodyPr/>
        <a:lstStyle/>
        <a:p>
          <a:endParaRPr lang="en-US" sz="1400">
            <a:solidFill>
              <a:srgbClr val="002060"/>
            </a:solidFill>
          </a:endParaRPr>
        </a:p>
      </dgm:t>
    </dgm:pt>
    <dgm:pt modelId="{97E6E773-AA66-4132-976C-6D215F8483DE}">
      <dgm:prSet phldrT="[Text]" custT="1"/>
      <dgm:spPr/>
      <dgm:t>
        <a:bodyPr/>
        <a:lstStyle/>
        <a:p>
          <a:r>
            <a:rPr lang="en-US" sz="1400" b="1">
              <a:solidFill>
                <a:sysClr val="windowText" lastClr="000000"/>
              </a:solidFill>
            </a:rPr>
            <a:t>Comparing</a:t>
          </a:r>
        </a:p>
      </dgm:t>
    </dgm:pt>
    <dgm:pt modelId="{D0FB5CF1-7005-49D8-A3D0-2A8902CBDFE7}" type="parTrans" cxnId="{AEFDFFF9-0B74-49FF-987A-1CC562F0A3DC}">
      <dgm:prSet/>
      <dgm:spPr/>
      <dgm:t>
        <a:bodyPr/>
        <a:lstStyle/>
        <a:p>
          <a:endParaRPr lang="en-US" sz="1400">
            <a:solidFill>
              <a:srgbClr val="002060"/>
            </a:solidFill>
          </a:endParaRPr>
        </a:p>
      </dgm:t>
    </dgm:pt>
    <dgm:pt modelId="{FB4D8FAC-4CD3-4267-B520-112ACB4B90CD}" type="sibTrans" cxnId="{AEFDFFF9-0B74-49FF-987A-1CC562F0A3DC}">
      <dgm:prSet/>
      <dgm:spPr/>
      <dgm:t>
        <a:bodyPr/>
        <a:lstStyle/>
        <a:p>
          <a:endParaRPr lang="en-US" sz="1400">
            <a:solidFill>
              <a:srgbClr val="002060"/>
            </a:solidFill>
          </a:endParaRPr>
        </a:p>
      </dgm:t>
    </dgm:pt>
    <dgm:pt modelId="{AFB74D63-406C-47EA-8F83-E5773E58722F}">
      <dgm:prSet phldrT="[Text]" custT="1"/>
      <dgm:spPr/>
      <dgm:t>
        <a:bodyPr/>
        <a:lstStyle/>
        <a:p>
          <a:r>
            <a:rPr lang="en-US" sz="1400" b="1">
              <a:solidFill>
                <a:sysClr val="windowText" lastClr="000000"/>
              </a:solidFill>
            </a:rPr>
            <a:t>Weighing</a:t>
          </a:r>
        </a:p>
      </dgm:t>
    </dgm:pt>
    <dgm:pt modelId="{F20EDF74-ED64-4666-987F-A651625ED75D}" type="parTrans" cxnId="{3A3D7E63-056E-4011-9D3F-CBC3ED408EB2}">
      <dgm:prSet/>
      <dgm:spPr/>
      <dgm:t>
        <a:bodyPr/>
        <a:lstStyle/>
        <a:p>
          <a:endParaRPr lang="en-US" sz="1400">
            <a:solidFill>
              <a:srgbClr val="002060"/>
            </a:solidFill>
          </a:endParaRPr>
        </a:p>
      </dgm:t>
    </dgm:pt>
    <dgm:pt modelId="{BB2B69D0-CA96-4D9A-9E56-461B2BB72106}" type="sibTrans" cxnId="{3A3D7E63-056E-4011-9D3F-CBC3ED408EB2}">
      <dgm:prSet/>
      <dgm:spPr/>
      <dgm:t>
        <a:bodyPr/>
        <a:lstStyle/>
        <a:p>
          <a:endParaRPr lang="en-US" sz="1400">
            <a:solidFill>
              <a:srgbClr val="002060"/>
            </a:solidFill>
          </a:endParaRPr>
        </a:p>
      </dgm:t>
    </dgm:pt>
    <dgm:pt modelId="{AD94A42B-AA2A-498C-80C1-388769ED7BEA}" type="pres">
      <dgm:prSet presAssocID="{008F4C39-F7D0-461E-BB96-A05681A89A16}" presName="Name0" presStyleCnt="0">
        <dgm:presLayoutVars>
          <dgm:chMax/>
          <dgm:chPref val="1"/>
          <dgm:dir/>
          <dgm:animOne val="branch"/>
          <dgm:animLvl val="lvl"/>
          <dgm:resizeHandles/>
        </dgm:presLayoutVars>
      </dgm:prSet>
      <dgm:spPr/>
      <dgm:t>
        <a:bodyPr/>
        <a:lstStyle/>
        <a:p>
          <a:endParaRPr lang="en-ZA"/>
        </a:p>
      </dgm:t>
    </dgm:pt>
    <dgm:pt modelId="{D9B4BF71-CCAA-44CE-B7D0-616D221045ED}" type="pres">
      <dgm:prSet presAssocID="{9F48529F-0774-4B91-BF7B-C7339CDD65A8}" presName="composite" presStyleCnt="0"/>
      <dgm:spPr/>
    </dgm:pt>
    <dgm:pt modelId="{7557E570-CDAA-454E-9BD1-9F03396B67BB}" type="pres">
      <dgm:prSet presAssocID="{9F48529F-0774-4B91-BF7B-C7339CDD65A8}" presName="ParentAccent1" presStyleLbl="alignNode1" presStyleIdx="0" presStyleCnt="34" custLinFactX="-236049" custLinFactNeighborX="-300000" custLinFactNeighborY="-12763"/>
      <dgm:spPr/>
    </dgm:pt>
    <dgm:pt modelId="{EC32B990-FDAD-4E6E-8470-E4493BE0D3BB}" type="pres">
      <dgm:prSet presAssocID="{9F48529F-0774-4B91-BF7B-C7339CDD65A8}" presName="ParentAccent2" presStyleLbl="alignNode1" presStyleIdx="1" presStyleCnt="34" custLinFactX="-287101" custLinFactNeighborX="-300000"/>
      <dgm:spPr/>
    </dgm:pt>
    <dgm:pt modelId="{98E10A07-36D6-40C7-B759-9718E8883B27}" type="pres">
      <dgm:prSet presAssocID="{9F48529F-0774-4B91-BF7B-C7339CDD65A8}" presName="ParentAccent3" presStyleLbl="alignNode1" presStyleIdx="2" presStyleCnt="34" custLinFactX="-299864" custLinFactNeighborX="-300000"/>
      <dgm:spPr/>
    </dgm:pt>
    <dgm:pt modelId="{32762517-3047-4832-BB7B-1D2FE600D61D}" type="pres">
      <dgm:prSet presAssocID="{9F48529F-0774-4B91-BF7B-C7339CDD65A8}" presName="ParentAccent4" presStyleLbl="alignNode1" presStyleIdx="3" presStyleCnt="34" custLinFactX="-200000" custLinFactNeighborX="-208418"/>
      <dgm:spPr/>
    </dgm:pt>
    <dgm:pt modelId="{B8999617-6EB5-478C-9A6A-E39CFE77492A}" type="pres">
      <dgm:prSet presAssocID="{9F48529F-0774-4B91-BF7B-C7339CDD65A8}" presName="ParentAccent5" presStyleLbl="alignNode1" presStyleIdx="4" presStyleCnt="34" custLinFactX="-100000" custLinFactNeighborX="-155262"/>
      <dgm:spPr/>
    </dgm:pt>
    <dgm:pt modelId="{6323EA79-1E80-4B89-AD84-66AB4A8FFF22}" type="pres">
      <dgm:prSet presAssocID="{9F48529F-0774-4B91-BF7B-C7339CDD65A8}" presName="ParentAccent6" presStyleLbl="alignNode1" presStyleIdx="5" presStyleCnt="34"/>
      <dgm:spPr/>
    </dgm:pt>
    <dgm:pt modelId="{94148A6B-0A2F-4EF7-87C6-1964B431CDC2}" type="pres">
      <dgm:prSet presAssocID="{9F48529F-0774-4B91-BF7B-C7339CDD65A8}" presName="ParentAccent7" presStyleLbl="alignNode1" presStyleIdx="6" presStyleCnt="34" custLinFactX="-299864" custLinFactNeighborX="-300000" custLinFactNeighborY="38289"/>
      <dgm:spPr/>
    </dgm:pt>
    <dgm:pt modelId="{00CBAE3C-01CD-44A6-BC6F-8DDD1C808518}" type="pres">
      <dgm:prSet presAssocID="{9F48529F-0774-4B91-BF7B-C7339CDD65A8}" presName="ParentAccent8" presStyleLbl="alignNode1" presStyleIdx="7" presStyleCnt="34" custLinFactX="-299866" custLinFactNeighborX="-300000" custLinFactNeighborY="-63816"/>
      <dgm:spPr/>
    </dgm:pt>
    <dgm:pt modelId="{E8FEF6F9-4244-415B-818D-50EC340354D4}" type="pres">
      <dgm:prSet presAssocID="{9F48529F-0774-4B91-BF7B-C7339CDD65A8}" presName="ParentAccent9" presStyleLbl="alignNode1" presStyleIdx="8" presStyleCnt="34" custLinFactX="-274339" custLinFactNeighborX="-300000" custLinFactNeighborY="12763"/>
      <dgm:spPr/>
    </dgm:pt>
    <dgm:pt modelId="{1EE3238B-B584-4168-B5FB-F0D164B072B5}" type="pres">
      <dgm:prSet presAssocID="{9F48529F-0774-4B91-BF7B-C7339CDD65A8}" presName="ParentAccent10" presStyleLbl="alignNode1" presStyleIdx="9" presStyleCnt="34" custLinFactX="-274339" custLinFactNeighborX="-300000" custLinFactNeighborY="-38291"/>
      <dgm:spPr/>
    </dgm:pt>
    <dgm:pt modelId="{9DC82A87-8EE3-4F73-A21E-18AFAEA20976}" type="pres">
      <dgm:prSet presAssocID="{9F48529F-0774-4B91-BF7B-C7339CDD65A8}" presName="Parent" presStyleLbl="alignNode1" presStyleIdx="10" presStyleCnt="34" custScaleX="110204" custScaleY="108338">
        <dgm:presLayoutVars>
          <dgm:chMax val="5"/>
          <dgm:chPref val="3"/>
          <dgm:bulletEnabled val="1"/>
        </dgm:presLayoutVars>
      </dgm:prSet>
      <dgm:spPr/>
      <dgm:t>
        <a:bodyPr/>
        <a:lstStyle/>
        <a:p>
          <a:endParaRPr lang="en-ZA"/>
        </a:p>
      </dgm:t>
    </dgm:pt>
    <dgm:pt modelId="{D5BB089A-4A8E-4349-AE96-E55A9EC135C2}" type="pres">
      <dgm:prSet presAssocID="{44F066D9-751B-48AF-AEED-74E92B02ED1E}" presName="Child1Accent1" presStyleLbl="alignNode1" presStyleIdx="11" presStyleCnt="34"/>
      <dgm:spPr/>
    </dgm:pt>
    <dgm:pt modelId="{B67AA8E5-701E-483F-A3AB-D25197B34B7A}" type="pres">
      <dgm:prSet presAssocID="{44F066D9-751B-48AF-AEED-74E92B02ED1E}" presName="Child1Accent2" presStyleLbl="alignNode1" presStyleIdx="12" presStyleCnt="34"/>
      <dgm:spPr/>
    </dgm:pt>
    <dgm:pt modelId="{012FBCB2-ECD6-4DD4-856E-A6F9FCC2FD25}" type="pres">
      <dgm:prSet presAssocID="{44F066D9-751B-48AF-AEED-74E92B02ED1E}" presName="Child1Accent3" presStyleLbl="alignNode1" presStyleIdx="13" presStyleCnt="34"/>
      <dgm:spPr/>
    </dgm:pt>
    <dgm:pt modelId="{4BC5BA1C-B930-4203-8745-1E44AB8309CB}" type="pres">
      <dgm:prSet presAssocID="{44F066D9-751B-48AF-AEED-74E92B02ED1E}" presName="Child1Accent4" presStyleLbl="alignNode1" presStyleIdx="14" presStyleCnt="34"/>
      <dgm:spPr/>
    </dgm:pt>
    <dgm:pt modelId="{F557518E-CC5C-4565-8738-4FE389559744}" type="pres">
      <dgm:prSet presAssocID="{44F066D9-751B-48AF-AEED-74E92B02ED1E}" presName="Child1Accent5" presStyleLbl="alignNode1" presStyleIdx="15" presStyleCnt="34"/>
      <dgm:spPr/>
    </dgm:pt>
    <dgm:pt modelId="{CD6562E7-AA25-4237-94D5-23A78E51E82B}" type="pres">
      <dgm:prSet presAssocID="{44F066D9-751B-48AF-AEED-74E92B02ED1E}" presName="Child1Accent6" presStyleLbl="alignNode1" presStyleIdx="16" presStyleCnt="34"/>
      <dgm:spPr/>
    </dgm:pt>
    <dgm:pt modelId="{F3ABC861-FD1C-4756-88D2-7BE4D8AE24E6}" type="pres">
      <dgm:prSet presAssocID="{44F066D9-751B-48AF-AEED-74E92B02ED1E}" presName="Child1Accent7" presStyleLbl="alignNode1" presStyleIdx="17" presStyleCnt="34"/>
      <dgm:spPr/>
    </dgm:pt>
    <dgm:pt modelId="{0E48D5BC-28D5-4667-AC56-A4F4E5173121}" type="pres">
      <dgm:prSet presAssocID="{44F066D9-751B-48AF-AEED-74E92B02ED1E}" presName="Child1Accent8" presStyleLbl="alignNode1" presStyleIdx="18" presStyleCnt="34"/>
      <dgm:spPr/>
    </dgm:pt>
    <dgm:pt modelId="{708B874D-9B08-4BAF-A9DB-8A1009BE451D}" type="pres">
      <dgm:prSet presAssocID="{44F066D9-751B-48AF-AEED-74E92B02ED1E}" presName="Child1Accent9" presStyleLbl="alignNode1" presStyleIdx="19" presStyleCnt="34"/>
      <dgm:spPr/>
    </dgm:pt>
    <dgm:pt modelId="{55AB7714-7BBA-4B47-A5C3-EAE28A73745B}" type="pres">
      <dgm:prSet presAssocID="{44F066D9-751B-48AF-AEED-74E92B02ED1E}" presName="Child1" presStyleLbl="revTx" presStyleIdx="0" presStyleCnt="3">
        <dgm:presLayoutVars>
          <dgm:chMax/>
          <dgm:chPref val="0"/>
          <dgm:bulletEnabled val="1"/>
        </dgm:presLayoutVars>
      </dgm:prSet>
      <dgm:spPr/>
      <dgm:t>
        <a:bodyPr/>
        <a:lstStyle/>
        <a:p>
          <a:endParaRPr lang="en-ZA"/>
        </a:p>
      </dgm:t>
    </dgm:pt>
    <dgm:pt modelId="{3E17E333-5C59-4CB3-B8E7-5A1F14B4D1F8}" type="pres">
      <dgm:prSet presAssocID="{97E6E773-AA66-4132-976C-6D215F8483DE}" presName="Child2Accent1" presStyleLbl="alignNode1" presStyleIdx="20" presStyleCnt="34"/>
      <dgm:spPr/>
    </dgm:pt>
    <dgm:pt modelId="{51C3643B-2EF0-414A-976B-F6FDD253EEB0}" type="pres">
      <dgm:prSet presAssocID="{97E6E773-AA66-4132-976C-6D215F8483DE}" presName="Child2Accent2" presStyleLbl="alignNode1" presStyleIdx="21" presStyleCnt="34"/>
      <dgm:spPr/>
    </dgm:pt>
    <dgm:pt modelId="{8CAAAFA5-CFCF-45A2-AC64-0ACD79362A7A}" type="pres">
      <dgm:prSet presAssocID="{97E6E773-AA66-4132-976C-6D215F8483DE}" presName="Child2Accent3" presStyleLbl="alignNode1" presStyleIdx="22" presStyleCnt="34"/>
      <dgm:spPr/>
    </dgm:pt>
    <dgm:pt modelId="{66D65A42-54D9-4268-8205-E338873BA1D7}" type="pres">
      <dgm:prSet presAssocID="{97E6E773-AA66-4132-976C-6D215F8483DE}" presName="Child2Accent4" presStyleLbl="alignNode1" presStyleIdx="23" presStyleCnt="34"/>
      <dgm:spPr/>
    </dgm:pt>
    <dgm:pt modelId="{7E310A75-7261-42E6-9BDF-9ACB8C646E71}" type="pres">
      <dgm:prSet presAssocID="{97E6E773-AA66-4132-976C-6D215F8483DE}" presName="Child2Accent5" presStyleLbl="alignNode1" presStyleIdx="24" presStyleCnt="34"/>
      <dgm:spPr/>
    </dgm:pt>
    <dgm:pt modelId="{6A9C512A-B4E8-4063-9551-32FD632F72DB}" type="pres">
      <dgm:prSet presAssocID="{97E6E773-AA66-4132-976C-6D215F8483DE}" presName="Child2Accent6" presStyleLbl="alignNode1" presStyleIdx="25" presStyleCnt="34"/>
      <dgm:spPr/>
    </dgm:pt>
    <dgm:pt modelId="{107F0A65-35B5-4088-B0F1-B5FDE84E0D97}" type="pres">
      <dgm:prSet presAssocID="{97E6E773-AA66-4132-976C-6D215F8483DE}" presName="Child2Accent7" presStyleLbl="alignNode1" presStyleIdx="26" presStyleCnt="34"/>
      <dgm:spPr/>
    </dgm:pt>
    <dgm:pt modelId="{234068E4-4983-4C1D-BAEA-810DAFF626D8}" type="pres">
      <dgm:prSet presAssocID="{97E6E773-AA66-4132-976C-6D215F8483DE}" presName="Child2" presStyleLbl="revTx" presStyleIdx="1" presStyleCnt="3" custScaleX="118768" custScaleY="76165">
        <dgm:presLayoutVars>
          <dgm:chMax/>
          <dgm:chPref val="0"/>
          <dgm:bulletEnabled val="1"/>
        </dgm:presLayoutVars>
      </dgm:prSet>
      <dgm:spPr/>
      <dgm:t>
        <a:bodyPr/>
        <a:lstStyle/>
        <a:p>
          <a:endParaRPr lang="en-ZA"/>
        </a:p>
      </dgm:t>
    </dgm:pt>
    <dgm:pt modelId="{8374C21D-23DC-4A2D-A888-0579812A1A80}" type="pres">
      <dgm:prSet presAssocID="{AFB74D63-406C-47EA-8F83-E5773E58722F}" presName="Child3Accent1" presStyleLbl="alignNode1" presStyleIdx="27" presStyleCnt="34"/>
      <dgm:spPr/>
    </dgm:pt>
    <dgm:pt modelId="{5E03069A-0390-46C2-A2E4-813962BADC26}" type="pres">
      <dgm:prSet presAssocID="{AFB74D63-406C-47EA-8F83-E5773E58722F}" presName="Child3Accent2" presStyleLbl="alignNode1" presStyleIdx="28" presStyleCnt="34"/>
      <dgm:spPr/>
    </dgm:pt>
    <dgm:pt modelId="{958E0624-8F1F-41F3-88E7-210953EFAF9F}" type="pres">
      <dgm:prSet presAssocID="{AFB74D63-406C-47EA-8F83-E5773E58722F}" presName="Child3Accent3" presStyleLbl="alignNode1" presStyleIdx="29" presStyleCnt="34"/>
      <dgm:spPr/>
    </dgm:pt>
    <dgm:pt modelId="{A13D281E-61B5-40FD-BA5D-CAE57B138F20}" type="pres">
      <dgm:prSet presAssocID="{AFB74D63-406C-47EA-8F83-E5773E58722F}" presName="Child3Accent4" presStyleLbl="alignNode1" presStyleIdx="30" presStyleCnt="34"/>
      <dgm:spPr/>
    </dgm:pt>
    <dgm:pt modelId="{D9F87074-5BF9-43F2-A1A2-0837885FBD79}" type="pres">
      <dgm:prSet presAssocID="{AFB74D63-406C-47EA-8F83-E5773E58722F}" presName="Child3Accent5" presStyleLbl="alignNode1" presStyleIdx="31" presStyleCnt="34"/>
      <dgm:spPr/>
    </dgm:pt>
    <dgm:pt modelId="{8B9698FA-97FD-4DF4-A95D-11FD703D7A4C}" type="pres">
      <dgm:prSet presAssocID="{AFB74D63-406C-47EA-8F83-E5773E58722F}" presName="Child3Accent6" presStyleLbl="alignNode1" presStyleIdx="32" presStyleCnt="34"/>
      <dgm:spPr/>
    </dgm:pt>
    <dgm:pt modelId="{6D947064-A71F-42E5-82E7-FC7323274D3A}" type="pres">
      <dgm:prSet presAssocID="{AFB74D63-406C-47EA-8F83-E5773E58722F}" presName="Child3Accent7" presStyleLbl="alignNode1" presStyleIdx="33" presStyleCnt="34"/>
      <dgm:spPr/>
    </dgm:pt>
    <dgm:pt modelId="{078AB1FB-4771-4916-8109-AFC0F2D907A7}" type="pres">
      <dgm:prSet presAssocID="{AFB74D63-406C-47EA-8F83-E5773E58722F}" presName="Child3" presStyleLbl="revTx" presStyleIdx="2" presStyleCnt="3">
        <dgm:presLayoutVars>
          <dgm:chMax/>
          <dgm:chPref val="0"/>
          <dgm:bulletEnabled val="1"/>
        </dgm:presLayoutVars>
      </dgm:prSet>
      <dgm:spPr/>
      <dgm:t>
        <a:bodyPr/>
        <a:lstStyle/>
        <a:p>
          <a:endParaRPr lang="en-ZA"/>
        </a:p>
      </dgm:t>
    </dgm:pt>
  </dgm:ptLst>
  <dgm:cxnLst>
    <dgm:cxn modelId="{9DEF1CC0-0ED3-4507-BF8E-D1F03BB5B659}" type="presOf" srcId="{AFB74D63-406C-47EA-8F83-E5773E58722F}" destId="{078AB1FB-4771-4916-8109-AFC0F2D907A7}" srcOrd="0" destOrd="0" presId="urn:microsoft.com/office/officeart/2011/layout/ConvergingText"/>
    <dgm:cxn modelId="{6D1C8D73-83C0-4900-A65C-84669CF85499}" type="presOf" srcId="{44F066D9-751B-48AF-AEED-74E92B02ED1E}" destId="{55AB7714-7BBA-4B47-A5C3-EAE28A73745B}" srcOrd="0" destOrd="0" presId="urn:microsoft.com/office/officeart/2011/layout/ConvergingText"/>
    <dgm:cxn modelId="{9CD0474B-258F-42F8-A370-D3A88B6DE55E}" type="presOf" srcId="{9F48529F-0774-4B91-BF7B-C7339CDD65A8}" destId="{9DC82A87-8EE3-4F73-A21E-18AFAEA20976}" srcOrd="0" destOrd="0" presId="urn:microsoft.com/office/officeart/2011/layout/ConvergingText"/>
    <dgm:cxn modelId="{D2AB6901-CB7A-43F9-8BA7-13CC683BDC32}" srcId="{9F48529F-0774-4B91-BF7B-C7339CDD65A8}" destId="{44F066D9-751B-48AF-AEED-74E92B02ED1E}" srcOrd="0" destOrd="0" parTransId="{C76AF757-3B1C-4A25-9523-AAB81EBE49BF}" sibTransId="{5F869762-C230-47B5-BAF4-92B9D8C1EA4E}"/>
    <dgm:cxn modelId="{BB104C8E-27F3-4AC7-A739-4CB417E87836}" type="presOf" srcId="{97E6E773-AA66-4132-976C-6D215F8483DE}" destId="{234068E4-4983-4C1D-BAEA-810DAFF626D8}" srcOrd="0" destOrd="0" presId="urn:microsoft.com/office/officeart/2011/layout/ConvergingText"/>
    <dgm:cxn modelId="{BCC94079-4FE8-4082-BB07-05CAFC008F25}" type="presOf" srcId="{008F4C39-F7D0-461E-BB96-A05681A89A16}" destId="{AD94A42B-AA2A-498C-80C1-388769ED7BEA}" srcOrd="0" destOrd="0" presId="urn:microsoft.com/office/officeart/2011/layout/ConvergingText"/>
    <dgm:cxn modelId="{4485D5AA-BA05-4D23-A15F-19ED1CAA13FC}" srcId="{008F4C39-F7D0-461E-BB96-A05681A89A16}" destId="{9F48529F-0774-4B91-BF7B-C7339CDD65A8}" srcOrd="0" destOrd="0" parTransId="{5A1C4005-CE92-46F7-8C84-5F21CE5FBA7F}" sibTransId="{013C2CA4-1140-4028-8C03-889DB5598B56}"/>
    <dgm:cxn modelId="{3A3D7E63-056E-4011-9D3F-CBC3ED408EB2}" srcId="{9F48529F-0774-4B91-BF7B-C7339CDD65A8}" destId="{AFB74D63-406C-47EA-8F83-E5773E58722F}" srcOrd="2" destOrd="0" parTransId="{F20EDF74-ED64-4666-987F-A651625ED75D}" sibTransId="{BB2B69D0-CA96-4D9A-9E56-461B2BB72106}"/>
    <dgm:cxn modelId="{AEFDFFF9-0B74-49FF-987A-1CC562F0A3DC}" srcId="{9F48529F-0774-4B91-BF7B-C7339CDD65A8}" destId="{97E6E773-AA66-4132-976C-6D215F8483DE}" srcOrd="1" destOrd="0" parTransId="{D0FB5CF1-7005-49D8-A3D0-2A8902CBDFE7}" sibTransId="{FB4D8FAC-4CD3-4267-B520-112ACB4B90CD}"/>
    <dgm:cxn modelId="{DCF1B436-9082-4B58-9B49-F5B8385FB8D6}" type="presParOf" srcId="{AD94A42B-AA2A-498C-80C1-388769ED7BEA}" destId="{D9B4BF71-CCAA-44CE-B7D0-616D221045ED}" srcOrd="0" destOrd="0" presId="urn:microsoft.com/office/officeart/2011/layout/ConvergingText"/>
    <dgm:cxn modelId="{198A9256-67EE-4D25-BB17-BB2A79734BE1}" type="presParOf" srcId="{D9B4BF71-CCAA-44CE-B7D0-616D221045ED}" destId="{7557E570-CDAA-454E-9BD1-9F03396B67BB}" srcOrd="0" destOrd="0" presId="urn:microsoft.com/office/officeart/2011/layout/ConvergingText"/>
    <dgm:cxn modelId="{5A8508E9-D574-4B66-8197-9C3C1DB53D81}" type="presParOf" srcId="{D9B4BF71-CCAA-44CE-B7D0-616D221045ED}" destId="{EC32B990-FDAD-4E6E-8470-E4493BE0D3BB}" srcOrd="1" destOrd="0" presId="urn:microsoft.com/office/officeart/2011/layout/ConvergingText"/>
    <dgm:cxn modelId="{48909381-D7EF-4861-B375-05C4EDCC8B7D}" type="presParOf" srcId="{D9B4BF71-CCAA-44CE-B7D0-616D221045ED}" destId="{98E10A07-36D6-40C7-B759-9718E8883B27}" srcOrd="2" destOrd="0" presId="urn:microsoft.com/office/officeart/2011/layout/ConvergingText"/>
    <dgm:cxn modelId="{06E91075-B02F-4CA1-9112-CB598E537675}" type="presParOf" srcId="{D9B4BF71-CCAA-44CE-B7D0-616D221045ED}" destId="{32762517-3047-4832-BB7B-1D2FE600D61D}" srcOrd="3" destOrd="0" presId="urn:microsoft.com/office/officeart/2011/layout/ConvergingText"/>
    <dgm:cxn modelId="{0F27F7C3-44EC-4BDF-A442-B6E958A9DC23}" type="presParOf" srcId="{D9B4BF71-CCAA-44CE-B7D0-616D221045ED}" destId="{B8999617-6EB5-478C-9A6A-E39CFE77492A}" srcOrd="4" destOrd="0" presId="urn:microsoft.com/office/officeart/2011/layout/ConvergingText"/>
    <dgm:cxn modelId="{F28308A5-034D-43F3-98D3-32ECB629A2CF}" type="presParOf" srcId="{D9B4BF71-CCAA-44CE-B7D0-616D221045ED}" destId="{6323EA79-1E80-4B89-AD84-66AB4A8FFF22}" srcOrd="5" destOrd="0" presId="urn:microsoft.com/office/officeart/2011/layout/ConvergingText"/>
    <dgm:cxn modelId="{EAB3CC5B-8C6D-4933-B41C-616A5AF5AD30}" type="presParOf" srcId="{D9B4BF71-CCAA-44CE-B7D0-616D221045ED}" destId="{94148A6B-0A2F-4EF7-87C6-1964B431CDC2}" srcOrd="6" destOrd="0" presId="urn:microsoft.com/office/officeart/2011/layout/ConvergingText"/>
    <dgm:cxn modelId="{56B07243-02FB-43F2-BF6B-CB7188105ABE}" type="presParOf" srcId="{D9B4BF71-CCAA-44CE-B7D0-616D221045ED}" destId="{00CBAE3C-01CD-44A6-BC6F-8DDD1C808518}" srcOrd="7" destOrd="0" presId="urn:microsoft.com/office/officeart/2011/layout/ConvergingText"/>
    <dgm:cxn modelId="{F5C15EA6-0535-4642-B590-492C0776FC99}" type="presParOf" srcId="{D9B4BF71-CCAA-44CE-B7D0-616D221045ED}" destId="{E8FEF6F9-4244-415B-818D-50EC340354D4}" srcOrd="8" destOrd="0" presId="urn:microsoft.com/office/officeart/2011/layout/ConvergingText"/>
    <dgm:cxn modelId="{494D64E0-B873-4E54-8443-6CBD8051F0C0}" type="presParOf" srcId="{D9B4BF71-CCAA-44CE-B7D0-616D221045ED}" destId="{1EE3238B-B584-4168-B5FB-F0D164B072B5}" srcOrd="9" destOrd="0" presId="urn:microsoft.com/office/officeart/2011/layout/ConvergingText"/>
    <dgm:cxn modelId="{B9AB0CF3-B421-4001-922B-C29932204E99}" type="presParOf" srcId="{D9B4BF71-CCAA-44CE-B7D0-616D221045ED}" destId="{9DC82A87-8EE3-4F73-A21E-18AFAEA20976}" srcOrd="10" destOrd="0" presId="urn:microsoft.com/office/officeart/2011/layout/ConvergingText"/>
    <dgm:cxn modelId="{1CDB6D34-DC02-43A8-8864-26DE6E2C13B9}" type="presParOf" srcId="{D9B4BF71-CCAA-44CE-B7D0-616D221045ED}" destId="{D5BB089A-4A8E-4349-AE96-E55A9EC135C2}" srcOrd="11" destOrd="0" presId="urn:microsoft.com/office/officeart/2011/layout/ConvergingText"/>
    <dgm:cxn modelId="{F0A0BAFA-3C5F-47C1-867D-165BAFCB0BEA}" type="presParOf" srcId="{D9B4BF71-CCAA-44CE-B7D0-616D221045ED}" destId="{B67AA8E5-701E-483F-A3AB-D25197B34B7A}" srcOrd="12" destOrd="0" presId="urn:microsoft.com/office/officeart/2011/layout/ConvergingText"/>
    <dgm:cxn modelId="{B19F8E1F-1A0E-48B8-8EA0-86043F2BB3B6}" type="presParOf" srcId="{D9B4BF71-CCAA-44CE-B7D0-616D221045ED}" destId="{012FBCB2-ECD6-4DD4-856E-A6F9FCC2FD25}" srcOrd="13" destOrd="0" presId="urn:microsoft.com/office/officeart/2011/layout/ConvergingText"/>
    <dgm:cxn modelId="{60674120-0034-4C59-8D08-0D099938A2E1}" type="presParOf" srcId="{D9B4BF71-CCAA-44CE-B7D0-616D221045ED}" destId="{4BC5BA1C-B930-4203-8745-1E44AB8309CB}" srcOrd="14" destOrd="0" presId="urn:microsoft.com/office/officeart/2011/layout/ConvergingText"/>
    <dgm:cxn modelId="{8D565BBD-082A-404A-A749-82FA35CAC5F0}" type="presParOf" srcId="{D9B4BF71-CCAA-44CE-B7D0-616D221045ED}" destId="{F557518E-CC5C-4565-8738-4FE389559744}" srcOrd="15" destOrd="0" presId="urn:microsoft.com/office/officeart/2011/layout/ConvergingText"/>
    <dgm:cxn modelId="{58652CBF-B083-4E4C-A54E-D08B1CE84530}" type="presParOf" srcId="{D9B4BF71-CCAA-44CE-B7D0-616D221045ED}" destId="{CD6562E7-AA25-4237-94D5-23A78E51E82B}" srcOrd="16" destOrd="0" presId="urn:microsoft.com/office/officeart/2011/layout/ConvergingText"/>
    <dgm:cxn modelId="{3161E870-40A2-4587-A66D-CEDFA1608CDB}" type="presParOf" srcId="{D9B4BF71-CCAA-44CE-B7D0-616D221045ED}" destId="{F3ABC861-FD1C-4756-88D2-7BE4D8AE24E6}" srcOrd="17" destOrd="0" presId="urn:microsoft.com/office/officeart/2011/layout/ConvergingText"/>
    <dgm:cxn modelId="{C849CDB2-C139-4C67-A344-8D158B38DFB6}" type="presParOf" srcId="{D9B4BF71-CCAA-44CE-B7D0-616D221045ED}" destId="{0E48D5BC-28D5-4667-AC56-A4F4E5173121}" srcOrd="18" destOrd="0" presId="urn:microsoft.com/office/officeart/2011/layout/ConvergingText"/>
    <dgm:cxn modelId="{968CBB18-E8D6-4FB9-9928-525017FC7811}" type="presParOf" srcId="{D9B4BF71-CCAA-44CE-B7D0-616D221045ED}" destId="{708B874D-9B08-4BAF-A9DB-8A1009BE451D}" srcOrd="19" destOrd="0" presId="urn:microsoft.com/office/officeart/2011/layout/ConvergingText"/>
    <dgm:cxn modelId="{1CC7C6B2-B316-454E-9E69-8E8CF768CAFB}" type="presParOf" srcId="{D9B4BF71-CCAA-44CE-B7D0-616D221045ED}" destId="{55AB7714-7BBA-4B47-A5C3-EAE28A73745B}" srcOrd="20" destOrd="0" presId="urn:microsoft.com/office/officeart/2011/layout/ConvergingText"/>
    <dgm:cxn modelId="{0FDAE28B-7848-4650-BC4D-38C71ACD42AA}" type="presParOf" srcId="{D9B4BF71-CCAA-44CE-B7D0-616D221045ED}" destId="{3E17E333-5C59-4CB3-B8E7-5A1F14B4D1F8}" srcOrd="21" destOrd="0" presId="urn:microsoft.com/office/officeart/2011/layout/ConvergingText"/>
    <dgm:cxn modelId="{BD3DB485-728A-43B6-9574-47835589E90F}" type="presParOf" srcId="{D9B4BF71-CCAA-44CE-B7D0-616D221045ED}" destId="{51C3643B-2EF0-414A-976B-F6FDD253EEB0}" srcOrd="22" destOrd="0" presId="urn:microsoft.com/office/officeart/2011/layout/ConvergingText"/>
    <dgm:cxn modelId="{CF33FBF8-C765-478D-B444-6719F7470E74}" type="presParOf" srcId="{D9B4BF71-CCAA-44CE-B7D0-616D221045ED}" destId="{8CAAAFA5-CFCF-45A2-AC64-0ACD79362A7A}" srcOrd="23" destOrd="0" presId="urn:microsoft.com/office/officeart/2011/layout/ConvergingText"/>
    <dgm:cxn modelId="{1542FCB3-FE6F-4393-AF63-1BE356161BC3}" type="presParOf" srcId="{D9B4BF71-CCAA-44CE-B7D0-616D221045ED}" destId="{66D65A42-54D9-4268-8205-E338873BA1D7}" srcOrd="24" destOrd="0" presId="urn:microsoft.com/office/officeart/2011/layout/ConvergingText"/>
    <dgm:cxn modelId="{FFD9534B-6124-48D7-9BB4-7B0E9CD583DC}" type="presParOf" srcId="{D9B4BF71-CCAA-44CE-B7D0-616D221045ED}" destId="{7E310A75-7261-42E6-9BDF-9ACB8C646E71}" srcOrd="25" destOrd="0" presId="urn:microsoft.com/office/officeart/2011/layout/ConvergingText"/>
    <dgm:cxn modelId="{D842769F-96B8-4311-83C1-A6352C618247}" type="presParOf" srcId="{D9B4BF71-CCAA-44CE-B7D0-616D221045ED}" destId="{6A9C512A-B4E8-4063-9551-32FD632F72DB}" srcOrd="26" destOrd="0" presId="urn:microsoft.com/office/officeart/2011/layout/ConvergingText"/>
    <dgm:cxn modelId="{DA8C37F3-E422-4EE1-975A-68AF3E95E65F}" type="presParOf" srcId="{D9B4BF71-CCAA-44CE-B7D0-616D221045ED}" destId="{107F0A65-35B5-4088-B0F1-B5FDE84E0D97}" srcOrd="27" destOrd="0" presId="urn:microsoft.com/office/officeart/2011/layout/ConvergingText"/>
    <dgm:cxn modelId="{40354A5A-175A-4137-A6B2-DDC5D1CF34B1}" type="presParOf" srcId="{D9B4BF71-CCAA-44CE-B7D0-616D221045ED}" destId="{234068E4-4983-4C1D-BAEA-810DAFF626D8}" srcOrd="28" destOrd="0" presId="urn:microsoft.com/office/officeart/2011/layout/ConvergingText"/>
    <dgm:cxn modelId="{F661397E-7F2F-4C96-8993-64950F92BE5C}" type="presParOf" srcId="{D9B4BF71-CCAA-44CE-B7D0-616D221045ED}" destId="{8374C21D-23DC-4A2D-A888-0579812A1A80}" srcOrd="29" destOrd="0" presId="urn:microsoft.com/office/officeart/2011/layout/ConvergingText"/>
    <dgm:cxn modelId="{62A51B54-6D66-4E74-BEA1-BBD87D31D922}" type="presParOf" srcId="{D9B4BF71-CCAA-44CE-B7D0-616D221045ED}" destId="{5E03069A-0390-46C2-A2E4-813962BADC26}" srcOrd="30" destOrd="0" presId="urn:microsoft.com/office/officeart/2011/layout/ConvergingText"/>
    <dgm:cxn modelId="{6CC6B865-FCAD-4453-AD79-BB7D63D06D7C}" type="presParOf" srcId="{D9B4BF71-CCAA-44CE-B7D0-616D221045ED}" destId="{958E0624-8F1F-41F3-88E7-210953EFAF9F}" srcOrd="31" destOrd="0" presId="urn:microsoft.com/office/officeart/2011/layout/ConvergingText"/>
    <dgm:cxn modelId="{3F2901E1-F79E-44F4-B599-E747FCC5CD17}" type="presParOf" srcId="{D9B4BF71-CCAA-44CE-B7D0-616D221045ED}" destId="{A13D281E-61B5-40FD-BA5D-CAE57B138F20}" srcOrd="32" destOrd="0" presId="urn:microsoft.com/office/officeart/2011/layout/ConvergingText"/>
    <dgm:cxn modelId="{1672F5DE-2990-42A0-8443-C76CD9A73534}" type="presParOf" srcId="{D9B4BF71-CCAA-44CE-B7D0-616D221045ED}" destId="{D9F87074-5BF9-43F2-A1A2-0837885FBD79}" srcOrd="33" destOrd="0" presId="urn:microsoft.com/office/officeart/2011/layout/ConvergingText"/>
    <dgm:cxn modelId="{C8B2920D-6211-455E-9A13-2B0D90B91F39}" type="presParOf" srcId="{D9B4BF71-CCAA-44CE-B7D0-616D221045ED}" destId="{8B9698FA-97FD-4DF4-A95D-11FD703D7A4C}" srcOrd="34" destOrd="0" presId="urn:microsoft.com/office/officeart/2011/layout/ConvergingText"/>
    <dgm:cxn modelId="{62D9107A-807C-4D32-89C2-E6114284365D}" type="presParOf" srcId="{D9B4BF71-CCAA-44CE-B7D0-616D221045ED}" destId="{6D947064-A71F-42E5-82E7-FC7323274D3A}" srcOrd="35" destOrd="0" presId="urn:microsoft.com/office/officeart/2011/layout/ConvergingText"/>
    <dgm:cxn modelId="{0A494608-C928-4B39-840F-B8B7E7989CE0}" type="presParOf" srcId="{D9B4BF71-CCAA-44CE-B7D0-616D221045ED}" destId="{078AB1FB-4771-4916-8109-AFC0F2D907A7}" srcOrd="36" destOrd="0" presId="urn:microsoft.com/office/officeart/2011/layout/ConvergingTex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2AB0A4-A5D2-48D4-8868-7163965CF02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3C197A4-A1DA-4B63-A029-F10B91AA171C}">
      <dgm:prSet phldrT="[Text]" custT="1"/>
      <dgm:spPr>
        <a:solidFill>
          <a:schemeClr val="bg1">
            <a:lumMod val="95000"/>
          </a:schemeClr>
        </a:solidFill>
      </dgm:spPr>
      <dgm:t>
        <a:bodyPr/>
        <a:lstStyle/>
        <a:p>
          <a:r>
            <a:rPr lang="en-US" sz="1800" b="1">
              <a:solidFill>
                <a:sysClr val="windowText" lastClr="000000"/>
              </a:solidFill>
            </a:rPr>
            <a:t>CSD Director</a:t>
          </a:r>
        </a:p>
      </dgm:t>
    </dgm:pt>
    <dgm:pt modelId="{CD708304-CE25-4A2D-A572-0E86EF1D7CE1}" type="parTrans" cxnId="{6934BFBC-FE18-4F9F-A2D6-47500E2023CC}">
      <dgm:prSet/>
      <dgm:spPr/>
      <dgm:t>
        <a:bodyPr/>
        <a:lstStyle/>
        <a:p>
          <a:endParaRPr lang="en-US" sz="1800" b="1">
            <a:solidFill>
              <a:srgbClr val="002060"/>
            </a:solidFill>
          </a:endParaRPr>
        </a:p>
      </dgm:t>
    </dgm:pt>
    <dgm:pt modelId="{0E42D97A-325E-4734-9CC7-3A27BFBB8B89}" type="sibTrans" cxnId="{6934BFBC-FE18-4F9F-A2D6-47500E2023CC}">
      <dgm:prSet/>
      <dgm:spPr/>
      <dgm:t>
        <a:bodyPr/>
        <a:lstStyle/>
        <a:p>
          <a:endParaRPr lang="en-US" sz="1800" b="1">
            <a:solidFill>
              <a:srgbClr val="002060"/>
            </a:solidFill>
          </a:endParaRPr>
        </a:p>
      </dgm:t>
    </dgm:pt>
    <dgm:pt modelId="{C4D3F3E7-E16F-42A2-959A-89938E614F38}" type="asst">
      <dgm:prSet phldrT="[Text]" custT="1"/>
      <dgm:spPr>
        <a:solidFill>
          <a:schemeClr val="bg1">
            <a:lumMod val="95000"/>
          </a:schemeClr>
        </a:solidFill>
      </dgm:spPr>
      <dgm:t>
        <a:bodyPr/>
        <a:lstStyle/>
        <a:p>
          <a:r>
            <a:rPr lang="en-US" sz="1800" b="1">
              <a:solidFill>
                <a:sysClr val="windowText" lastClr="000000"/>
              </a:solidFill>
            </a:rPr>
            <a:t>Administrator</a:t>
          </a:r>
        </a:p>
      </dgm:t>
    </dgm:pt>
    <dgm:pt modelId="{9DA03BEF-EAD7-4FA4-AD97-56498364B72D}" type="parTrans" cxnId="{CD2E985E-C774-45C2-9E40-C4F0FDC3C9F2}">
      <dgm:prSet/>
      <dgm:spPr/>
      <dgm:t>
        <a:bodyPr/>
        <a:lstStyle/>
        <a:p>
          <a:endParaRPr lang="en-US" sz="1800" b="1">
            <a:solidFill>
              <a:srgbClr val="002060"/>
            </a:solidFill>
          </a:endParaRPr>
        </a:p>
      </dgm:t>
    </dgm:pt>
    <dgm:pt modelId="{0913D460-5B6A-4806-B54B-0D4B031DE7D8}" type="sibTrans" cxnId="{CD2E985E-C774-45C2-9E40-C4F0FDC3C9F2}">
      <dgm:prSet/>
      <dgm:spPr/>
      <dgm:t>
        <a:bodyPr/>
        <a:lstStyle/>
        <a:p>
          <a:endParaRPr lang="en-US" sz="1800" b="1">
            <a:solidFill>
              <a:srgbClr val="002060"/>
            </a:solidFill>
          </a:endParaRPr>
        </a:p>
      </dgm:t>
    </dgm:pt>
    <dgm:pt modelId="{D486B8FE-C81E-4766-816A-28B0949DE0EE}">
      <dgm:prSet phldrT="[Text]" custT="1"/>
      <dgm:spPr>
        <a:solidFill>
          <a:schemeClr val="bg1">
            <a:lumMod val="95000"/>
          </a:schemeClr>
        </a:solidFill>
      </dgm:spPr>
      <dgm:t>
        <a:bodyPr/>
        <a:lstStyle/>
        <a:p>
          <a:r>
            <a:rPr lang="en-US" sz="1800" b="1">
              <a:solidFill>
                <a:sysClr val="windowText" lastClr="000000"/>
              </a:solidFill>
            </a:rPr>
            <a:t>Programme Manager</a:t>
          </a:r>
        </a:p>
        <a:p>
          <a:r>
            <a:rPr lang="en-US" sz="1800" b="0">
              <a:solidFill>
                <a:sysClr val="windowText" lastClr="000000"/>
              </a:solidFill>
            </a:rPr>
            <a:t>Skills Development</a:t>
          </a:r>
        </a:p>
      </dgm:t>
    </dgm:pt>
    <dgm:pt modelId="{1D5A219C-4082-4342-926C-96A1302C4F69}" type="parTrans" cxnId="{F4BE5119-39B7-4043-88DF-07CFDCABA60D}">
      <dgm:prSet/>
      <dgm:spPr/>
      <dgm:t>
        <a:bodyPr/>
        <a:lstStyle/>
        <a:p>
          <a:endParaRPr lang="en-US" sz="1800" b="1">
            <a:solidFill>
              <a:srgbClr val="002060"/>
            </a:solidFill>
          </a:endParaRPr>
        </a:p>
      </dgm:t>
    </dgm:pt>
    <dgm:pt modelId="{CA929ED3-6643-4EE2-B126-85A7B04ED9D2}" type="sibTrans" cxnId="{F4BE5119-39B7-4043-88DF-07CFDCABA60D}">
      <dgm:prSet/>
      <dgm:spPr/>
      <dgm:t>
        <a:bodyPr/>
        <a:lstStyle/>
        <a:p>
          <a:endParaRPr lang="en-US" sz="1800" b="1">
            <a:solidFill>
              <a:srgbClr val="002060"/>
            </a:solidFill>
          </a:endParaRPr>
        </a:p>
      </dgm:t>
    </dgm:pt>
    <dgm:pt modelId="{EA0276BF-6F13-490D-A00A-CC5BC782C769}">
      <dgm:prSet phldrT="[Text]" custT="1"/>
      <dgm:spPr>
        <a:solidFill>
          <a:schemeClr val="bg1">
            <a:lumMod val="95000"/>
          </a:schemeClr>
        </a:solidFill>
      </dgm:spPr>
      <dgm:t>
        <a:bodyPr/>
        <a:lstStyle/>
        <a:p>
          <a:r>
            <a:rPr lang="en-US" sz="1800" b="1">
              <a:solidFill>
                <a:sysClr val="windowText" lastClr="000000"/>
              </a:solidFill>
            </a:rPr>
            <a:t>Programme Manager</a:t>
          </a:r>
        </a:p>
        <a:p>
          <a:r>
            <a:rPr lang="en-US" sz="1800" b="0">
              <a:solidFill>
                <a:sysClr val="windowText" lastClr="000000"/>
              </a:solidFill>
            </a:rPr>
            <a:t>Social Dialogue</a:t>
          </a:r>
        </a:p>
      </dgm:t>
    </dgm:pt>
    <dgm:pt modelId="{DDAD947A-D29D-4392-991C-C5B83AA153AA}" type="parTrans" cxnId="{160FC5F6-9B5C-42F3-A2D5-28330BBEED08}">
      <dgm:prSet/>
      <dgm:spPr/>
      <dgm:t>
        <a:bodyPr/>
        <a:lstStyle/>
        <a:p>
          <a:endParaRPr lang="en-US" sz="1800" b="1">
            <a:solidFill>
              <a:srgbClr val="002060"/>
            </a:solidFill>
          </a:endParaRPr>
        </a:p>
      </dgm:t>
    </dgm:pt>
    <dgm:pt modelId="{C61382C6-5345-434E-9894-5558D1DB4A19}" type="sibTrans" cxnId="{160FC5F6-9B5C-42F3-A2D5-28330BBEED08}">
      <dgm:prSet/>
      <dgm:spPr/>
      <dgm:t>
        <a:bodyPr/>
        <a:lstStyle/>
        <a:p>
          <a:endParaRPr lang="en-US" sz="1800" b="1">
            <a:solidFill>
              <a:srgbClr val="002060"/>
            </a:solidFill>
          </a:endParaRPr>
        </a:p>
      </dgm:t>
    </dgm:pt>
    <dgm:pt modelId="{8C49FAD8-9C4E-42F3-8AB7-18EF3FE6D26B}">
      <dgm:prSet phldrT="[Text]" custT="1"/>
      <dgm:spPr>
        <a:solidFill>
          <a:schemeClr val="bg1">
            <a:lumMod val="95000"/>
          </a:schemeClr>
        </a:solidFill>
      </dgm:spPr>
      <dgm:t>
        <a:bodyPr/>
        <a:lstStyle/>
        <a:p>
          <a:r>
            <a:rPr lang="en-US" sz="1800" b="1">
              <a:solidFill>
                <a:sysClr val="windowText" lastClr="000000"/>
              </a:solidFill>
            </a:rPr>
            <a:t>Programme Manager</a:t>
          </a:r>
        </a:p>
        <a:p>
          <a:r>
            <a:rPr lang="en-US" sz="1800" b="0">
              <a:solidFill>
                <a:sysClr val="windowText" lastClr="000000"/>
              </a:solidFill>
            </a:rPr>
            <a:t>PM&amp;E</a:t>
          </a:r>
        </a:p>
      </dgm:t>
    </dgm:pt>
    <dgm:pt modelId="{9A824814-AAAC-48AC-B172-A57D11CEDD4E}" type="parTrans" cxnId="{44AB6894-CDCB-4546-912F-4097FDCB2860}">
      <dgm:prSet/>
      <dgm:spPr/>
      <dgm:t>
        <a:bodyPr/>
        <a:lstStyle/>
        <a:p>
          <a:endParaRPr lang="en-US" sz="1800" b="1">
            <a:solidFill>
              <a:srgbClr val="002060"/>
            </a:solidFill>
          </a:endParaRPr>
        </a:p>
      </dgm:t>
    </dgm:pt>
    <dgm:pt modelId="{448EBCA5-8BF6-4DE0-BB2D-1878566C5134}" type="sibTrans" cxnId="{44AB6894-CDCB-4546-912F-4097FDCB2860}">
      <dgm:prSet/>
      <dgm:spPr/>
      <dgm:t>
        <a:bodyPr/>
        <a:lstStyle/>
        <a:p>
          <a:endParaRPr lang="en-US" sz="1800" b="1">
            <a:solidFill>
              <a:srgbClr val="002060"/>
            </a:solidFill>
          </a:endParaRPr>
        </a:p>
      </dgm:t>
    </dgm:pt>
    <dgm:pt modelId="{45C97C3F-BB30-44A0-9279-66CEC3973573}">
      <dgm:prSet custT="1"/>
      <dgm:spPr>
        <a:solidFill>
          <a:schemeClr val="bg1">
            <a:lumMod val="85000"/>
          </a:schemeClr>
        </a:solidFill>
        <a:ln>
          <a:solidFill>
            <a:schemeClr val="bg1">
              <a:lumMod val="85000"/>
            </a:schemeClr>
          </a:solidFill>
        </a:ln>
      </dgm:spPr>
      <dgm:t>
        <a:bodyPr/>
        <a:lstStyle/>
        <a:p>
          <a:r>
            <a:rPr lang="en-US" sz="1800" b="1" i="0">
              <a:solidFill>
                <a:sysClr val="windowText" lastClr="000000"/>
              </a:solidFill>
            </a:rPr>
            <a:t>Steering Committee</a:t>
          </a:r>
        </a:p>
      </dgm:t>
    </dgm:pt>
    <dgm:pt modelId="{BA1C3821-E81C-4444-BBC5-FC9937791431}" type="parTrans" cxnId="{E45B29A9-273C-4F0A-939F-43A41B5FE746}">
      <dgm:prSet/>
      <dgm:spPr/>
      <dgm:t>
        <a:bodyPr/>
        <a:lstStyle/>
        <a:p>
          <a:endParaRPr lang="en-US" sz="1800">
            <a:solidFill>
              <a:srgbClr val="002060"/>
            </a:solidFill>
          </a:endParaRPr>
        </a:p>
      </dgm:t>
    </dgm:pt>
    <dgm:pt modelId="{59CF44CE-4CE7-42DC-BF8B-E3073C645BF1}" type="sibTrans" cxnId="{E45B29A9-273C-4F0A-939F-43A41B5FE746}">
      <dgm:prSet/>
      <dgm:spPr/>
      <dgm:t>
        <a:bodyPr/>
        <a:lstStyle/>
        <a:p>
          <a:endParaRPr lang="en-US" sz="1800">
            <a:solidFill>
              <a:srgbClr val="002060"/>
            </a:solidFill>
          </a:endParaRPr>
        </a:p>
      </dgm:t>
    </dgm:pt>
    <dgm:pt modelId="{20AAB56D-8977-4F9C-B74D-37FDA598BBE5}">
      <dgm:prSet custT="1"/>
      <dgm:spPr>
        <a:solidFill>
          <a:schemeClr val="bg1">
            <a:lumMod val="85000"/>
          </a:schemeClr>
        </a:solidFill>
        <a:ln>
          <a:solidFill>
            <a:schemeClr val="bg1">
              <a:lumMod val="85000"/>
            </a:schemeClr>
          </a:solidFill>
        </a:ln>
      </dgm:spPr>
      <dgm:t>
        <a:bodyPr/>
        <a:lstStyle/>
        <a:p>
          <a:r>
            <a:rPr lang="en-US" sz="1800" b="1">
              <a:solidFill>
                <a:sysClr val="windowText" lastClr="000000"/>
              </a:solidFill>
            </a:rPr>
            <a:t>NSA</a:t>
          </a:r>
        </a:p>
      </dgm:t>
    </dgm:pt>
    <dgm:pt modelId="{93EE1C11-8D97-4D40-8DE0-B1ABEF886234}" type="sibTrans" cxnId="{B315BB4F-82A8-4704-95EF-81310C01F953}">
      <dgm:prSet/>
      <dgm:spPr/>
      <dgm:t>
        <a:bodyPr/>
        <a:lstStyle/>
        <a:p>
          <a:endParaRPr lang="en-US" sz="1800">
            <a:solidFill>
              <a:srgbClr val="002060"/>
            </a:solidFill>
          </a:endParaRPr>
        </a:p>
      </dgm:t>
    </dgm:pt>
    <dgm:pt modelId="{966E1D75-F796-4CF9-A5F6-96F3D3641316}" type="parTrans" cxnId="{B315BB4F-82A8-4704-95EF-81310C01F953}">
      <dgm:prSet/>
      <dgm:spPr/>
      <dgm:t>
        <a:bodyPr/>
        <a:lstStyle/>
        <a:p>
          <a:endParaRPr lang="en-US" sz="1800">
            <a:solidFill>
              <a:srgbClr val="002060"/>
            </a:solidFill>
          </a:endParaRPr>
        </a:p>
      </dgm:t>
    </dgm:pt>
    <dgm:pt modelId="{E2F04519-B28F-4C19-8D33-5F091544B966}" type="pres">
      <dgm:prSet presAssocID="{6B2AB0A4-A5D2-48D4-8868-7163965CF02F}" presName="hierChild1" presStyleCnt="0">
        <dgm:presLayoutVars>
          <dgm:orgChart val="1"/>
          <dgm:chPref val="1"/>
          <dgm:dir/>
          <dgm:animOne val="branch"/>
          <dgm:animLvl val="lvl"/>
          <dgm:resizeHandles/>
        </dgm:presLayoutVars>
      </dgm:prSet>
      <dgm:spPr/>
      <dgm:t>
        <a:bodyPr/>
        <a:lstStyle/>
        <a:p>
          <a:endParaRPr lang="en-ZA"/>
        </a:p>
      </dgm:t>
    </dgm:pt>
    <dgm:pt modelId="{5ED8FD6A-FE2D-42BD-A7F6-87D4978FDACD}" type="pres">
      <dgm:prSet presAssocID="{20AAB56D-8977-4F9C-B74D-37FDA598BBE5}" presName="hierRoot1" presStyleCnt="0">
        <dgm:presLayoutVars>
          <dgm:hierBranch val="init"/>
        </dgm:presLayoutVars>
      </dgm:prSet>
      <dgm:spPr/>
    </dgm:pt>
    <dgm:pt modelId="{B8F95D35-02C3-403D-854D-904473A6C5EA}" type="pres">
      <dgm:prSet presAssocID="{20AAB56D-8977-4F9C-B74D-37FDA598BBE5}" presName="rootComposite1" presStyleCnt="0"/>
      <dgm:spPr/>
    </dgm:pt>
    <dgm:pt modelId="{399377F7-E2D7-4247-9E6C-160D65D266BC}" type="pres">
      <dgm:prSet presAssocID="{20AAB56D-8977-4F9C-B74D-37FDA598BBE5}" presName="rootText1" presStyleLbl="node0" presStyleIdx="0" presStyleCnt="2" custScaleX="2000000" custScaleY="1170092">
        <dgm:presLayoutVars>
          <dgm:chPref val="3"/>
        </dgm:presLayoutVars>
      </dgm:prSet>
      <dgm:spPr/>
      <dgm:t>
        <a:bodyPr/>
        <a:lstStyle/>
        <a:p>
          <a:endParaRPr lang="en-ZA"/>
        </a:p>
      </dgm:t>
    </dgm:pt>
    <dgm:pt modelId="{9649F7DE-0F68-406E-A487-31FE0D1C738D}" type="pres">
      <dgm:prSet presAssocID="{20AAB56D-8977-4F9C-B74D-37FDA598BBE5}" presName="rootConnector1" presStyleLbl="node1" presStyleIdx="0" presStyleCnt="0"/>
      <dgm:spPr/>
      <dgm:t>
        <a:bodyPr/>
        <a:lstStyle/>
        <a:p>
          <a:endParaRPr lang="en-ZA"/>
        </a:p>
      </dgm:t>
    </dgm:pt>
    <dgm:pt modelId="{79CF4893-BF07-4BB2-86A5-C30EC694EFEB}" type="pres">
      <dgm:prSet presAssocID="{20AAB56D-8977-4F9C-B74D-37FDA598BBE5}" presName="hierChild2" presStyleCnt="0"/>
      <dgm:spPr/>
    </dgm:pt>
    <dgm:pt modelId="{1B5F8672-B0E0-4910-9C98-9FA78EE983B3}" type="pres">
      <dgm:prSet presAssocID="{CD708304-CE25-4A2D-A572-0E86EF1D7CE1}" presName="Name37" presStyleLbl="parChTrans1D2" presStyleIdx="0" presStyleCnt="1"/>
      <dgm:spPr/>
      <dgm:t>
        <a:bodyPr/>
        <a:lstStyle/>
        <a:p>
          <a:endParaRPr lang="en-ZA"/>
        </a:p>
      </dgm:t>
    </dgm:pt>
    <dgm:pt modelId="{5B686FBB-8C86-4843-AFBC-110700AAB564}" type="pres">
      <dgm:prSet presAssocID="{53C197A4-A1DA-4B63-A029-F10B91AA171C}" presName="hierRoot2" presStyleCnt="0">
        <dgm:presLayoutVars>
          <dgm:hierBranch val="init"/>
        </dgm:presLayoutVars>
      </dgm:prSet>
      <dgm:spPr/>
    </dgm:pt>
    <dgm:pt modelId="{83624300-293A-471B-A6AD-44287510F086}" type="pres">
      <dgm:prSet presAssocID="{53C197A4-A1DA-4B63-A029-F10B91AA171C}" presName="rootComposite" presStyleCnt="0"/>
      <dgm:spPr/>
    </dgm:pt>
    <dgm:pt modelId="{AFB845BF-0ABF-4D25-A8B9-DB0ED021041C}" type="pres">
      <dgm:prSet presAssocID="{53C197A4-A1DA-4B63-A029-F10B91AA171C}" presName="rootText" presStyleLbl="node2" presStyleIdx="0" presStyleCnt="1" custScaleX="2000000" custScaleY="1192361">
        <dgm:presLayoutVars>
          <dgm:chPref val="3"/>
        </dgm:presLayoutVars>
      </dgm:prSet>
      <dgm:spPr/>
      <dgm:t>
        <a:bodyPr/>
        <a:lstStyle/>
        <a:p>
          <a:endParaRPr lang="en-ZA"/>
        </a:p>
      </dgm:t>
    </dgm:pt>
    <dgm:pt modelId="{A276F3B4-1D66-4DB5-A165-93B6E5112F39}" type="pres">
      <dgm:prSet presAssocID="{53C197A4-A1DA-4B63-A029-F10B91AA171C}" presName="rootConnector" presStyleLbl="node2" presStyleIdx="0" presStyleCnt="1"/>
      <dgm:spPr/>
      <dgm:t>
        <a:bodyPr/>
        <a:lstStyle/>
        <a:p>
          <a:endParaRPr lang="en-ZA"/>
        </a:p>
      </dgm:t>
    </dgm:pt>
    <dgm:pt modelId="{02BAE77C-009E-4E9C-91F9-84BB53F8D7CB}" type="pres">
      <dgm:prSet presAssocID="{53C197A4-A1DA-4B63-A029-F10B91AA171C}" presName="hierChild4" presStyleCnt="0"/>
      <dgm:spPr/>
    </dgm:pt>
    <dgm:pt modelId="{F9AD98CB-34C9-4962-AC95-1D4594333520}" type="pres">
      <dgm:prSet presAssocID="{1D5A219C-4082-4342-926C-96A1302C4F69}" presName="Name37" presStyleLbl="parChTrans1D3" presStyleIdx="0" presStyleCnt="4"/>
      <dgm:spPr/>
      <dgm:t>
        <a:bodyPr/>
        <a:lstStyle/>
        <a:p>
          <a:endParaRPr lang="en-ZA"/>
        </a:p>
      </dgm:t>
    </dgm:pt>
    <dgm:pt modelId="{26BF2568-D850-4EF5-8ECE-6A4C286A9967}" type="pres">
      <dgm:prSet presAssocID="{D486B8FE-C81E-4766-816A-28B0949DE0EE}" presName="hierRoot2" presStyleCnt="0">
        <dgm:presLayoutVars>
          <dgm:hierBranch val="init"/>
        </dgm:presLayoutVars>
      </dgm:prSet>
      <dgm:spPr/>
    </dgm:pt>
    <dgm:pt modelId="{3C2B4ECD-D179-4D01-BB93-D4A5D5F2D856}" type="pres">
      <dgm:prSet presAssocID="{D486B8FE-C81E-4766-816A-28B0949DE0EE}" presName="rootComposite" presStyleCnt="0"/>
      <dgm:spPr/>
    </dgm:pt>
    <dgm:pt modelId="{93460CF7-5538-419E-9EC5-12C690D47F7C}" type="pres">
      <dgm:prSet presAssocID="{D486B8FE-C81E-4766-816A-28B0949DE0EE}" presName="rootText" presStyleLbl="node3" presStyleIdx="0" presStyleCnt="3" custScaleX="2000000" custScaleY="1728203" custLinFactNeighborX="692" custLinFactNeighborY="257">
        <dgm:presLayoutVars>
          <dgm:chPref val="3"/>
        </dgm:presLayoutVars>
      </dgm:prSet>
      <dgm:spPr/>
      <dgm:t>
        <a:bodyPr/>
        <a:lstStyle/>
        <a:p>
          <a:endParaRPr lang="en-ZA"/>
        </a:p>
      </dgm:t>
    </dgm:pt>
    <dgm:pt modelId="{A62C4406-28AE-465E-B0B1-C69BE0B76FD8}" type="pres">
      <dgm:prSet presAssocID="{D486B8FE-C81E-4766-816A-28B0949DE0EE}" presName="rootConnector" presStyleLbl="node3" presStyleIdx="0" presStyleCnt="3"/>
      <dgm:spPr/>
      <dgm:t>
        <a:bodyPr/>
        <a:lstStyle/>
        <a:p>
          <a:endParaRPr lang="en-ZA"/>
        </a:p>
      </dgm:t>
    </dgm:pt>
    <dgm:pt modelId="{F1924E7D-6D96-422F-885E-BBF67A4A0768}" type="pres">
      <dgm:prSet presAssocID="{D486B8FE-C81E-4766-816A-28B0949DE0EE}" presName="hierChild4" presStyleCnt="0"/>
      <dgm:spPr/>
    </dgm:pt>
    <dgm:pt modelId="{7C688977-538F-45CD-9008-3D9814BE065E}" type="pres">
      <dgm:prSet presAssocID="{D486B8FE-C81E-4766-816A-28B0949DE0EE}" presName="hierChild5" presStyleCnt="0"/>
      <dgm:spPr/>
    </dgm:pt>
    <dgm:pt modelId="{65116322-2DCB-4094-AAAF-580F4AEDFD42}" type="pres">
      <dgm:prSet presAssocID="{DDAD947A-D29D-4392-991C-C5B83AA153AA}" presName="Name37" presStyleLbl="parChTrans1D3" presStyleIdx="1" presStyleCnt="4"/>
      <dgm:spPr/>
      <dgm:t>
        <a:bodyPr/>
        <a:lstStyle/>
        <a:p>
          <a:endParaRPr lang="en-ZA"/>
        </a:p>
      </dgm:t>
    </dgm:pt>
    <dgm:pt modelId="{E5981EE6-02D9-46CA-9010-C7DD92E338FB}" type="pres">
      <dgm:prSet presAssocID="{EA0276BF-6F13-490D-A00A-CC5BC782C769}" presName="hierRoot2" presStyleCnt="0">
        <dgm:presLayoutVars>
          <dgm:hierBranch val="init"/>
        </dgm:presLayoutVars>
      </dgm:prSet>
      <dgm:spPr/>
    </dgm:pt>
    <dgm:pt modelId="{D2F2559D-6A1D-430A-8F5D-BCC800660B55}" type="pres">
      <dgm:prSet presAssocID="{EA0276BF-6F13-490D-A00A-CC5BC782C769}" presName="rootComposite" presStyleCnt="0"/>
      <dgm:spPr/>
    </dgm:pt>
    <dgm:pt modelId="{EF221D7F-D334-4695-A301-19C6E93DEB55}" type="pres">
      <dgm:prSet presAssocID="{EA0276BF-6F13-490D-A00A-CC5BC782C769}" presName="rootText" presStyleLbl="node3" presStyleIdx="1" presStyleCnt="3" custScaleX="2000000" custScaleY="1728203">
        <dgm:presLayoutVars>
          <dgm:chPref val="3"/>
        </dgm:presLayoutVars>
      </dgm:prSet>
      <dgm:spPr/>
      <dgm:t>
        <a:bodyPr/>
        <a:lstStyle/>
        <a:p>
          <a:endParaRPr lang="en-ZA"/>
        </a:p>
      </dgm:t>
    </dgm:pt>
    <dgm:pt modelId="{0D367779-C180-4F28-B468-00AC4D696656}" type="pres">
      <dgm:prSet presAssocID="{EA0276BF-6F13-490D-A00A-CC5BC782C769}" presName="rootConnector" presStyleLbl="node3" presStyleIdx="1" presStyleCnt="3"/>
      <dgm:spPr/>
      <dgm:t>
        <a:bodyPr/>
        <a:lstStyle/>
        <a:p>
          <a:endParaRPr lang="en-ZA"/>
        </a:p>
      </dgm:t>
    </dgm:pt>
    <dgm:pt modelId="{C4685624-0A6E-4E89-BA27-55C4608298EA}" type="pres">
      <dgm:prSet presAssocID="{EA0276BF-6F13-490D-A00A-CC5BC782C769}" presName="hierChild4" presStyleCnt="0"/>
      <dgm:spPr/>
    </dgm:pt>
    <dgm:pt modelId="{09587781-FAAF-40BE-BB7F-78F66F07B348}" type="pres">
      <dgm:prSet presAssocID="{EA0276BF-6F13-490D-A00A-CC5BC782C769}" presName="hierChild5" presStyleCnt="0"/>
      <dgm:spPr/>
    </dgm:pt>
    <dgm:pt modelId="{9562B453-9537-4C07-B661-F3BE6B81FFE6}" type="pres">
      <dgm:prSet presAssocID="{9A824814-AAAC-48AC-B172-A57D11CEDD4E}" presName="Name37" presStyleLbl="parChTrans1D3" presStyleIdx="2" presStyleCnt="4"/>
      <dgm:spPr/>
      <dgm:t>
        <a:bodyPr/>
        <a:lstStyle/>
        <a:p>
          <a:endParaRPr lang="en-ZA"/>
        </a:p>
      </dgm:t>
    </dgm:pt>
    <dgm:pt modelId="{3902F307-BE95-434A-9A4D-40C7ECCF820A}" type="pres">
      <dgm:prSet presAssocID="{8C49FAD8-9C4E-42F3-8AB7-18EF3FE6D26B}" presName="hierRoot2" presStyleCnt="0">
        <dgm:presLayoutVars>
          <dgm:hierBranch val="init"/>
        </dgm:presLayoutVars>
      </dgm:prSet>
      <dgm:spPr/>
    </dgm:pt>
    <dgm:pt modelId="{C24CF7D3-242F-431C-8C93-5AE9699C00D1}" type="pres">
      <dgm:prSet presAssocID="{8C49FAD8-9C4E-42F3-8AB7-18EF3FE6D26B}" presName="rootComposite" presStyleCnt="0"/>
      <dgm:spPr/>
    </dgm:pt>
    <dgm:pt modelId="{C769226C-1314-4315-B238-D53CB6628CD3}" type="pres">
      <dgm:prSet presAssocID="{8C49FAD8-9C4E-42F3-8AB7-18EF3FE6D26B}" presName="rootText" presStyleLbl="node3" presStyleIdx="2" presStyleCnt="3" custScaleX="2000000" custScaleY="1728203">
        <dgm:presLayoutVars>
          <dgm:chPref val="3"/>
        </dgm:presLayoutVars>
      </dgm:prSet>
      <dgm:spPr/>
      <dgm:t>
        <a:bodyPr/>
        <a:lstStyle/>
        <a:p>
          <a:endParaRPr lang="en-ZA"/>
        </a:p>
      </dgm:t>
    </dgm:pt>
    <dgm:pt modelId="{381CD77A-2BE8-4F95-8C2C-6B79DC1B6554}" type="pres">
      <dgm:prSet presAssocID="{8C49FAD8-9C4E-42F3-8AB7-18EF3FE6D26B}" presName="rootConnector" presStyleLbl="node3" presStyleIdx="2" presStyleCnt="3"/>
      <dgm:spPr/>
      <dgm:t>
        <a:bodyPr/>
        <a:lstStyle/>
        <a:p>
          <a:endParaRPr lang="en-ZA"/>
        </a:p>
      </dgm:t>
    </dgm:pt>
    <dgm:pt modelId="{51D35821-48AE-45D5-84A0-BFB359E77E43}" type="pres">
      <dgm:prSet presAssocID="{8C49FAD8-9C4E-42F3-8AB7-18EF3FE6D26B}" presName="hierChild4" presStyleCnt="0"/>
      <dgm:spPr/>
    </dgm:pt>
    <dgm:pt modelId="{4AA55DBD-C56E-4242-A991-C79A70644635}" type="pres">
      <dgm:prSet presAssocID="{8C49FAD8-9C4E-42F3-8AB7-18EF3FE6D26B}" presName="hierChild5" presStyleCnt="0"/>
      <dgm:spPr/>
    </dgm:pt>
    <dgm:pt modelId="{38DAE8EF-2E94-4A70-8FD8-9EF0C69B2B74}" type="pres">
      <dgm:prSet presAssocID="{53C197A4-A1DA-4B63-A029-F10B91AA171C}" presName="hierChild5" presStyleCnt="0"/>
      <dgm:spPr/>
    </dgm:pt>
    <dgm:pt modelId="{9BD31846-7A4B-45C9-B260-53347F001A71}" type="pres">
      <dgm:prSet presAssocID="{9DA03BEF-EAD7-4FA4-AD97-56498364B72D}" presName="Name111" presStyleLbl="parChTrans1D3" presStyleIdx="3" presStyleCnt="4"/>
      <dgm:spPr/>
      <dgm:t>
        <a:bodyPr/>
        <a:lstStyle/>
        <a:p>
          <a:endParaRPr lang="en-ZA"/>
        </a:p>
      </dgm:t>
    </dgm:pt>
    <dgm:pt modelId="{1B67D9BE-9887-43C0-AAFF-92E6FB4FBA0D}" type="pres">
      <dgm:prSet presAssocID="{C4D3F3E7-E16F-42A2-959A-89938E614F38}" presName="hierRoot3" presStyleCnt="0">
        <dgm:presLayoutVars>
          <dgm:hierBranch val="init"/>
        </dgm:presLayoutVars>
      </dgm:prSet>
      <dgm:spPr/>
    </dgm:pt>
    <dgm:pt modelId="{3430E1C5-922D-4188-8DD1-B5E17FD22148}" type="pres">
      <dgm:prSet presAssocID="{C4D3F3E7-E16F-42A2-959A-89938E614F38}" presName="rootComposite3" presStyleCnt="0"/>
      <dgm:spPr/>
    </dgm:pt>
    <dgm:pt modelId="{F522248D-0ACB-4AFA-BC81-0D487ACFCDFB}" type="pres">
      <dgm:prSet presAssocID="{C4D3F3E7-E16F-42A2-959A-89938E614F38}" presName="rootText3" presStyleLbl="asst2" presStyleIdx="0" presStyleCnt="1" custScaleX="2000000" custScaleY="942354">
        <dgm:presLayoutVars>
          <dgm:chPref val="3"/>
        </dgm:presLayoutVars>
      </dgm:prSet>
      <dgm:spPr/>
      <dgm:t>
        <a:bodyPr/>
        <a:lstStyle/>
        <a:p>
          <a:endParaRPr lang="en-ZA"/>
        </a:p>
      </dgm:t>
    </dgm:pt>
    <dgm:pt modelId="{E9E5347B-7AA2-4FAA-B515-098BA2EB7FC0}" type="pres">
      <dgm:prSet presAssocID="{C4D3F3E7-E16F-42A2-959A-89938E614F38}" presName="rootConnector3" presStyleLbl="asst2" presStyleIdx="0" presStyleCnt="1"/>
      <dgm:spPr/>
      <dgm:t>
        <a:bodyPr/>
        <a:lstStyle/>
        <a:p>
          <a:endParaRPr lang="en-ZA"/>
        </a:p>
      </dgm:t>
    </dgm:pt>
    <dgm:pt modelId="{DB809269-236C-4920-A749-CA31E183C83D}" type="pres">
      <dgm:prSet presAssocID="{C4D3F3E7-E16F-42A2-959A-89938E614F38}" presName="hierChild6" presStyleCnt="0"/>
      <dgm:spPr/>
    </dgm:pt>
    <dgm:pt modelId="{FF4607EA-345F-4495-AFBF-13D56133038C}" type="pres">
      <dgm:prSet presAssocID="{C4D3F3E7-E16F-42A2-959A-89938E614F38}" presName="hierChild7" presStyleCnt="0"/>
      <dgm:spPr/>
    </dgm:pt>
    <dgm:pt modelId="{5C2BA844-BD4B-4B38-8D67-0D25DCA628BF}" type="pres">
      <dgm:prSet presAssocID="{20AAB56D-8977-4F9C-B74D-37FDA598BBE5}" presName="hierChild3" presStyleCnt="0"/>
      <dgm:spPr/>
    </dgm:pt>
    <dgm:pt modelId="{06CA7981-2CD0-4635-8B6C-191720E23A96}" type="pres">
      <dgm:prSet presAssocID="{45C97C3F-BB30-44A0-9279-66CEC3973573}" presName="hierRoot1" presStyleCnt="0">
        <dgm:presLayoutVars>
          <dgm:hierBranch val="init"/>
        </dgm:presLayoutVars>
      </dgm:prSet>
      <dgm:spPr/>
    </dgm:pt>
    <dgm:pt modelId="{2A85C81C-7941-4919-BFE2-0B7729B1D50B}" type="pres">
      <dgm:prSet presAssocID="{45C97C3F-BB30-44A0-9279-66CEC3973573}" presName="rootComposite1" presStyleCnt="0"/>
      <dgm:spPr/>
    </dgm:pt>
    <dgm:pt modelId="{9C6E8872-4116-4B59-9233-65DB53403149}" type="pres">
      <dgm:prSet presAssocID="{45C97C3F-BB30-44A0-9279-66CEC3973573}" presName="rootText1" presStyleLbl="node0" presStyleIdx="1" presStyleCnt="2" custScaleX="2000000" custScaleY="593261" custLinFactY="1000000" custLinFactNeighborX="-30086" custLinFactNeighborY="1045838">
        <dgm:presLayoutVars>
          <dgm:chPref val="3"/>
        </dgm:presLayoutVars>
      </dgm:prSet>
      <dgm:spPr/>
      <dgm:t>
        <a:bodyPr/>
        <a:lstStyle/>
        <a:p>
          <a:endParaRPr lang="en-ZA"/>
        </a:p>
      </dgm:t>
    </dgm:pt>
    <dgm:pt modelId="{E80CC3A0-6E83-4CCE-A47A-003460476361}" type="pres">
      <dgm:prSet presAssocID="{45C97C3F-BB30-44A0-9279-66CEC3973573}" presName="rootConnector1" presStyleLbl="node1" presStyleIdx="0" presStyleCnt="0"/>
      <dgm:spPr/>
      <dgm:t>
        <a:bodyPr/>
        <a:lstStyle/>
        <a:p>
          <a:endParaRPr lang="en-ZA"/>
        </a:p>
      </dgm:t>
    </dgm:pt>
    <dgm:pt modelId="{C74F52A7-8A3D-4662-9E79-EBFDDAFBF03E}" type="pres">
      <dgm:prSet presAssocID="{45C97C3F-BB30-44A0-9279-66CEC3973573}" presName="hierChild2" presStyleCnt="0"/>
      <dgm:spPr/>
    </dgm:pt>
    <dgm:pt modelId="{7AB6950F-5C46-49FC-A55E-8A8F3797C402}" type="pres">
      <dgm:prSet presAssocID="{45C97C3F-BB30-44A0-9279-66CEC3973573}" presName="hierChild3" presStyleCnt="0"/>
      <dgm:spPr/>
    </dgm:pt>
  </dgm:ptLst>
  <dgm:cxnLst>
    <dgm:cxn modelId="{D17B9F89-A397-4A65-ADEA-3E03820AFAC6}" type="presOf" srcId="{9DA03BEF-EAD7-4FA4-AD97-56498364B72D}" destId="{9BD31846-7A4B-45C9-B260-53347F001A71}" srcOrd="0" destOrd="0" presId="urn:microsoft.com/office/officeart/2005/8/layout/orgChart1"/>
    <dgm:cxn modelId="{A03626C4-E391-4816-B4F1-BDDD2D592D4C}" type="presOf" srcId="{20AAB56D-8977-4F9C-B74D-37FDA598BBE5}" destId="{9649F7DE-0F68-406E-A487-31FE0D1C738D}" srcOrd="1" destOrd="0" presId="urn:microsoft.com/office/officeart/2005/8/layout/orgChart1"/>
    <dgm:cxn modelId="{6BBEAC72-BC8D-4609-A9C7-7B17FB05646B}" type="presOf" srcId="{C4D3F3E7-E16F-42A2-959A-89938E614F38}" destId="{F522248D-0ACB-4AFA-BC81-0D487ACFCDFB}" srcOrd="0" destOrd="0" presId="urn:microsoft.com/office/officeart/2005/8/layout/orgChart1"/>
    <dgm:cxn modelId="{4B469938-57B4-40CF-A3D3-EED994DA7E6A}" type="presOf" srcId="{53C197A4-A1DA-4B63-A029-F10B91AA171C}" destId="{A276F3B4-1D66-4DB5-A165-93B6E5112F39}" srcOrd="1" destOrd="0" presId="urn:microsoft.com/office/officeart/2005/8/layout/orgChart1"/>
    <dgm:cxn modelId="{1EAD534A-AC2C-4676-8FFD-77657F1E1E54}" type="presOf" srcId="{EA0276BF-6F13-490D-A00A-CC5BC782C769}" destId="{EF221D7F-D334-4695-A301-19C6E93DEB55}" srcOrd="0" destOrd="0" presId="urn:microsoft.com/office/officeart/2005/8/layout/orgChart1"/>
    <dgm:cxn modelId="{160FC5F6-9B5C-42F3-A2D5-28330BBEED08}" srcId="{53C197A4-A1DA-4B63-A029-F10B91AA171C}" destId="{EA0276BF-6F13-490D-A00A-CC5BC782C769}" srcOrd="2" destOrd="0" parTransId="{DDAD947A-D29D-4392-991C-C5B83AA153AA}" sibTransId="{C61382C6-5345-434E-9894-5558D1DB4A19}"/>
    <dgm:cxn modelId="{BB3EB3EA-A89E-44E1-853E-7EF6943BF437}" type="presOf" srcId="{CD708304-CE25-4A2D-A572-0E86EF1D7CE1}" destId="{1B5F8672-B0E0-4910-9C98-9FA78EE983B3}" srcOrd="0" destOrd="0" presId="urn:microsoft.com/office/officeart/2005/8/layout/orgChart1"/>
    <dgm:cxn modelId="{2827D859-0784-4839-85A6-51D16EE3FF56}" type="presOf" srcId="{8C49FAD8-9C4E-42F3-8AB7-18EF3FE6D26B}" destId="{C769226C-1314-4315-B238-D53CB6628CD3}" srcOrd="0" destOrd="0" presId="urn:microsoft.com/office/officeart/2005/8/layout/orgChart1"/>
    <dgm:cxn modelId="{B315BB4F-82A8-4704-95EF-81310C01F953}" srcId="{6B2AB0A4-A5D2-48D4-8868-7163965CF02F}" destId="{20AAB56D-8977-4F9C-B74D-37FDA598BBE5}" srcOrd="0" destOrd="0" parTransId="{966E1D75-F796-4CF9-A5F6-96F3D3641316}" sibTransId="{93EE1C11-8D97-4D40-8DE0-B1ABEF886234}"/>
    <dgm:cxn modelId="{44AB6894-CDCB-4546-912F-4097FDCB2860}" srcId="{53C197A4-A1DA-4B63-A029-F10B91AA171C}" destId="{8C49FAD8-9C4E-42F3-8AB7-18EF3FE6D26B}" srcOrd="3" destOrd="0" parTransId="{9A824814-AAAC-48AC-B172-A57D11CEDD4E}" sibTransId="{448EBCA5-8BF6-4DE0-BB2D-1878566C5134}"/>
    <dgm:cxn modelId="{4D1CFB30-F000-4C87-BC84-05C66833FC3B}" type="presOf" srcId="{45C97C3F-BB30-44A0-9279-66CEC3973573}" destId="{E80CC3A0-6E83-4CCE-A47A-003460476361}" srcOrd="1" destOrd="0" presId="urn:microsoft.com/office/officeart/2005/8/layout/orgChart1"/>
    <dgm:cxn modelId="{953A02FC-941B-4719-95F1-183D765231B6}" type="presOf" srcId="{D486B8FE-C81E-4766-816A-28B0949DE0EE}" destId="{A62C4406-28AE-465E-B0B1-C69BE0B76FD8}" srcOrd="1" destOrd="0" presId="urn:microsoft.com/office/officeart/2005/8/layout/orgChart1"/>
    <dgm:cxn modelId="{C369693F-82F1-478C-AE71-E6C5182ABB52}" type="presOf" srcId="{9A824814-AAAC-48AC-B172-A57D11CEDD4E}" destId="{9562B453-9537-4C07-B661-F3BE6B81FFE6}" srcOrd="0" destOrd="0" presId="urn:microsoft.com/office/officeart/2005/8/layout/orgChart1"/>
    <dgm:cxn modelId="{6934BFBC-FE18-4F9F-A2D6-47500E2023CC}" srcId="{20AAB56D-8977-4F9C-B74D-37FDA598BBE5}" destId="{53C197A4-A1DA-4B63-A029-F10B91AA171C}" srcOrd="0" destOrd="0" parTransId="{CD708304-CE25-4A2D-A572-0E86EF1D7CE1}" sibTransId="{0E42D97A-325E-4734-9CC7-3A27BFBB8B89}"/>
    <dgm:cxn modelId="{9CC02629-5D75-49AB-A951-3039469BE8CA}" type="presOf" srcId="{8C49FAD8-9C4E-42F3-8AB7-18EF3FE6D26B}" destId="{381CD77A-2BE8-4F95-8C2C-6B79DC1B6554}" srcOrd="1" destOrd="0" presId="urn:microsoft.com/office/officeart/2005/8/layout/orgChart1"/>
    <dgm:cxn modelId="{DB2CB8E4-48EB-43C0-925A-31761F6A88FB}" type="presOf" srcId="{53C197A4-A1DA-4B63-A029-F10B91AA171C}" destId="{AFB845BF-0ABF-4D25-A8B9-DB0ED021041C}" srcOrd="0" destOrd="0" presId="urn:microsoft.com/office/officeart/2005/8/layout/orgChart1"/>
    <dgm:cxn modelId="{E45B29A9-273C-4F0A-939F-43A41B5FE746}" srcId="{6B2AB0A4-A5D2-48D4-8868-7163965CF02F}" destId="{45C97C3F-BB30-44A0-9279-66CEC3973573}" srcOrd="1" destOrd="0" parTransId="{BA1C3821-E81C-4444-BBC5-FC9937791431}" sibTransId="{59CF44CE-4CE7-42DC-BF8B-E3073C645BF1}"/>
    <dgm:cxn modelId="{A909CD9F-CB39-4DE8-893F-5422EDB7BCC2}" type="presOf" srcId="{D486B8FE-C81E-4766-816A-28B0949DE0EE}" destId="{93460CF7-5538-419E-9EC5-12C690D47F7C}" srcOrd="0" destOrd="0" presId="urn:microsoft.com/office/officeart/2005/8/layout/orgChart1"/>
    <dgm:cxn modelId="{3215116A-82AD-4001-AE32-2CF57D4873CE}" type="presOf" srcId="{20AAB56D-8977-4F9C-B74D-37FDA598BBE5}" destId="{399377F7-E2D7-4247-9E6C-160D65D266BC}" srcOrd="0" destOrd="0" presId="urn:microsoft.com/office/officeart/2005/8/layout/orgChart1"/>
    <dgm:cxn modelId="{92F73D57-5E13-41F3-96C2-866E7DC52B63}" type="presOf" srcId="{EA0276BF-6F13-490D-A00A-CC5BC782C769}" destId="{0D367779-C180-4F28-B468-00AC4D696656}" srcOrd="1" destOrd="0" presId="urn:microsoft.com/office/officeart/2005/8/layout/orgChart1"/>
    <dgm:cxn modelId="{CD2E985E-C774-45C2-9E40-C4F0FDC3C9F2}" srcId="{53C197A4-A1DA-4B63-A029-F10B91AA171C}" destId="{C4D3F3E7-E16F-42A2-959A-89938E614F38}" srcOrd="0" destOrd="0" parTransId="{9DA03BEF-EAD7-4FA4-AD97-56498364B72D}" sibTransId="{0913D460-5B6A-4806-B54B-0D4B031DE7D8}"/>
    <dgm:cxn modelId="{5B693472-1947-4FC4-9ADA-E61EC2C62B26}" type="presOf" srcId="{DDAD947A-D29D-4392-991C-C5B83AA153AA}" destId="{65116322-2DCB-4094-AAAF-580F4AEDFD42}" srcOrd="0" destOrd="0" presId="urn:microsoft.com/office/officeart/2005/8/layout/orgChart1"/>
    <dgm:cxn modelId="{F6D1E5A9-908D-4295-9113-565B1DFE49A6}" type="presOf" srcId="{1D5A219C-4082-4342-926C-96A1302C4F69}" destId="{F9AD98CB-34C9-4962-AC95-1D4594333520}" srcOrd="0" destOrd="0" presId="urn:microsoft.com/office/officeart/2005/8/layout/orgChart1"/>
    <dgm:cxn modelId="{D9B459B1-EB89-46BA-93B8-A6DCCFC6282A}" type="presOf" srcId="{C4D3F3E7-E16F-42A2-959A-89938E614F38}" destId="{E9E5347B-7AA2-4FAA-B515-098BA2EB7FC0}" srcOrd="1" destOrd="0" presId="urn:microsoft.com/office/officeart/2005/8/layout/orgChart1"/>
    <dgm:cxn modelId="{F4BE5119-39B7-4043-88DF-07CFDCABA60D}" srcId="{53C197A4-A1DA-4B63-A029-F10B91AA171C}" destId="{D486B8FE-C81E-4766-816A-28B0949DE0EE}" srcOrd="1" destOrd="0" parTransId="{1D5A219C-4082-4342-926C-96A1302C4F69}" sibTransId="{CA929ED3-6643-4EE2-B126-85A7B04ED9D2}"/>
    <dgm:cxn modelId="{295C5E0D-9999-4AAE-9892-36D1DFF6EA2A}" type="presOf" srcId="{45C97C3F-BB30-44A0-9279-66CEC3973573}" destId="{9C6E8872-4116-4B59-9233-65DB53403149}" srcOrd="0" destOrd="0" presId="urn:microsoft.com/office/officeart/2005/8/layout/orgChart1"/>
    <dgm:cxn modelId="{5B960660-5237-4A62-A0E3-DD6D3573A135}" type="presOf" srcId="{6B2AB0A4-A5D2-48D4-8868-7163965CF02F}" destId="{E2F04519-B28F-4C19-8D33-5F091544B966}" srcOrd="0" destOrd="0" presId="urn:microsoft.com/office/officeart/2005/8/layout/orgChart1"/>
    <dgm:cxn modelId="{FDD93D4E-AE1B-441F-8720-482D47D95645}" type="presParOf" srcId="{E2F04519-B28F-4C19-8D33-5F091544B966}" destId="{5ED8FD6A-FE2D-42BD-A7F6-87D4978FDACD}" srcOrd="0" destOrd="0" presId="urn:microsoft.com/office/officeart/2005/8/layout/orgChart1"/>
    <dgm:cxn modelId="{8EB3C14B-87BE-4400-8406-E062F0BFA99F}" type="presParOf" srcId="{5ED8FD6A-FE2D-42BD-A7F6-87D4978FDACD}" destId="{B8F95D35-02C3-403D-854D-904473A6C5EA}" srcOrd="0" destOrd="0" presId="urn:microsoft.com/office/officeart/2005/8/layout/orgChart1"/>
    <dgm:cxn modelId="{E8C775E1-1F50-4290-AD1C-843481E88559}" type="presParOf" srcId="{B8F95D35-02C3-403D-854D-904473A6C5EA}" destId="{399377F7-E2D7-4247-9E6C-160D65D266BC}" srcOrd="0" destOrd="0" presId="urn:microsoft.com/office/officeart/2005/8/layout/orgChart1"/>
    <dgm:cxn modelId="{5B6D3F2A-CA36-4DC4-876F-E038F4B555E4}" type="presParOf" srcId="{B8F95D35-02C3-403D-854D-904473A6C5EA}" destId="{9649F7DE-0F68-406E-A487-31FE0D1C738D}" srcOrd="1" destOrd="0" presId="urn:microsoft.com/office/officeart/2005/8/layout/orgChart1"/>
    <dgm:cxn modelId="{43DBE21A-3C27-4D92-9750-3793CD04EC74}" type="presParOf" srcId="{5ED8FD6A-FE2D-42BD-A7F6-87D4978FDACD}" destId="{79CF4893-BF07-4BB2-86A5-C30EC694EFEB}" srcOrd="1" destOrd="0" presId="urn:microsoft.com/office/officeart/2005/8/layout/orgChart1"/>
    <dgm:cxn modelId="{F8A35E65-FC89-432C-AE0A-719337719D37}" type="presParOf" srcId="{79CF4893-BF07-4BB2-86A5-C30EC694EFEB}" destId="{1B5F8672-B0E0-4910-9C98-9FA78EE983B3}" srcOrd="0" destOrd="0" presId="urn:microsoft.com/office/officeart/2005/8/layout/orgChart1"/>
    <dgm:cxn modelId="{C14CCAF8-2DF1-423D-8196-41F9AFE6F88E}" type="presParOf" srcId="{79CF4893-BF07-4BB2-86A5-C30EC694EFEB}" destId="{5B686FBB-8C86-4843-AFBC-110700AAB564}" srcOrd="1" destOrd="0" presId="urn:microsoft.com/office/officeart/2005/8/layout/orgChart1"/>
    <dgm:cxn modelId="{04CA62D3-7AEC-4EB7-AFE4-89197EEA26BB}" type="presParOf" srcId="{5B686FBB-8C86-4843-AFBC-110700AAB564}" destId="{83624300-293A-471B-A6AD-44287510F086}" srcOrd="0" destOrd="0" presId="urn:microsoft.com/office/officeart/2005/8/layout/orgChart1"/>
    <dgm:cxn modelId="{54AA25A4-D306-4B17-BEFF-8C7050731701}" type="presParOf" srcId="{83624300-293A-471B-A6AD-44287510F086}" destId="{AFB845BF-0ABF-4D25-A8B9-DB0ED021041C}" srcOrd="0" destOrd="0" presId="urn:microsoft.com/office/officeart/2005/8/layout/orgChart1"/>
    <dgm:cxn modelId="{6F4474EF-E449-4E8F-BEE4-6A6213A33730}" type="presParOf" srcId="{83624300-293A-471B-A6AD-44287510F086}" destId="{A276F3B4-1D66-4DB5-A165-93B6E5112F39}" srcOrd="1" destOrd="0" presId="urn:microsoft.com/office/officeart/2005/8/layout/orgChart1"/>
    <dgm:cxn modelId="{407A2558-25AA-4D9D-AEB7-474F8009D0F5}" type="presParOf" srcId="{5B686FBB-8C86-4843-AFBC-110700AAB564}" destId="{02BAE77C-009E-4E9C-91F9-84BB53F8D7CB}" srcOrd="1" destOrd="0" presId="urn:microsoft.com/office/officeart/2005/8/layout/orgChart1"/>
    <dgm:cxn modelId="{CF298CB1-ABAC-452F-A665-D6F8A4339F08}" type="presParOf" srcId="{02BAE77C-009E-4E9C-91F9-84BB53F8D7CB}" destId="{F9AD98CB-34C9-4962-AC95-1D4594333520}" srcOrd="0" destOrd="0" presId="urn:microsoft.com/office/officeart/2005/8/layout/orgChart1"/>
    <dgm:cxn modelId="{83B064AB-1385-4829-88A3-9631D3B6D33E}" type="presParOf" srcId="{02BAE77C-009E-4E9C-91F9-84BB53F8D7CB}" destId="{26BF2568-D850-4EF5-8ECE-6A4C286A9967}" srcOrd="1" destOrd="0" presId="urn:microsoft.com/office/officeart/2005/8/layout/orgChart1"/>
    <dgm:cxn modelId="{79DFC8B1-0D7E-4713-B22C-F4C2F06AD3D1}" type="presParOf" srcId="{26BF2568-D850-4EF5-8ECE-6A4C286A9967}" destId="{3C2B4ECD-D179-4D01-BB93-D4A5D5F2D856}" srcOrd="0" destOrd="0" presId="urn:microsoft.com/office/officeart/2005/8/layout/orgChart1"/>
    <dgm:cxn modelId="{60A63C06-C8BB-4036-B418-FAF802764062}" type="presParOf" srcId="{3C2B4ECD-D179-4D01-BB93-D4A5D5F2D856}" destId="{93460CF7-5538-419E-9EC5-12C690D47F7C}" srcOrd="0" destOrd="0" presId="urn:microsoft.com/office/officeart/2005/8/layout/orgChart1"/>
    <dgm:cxn modelId="{59516E92-AD7A-499C-94E6-76CCF60D486C}" type="presParOf" srcId="{3C2B4ECD-D179-4D01-BB93-D4A5D5F2D856}" destId="{A62C4406-28AE-465E-B0B1-C69BE0B76FD8}" srcOrd="1" destOrd="0" presId="urn:microsoft.com/office/officeart/2005/8/layout/orgChart1"/>
    <dgm:cxn modelId="{671A6F19-0E7A-427D-BAE7-0C6F20F6B50B}" type="presParOf" srcId="{26BF2568-D850-4EF5-8ECE-6A4C286A9967}" destId="{F1924E7D-6D96-422F-885E-BBF67A4A0768}" srcOrd="1" destOrd="0" presId="urn:microsoft.com/office/officeart/2005/8/layout/orgChart1"/>
    <dgm:cxn modelId="{890DDB5A-D937-416D-92DA-DC78D4A1A85C}" type="presParOf" srcId="{26BF2568-D850-4EF5-8ECE-6A4C286A9967}" destId="{7C688977-538F-45CD-9008-3D9814BE065E}" srcOrd="2" destOrd="0" presId="urn:microsoft.com/office/officeart/2005/8/layout/orgChart1"/>
    <dgm:cxn modelId="{B9EB8099-8EBE-4305-8A20-B09EA95AF6B7}" type="presParOf" srcId="{02BAE77C-009E-4E9C-91F9-84BB53F8D7CB}" destId="{65116322-2DCB-4094-AAAF-580F4AEDFD42}" srcOrd="2" destOrd="0" presId="urn:microsoft.com/office/officeart/2005/8/layout/orgChart1"/>
    <dgm:cxn modelId="{4DE4CA4A-5C01-4C08-B340-39FB25C9F41B}" type="presParOf" srcId="{02BAE77C-009E-4E9C-91F9-84BB53F8D7CB}" destId="{E5981EE6-02D9-46CA-9010-C7DD92E338FB}" srcOrd="3" destOrd="0" presId="urn:microsoft.com/office/officeart/2005/8/layout/orgChart1"/>
    <dgm:cxn modelId="{E4D53B13-E988-491E-8401-00B2DE51535B}" type="presParOf" srcId="{E5981EE6-02D9-46CA-9010-C7DD92E338FB}" destId="{D2F2559D-6A1D-430A-8F5D-BCC800660B55}" srcOrd="0" destOrd="0" presId="urn:microsoft.com/office/officeart/2005/8/layout/orgChart1"/>
    <dgm:cxn modelId="{9D665207-8E2B-4AE3-B201-117B45B108CB}" type="presParOf" srcId="{D2F2559D-6A1D-430A-8F5D-BCC800660B55}" destId="{EF221D7F-D334-4695-A301-19C6E93DEB55}" srcOrd="0" destOrd="0" presId="urn:microsoft.com/office/officeart/2005/8/layout/orgChart1"/>
    <dgm:cxn modelId="{27079EC2-A1A4-4042-89E9-A4925B1E1115}" type="presParOf" srcId="{D2F2559D-6A1D-430A-8F5D-BCC800660B55}" destId="{0D367779-C180-4F28-B468-00AC4D696656}" srcOrd="1" destOrd="0" presId="urn:microsoft.com/office/officeart/2005/8/layout/orgChart1"/>
    <dgm:cxn modelId="{885A4E39-D4B7-4ADC-9B64-69FD5A35BAA7}" type="presParOf" srcId="{E5981EE6-02D9-46CA-9010-C7DD92E338FB}" destId="{C4685624-0A6E-4E89-BA27-55C4608298EA}" srcOrd="1" destOrd="0" presId="urn:microsoft.com/office/officeart/2005/8/layout/orgChart1"/>
    <dgm:cxn modelId="{3CE4F7FE-86F4-466F-8F94-9C61F1FAF30F}" type="presParOf" srcId="{E5981EE6-02D9-46CA-9010-C7DD92E338FB}" destId="{09587781-FAAF-40BE-BB7F-78F66F07B348}" srcOrd="2" destOrd="0" presId="urn:microsoft.com/office/officeart/2005/8/layout/orgChart1"/>
    <dgm:cxn modelId="{B7286758-9774-4859-B943-D4A402EF7A89}" type="presParOf" srcId="{02BAE77C-009E-4E9C-91F9-84BB53F8D7CB}" destId="{9562B453-9537-4C07-B661-F3BE6B81FFE6}" srcOrd="4" destOrd="0" presId="urn:microsoft.com/office/officeart/2005/8/layout/orgChart1"/>
    <dgm:cxn modelId="{4238BA2A-9A27-4D12-9866-3A5FBB53EB1B}" type="presParOf" srcId="{02BAE77C-009E-4E9C-91F9-84BB53F8D7CB}" destId="{3902F307-BE95-434A-9A4D-40C7ECCF820A}" srcOrd="5" destOrd="0" presId="urn:microsoft.com/office/officeart/2005/8/layout/orgChart1"/>
    <dgm:cxn modelId="{D42F278B-51DD-4CAA-AD0E-0C05B1633519}" type="presParOf" srcId="{3902F307-BE95-434A-9A4D-40C7ECCF820A}" destId="{C24CF7D3-242F-431C-8C93-5AE9699C00D1}" srcOrd="0" destOrd="0" presId="urn:microsoft.com/office/officeart/2005/8/layout/orgChart1"/>
    <dgm:cxn modelId="{5708A2B7-8C86-4BA8-AC90-ED150D1AC256}" type="presParOf" srcId="{C24CF7D3-242F-431C-8C93-5AE9699C00D1}" destId="{C769226C-1314-4315-B238-D53CB6628CD3}" srcOrd="0" destOrd="0" presId="urn:microsoft.com/office/officeart/2005/8/layout/orgChart1"/>
    <dgm:cxn modelId="{872817E9-88B8-4F53-BC52-4B7C8DF9C1D6}" type="presParOf" srcId="{C24CF7D3-242F-431C-8C93-5AE9699C00D1}" destId="{381CD77A-2BE8-4F95-8C2C-6B79DC1B6554}" srcOrd="1" destOrd="0" presId="urn:microsoft.com/office/officeart/2005/8/layout/orgChart1"/>
    <dgm:cxn modelId="{35D1E123-F9CE-4519-8BD9-866CCB5344ED}" type="presParOf" srcId="{3902F307-BE95-434A-9A4D-40C7ECCF820A}" destId="{51D35821-48AE-45D5-84A0-BFB359E77E43}" srcOrd="1" destOrd="0" presId="urn:microsoft.com/office/officeart/2005/8/layout/orgChart1"/>
    <dgm:cxn modelId="{2C254251-C0E4-4E1B-9B37-B5A765AC29C0}" type="presParOf" srcId="{3902F307-BE95-434A-9A4D-40C7ECCF820A}" destId="{4AA55DBD-C56E-4242-A991-C79A70644635}" srcOrd="2" destOrd="0" presId="urn:microsoft.com/office/officeart/2005/8/layout/orgChart1"/>
    <dgm:cxn modelId="{CE10B5AA-0E35-40D2-8D1E-2177DB5722E1}" type="presParOf" srcId="{5B686FBB-8C86-4843-AFBC-110700AAB564}" destId="{38DAE8EF-2E94-4A70-8FD8-9EF0C69B2B74}" srcOrd="2" destOrd="0" presId="urn:microsoft.com/office/officeart/2005/8/layout/orgChart1"/>
    <dgm:cxn modelId="{EC4E292A-8430-44DE-BD05-12639AF02DFD}" type="presParOf" srcId="{38DAE8EF-2E94-4A70-8FD8-9EF0C69B2B74}" destId="{9BD31846-7A4B-45C9-B260-53347F001A71}" srcOrd="0" destOrd="0" presId="urn:microsoft.com/office/officeart/2005/8/layout/orgChart1"/>
    <dgm:cxn modelId="{9509135A-9FA7-4984-A01B-9DE2343346B5}" type="presParOf" srcId="{38DAE8EF-2E94-4A70-8FD8-9EF0C69B2B74}" destId="{1B67D9BE-9887-43C0-AAFF-92E6FB4FBA0D}" srcOrd="1" destOrd="0" presId="urn:microsoft.com/office/officeart/2005/8/layout/orgChart1"/>
    <dgm:cxn modelId="{25F16AA2-459F-4B9C-87FD-9E19ED042E26}" type="presParOf" srcId="{1B67D9BE-9887-43C0-AAFF-92E6FB4FBA0D}" destId="{3430E1C5-922D-4188-8DD1-B5E17FD22148}" srcOrd="0" destOrd="0" presId="urn:microsoft.com/office/officeart/2005/8/layout/orgChart1"/>
    <dgm:cxn modelId="{12E6F2C6-F9F7-4AC9-8635-92305F584747}" type="presParOf" srcId="{3430E1C5-922D-4188-8DD1-B5E17FD22148}" destId="{F522248D-0ACB-4AFA-BC81-0D487ACFCDFB}" srcOrd="0" destOrd="0" presId="urn:microsoft.com/office/officeart/2005/8/layout/orgChart1"/>
    <dgm:cxn modelId="{698B05F2-445F-44ED-AB1A-B7544C205DA5}" type="presParOf" srcId="{3430E1C5-922D-4188-8DD1-B5E17FD22148}" destId="{E9E5347B-7AA2-4FAA-B515-098BA2EB7FC0}" srcOrd="1" destOrd="0" presId="urn:microsoft.com/office/officeart/2005/8/layout/orgChart1"/>
    <dgm:cxn modelId="{E24D170B-E265-4D5A-9116-874745319BD2}" type="presParOf" srcId="{1B67D9BE-9887-43C0-AAFF-92E6FB4FBA0D}" destId="{DB809269-236C-4920-A749-CA31E183C83D}" srcOrd="1" destOrd="0" presId="urn:microsoft.com/office/officeart/2005/8/layout/orgChart1"/>
    <dgm:cxn modelId="{002290EB-4FB6-4C70-A54A-0E9C9E26110C}" type="presParOf" srcId="{1B67D9BE-9887-43C0-AAFF-92E6FB4FBA0D}" destId="{FF4607EA-345F-4495-AFBF-13D56133038C}" srcOrd="2" destOrd="0" presId="urn:microsoft.com/office/officeart/2005/8/layout/orgChart1"/>
    <dgm:cxn modelId="{9850D41D-E762-4D44-9FCB-E73A5B9EA7E8}" type="presParOf" srcId="{5ED8FD6A-FE2D-42BD-A7F6-87D4978FDACD}" destId="{5C2BA844-BD4B-4B38-8D67-0D25DCA628BF}" srcOrd="2" destOrd="0" presId="urn:microsoft.com/office/officeart/2005/8/layout/orgChart1"/>
    <dgm:cxn modelId="{5F688E85-2FF1-4C85-BA3E-74FB1F76C8CA}" type="presParOf" srcId="{E2F04519-B28F-4C19-8D33-5F091544B966}" destId="{06CA7981-2CD0-4635-8B6C-191720E23A96}" srcOrd="1" destOrd="0" presId="urn:microsoft.com/office/officeart/2005/8/layout/orgChart1"/>
    <dgm:cxn modelId="{88C768C3-C161-4AF9-B293-C317AFDB337C}" type="presParOf" srcId="{06CA7981-2CD0-4635-8B6C-191720E23A96}" destId="{2A85C81C-7941-4919-BFE2-0B7729B1D50B}" srcOrd="0" destOrd="0" presId="urn:microsoft.com/office/officeart/2005/8/layout/orgChart1"/>
    <dgm:cxn modelId="{52510C7D-82CF-429A-8D10-96708AA58536}" type="presParOf" srcId="{2A85C81C-7941-4919-BFE2-0B7729B1D50B}" destId="{9C6E8872-4116-4B59-9233-65DB53403149}" srcOrd="0" destOrd="0" presId="urn:microsoft.com/office/officeart/2005/8/layout/orgChart1"/>
    <dgm:cxn modelId="{51B6A0FB-02CF-41A2-95AE-41AA52877521}" type="presParOf" srcId="{2A85C81C-7941-4919-BFE2-0B7729B1D50B}" destId="{E80CC3A0-6E83-4CCE-A47A-003460476361}" srcOrd="1" destOrd="0" presId="urn:microsoft.com/office/officeart/2005/8/layout/orgChart1"/>
    <dgm:cxn modelId="{A2CAEF4E-9DD6-4434-B96B-D49B0095CDD5}" type="presParOf" srcId="{06CA7981-2CD0-4635-8B6C-191720E23A96}" destId="{C74F52A7-8A3D-4662-9E79-EBFDDAFBF03E}" srcOrd="1" destOrd="0" presId="urn:microsoft.com/office/officeart/2005/8/layout/orgChart1"/>
    <dgm:cxn modelId="{70FE5F0E-3EDB-476E-8F90-B6BB47D2400A}" type="presParOf" srcId="{06CA7981-2CD0-4635-8B6C-191720E23A96}" destId="{7AB6950F-5C46-49FC-A55E-8A8F3797C402}"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9C8228-7773-48EE-B8F1-62624243CF0B}"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DC9D83C6-63B1-4816-B33D-CA087570A48A}">
      <dgm:prSet phldrT="[Text]" custT="1"/>
      <dgm:spPr>
        <a:solidFill>
          <a:srgbClr val="66FFFF">
            <a:alpha val="5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sz="3200" b="1"/>
            <a:t>YES, IT </a:t>
          </a:r>
          <a:r>
            <a:rPr lang="en-US" sz="3200" b="1" dirty="0"/>
            <a:t>CAN BE DONE! </a:t>
          </a:r>
        </a:p>
      </dgm:t>
    </dgm:pt>
    <dgm:pt modelId="{4A2DA3D1-E2E1-40FD-8656-FA2E8928AAAC}" type="parTrans" cxnId="{DF4F47DA-2232-4403-B9F7-DFD9C3F31148}">
      <dgm:prSet/>
      <dgm:spPr/>
      <dgm:t>
        <a:bodyPr/>
        <a:lstStyle/>
        <a:p>
          <a:pPr algn="ctr"/>
          <a:endParaRPr lang="en-US" sz="1600"/>
        </a:p>
      </dgm:t>
    </dgm:pt>
    <dgm:pt modelId="{40D97C70-7EF3-436A-A665-81DA0A5EA685}" type="sibTrans" cxnId="{DF4F47DA-2232-4403-B9F7-DFD9C3F31148}">
      <dgm:prSet/>
      <dgm:spPr/>
      <dgm:t>
        <a:bodyPr/>
        <a:lstStyle/>
        <a:p>
          <a:pPr algn="ctr"/>
          <a:endParaRPr lang="en-US" sz="1600"/>
        </a:p>
      </dgm:t>
    </dgm:pt>
    <dgm:pt modelId="{8F4B872F-8C86-4002-9F52-B420A56EA75B}">
      <dgm:prSet custT="1"/>
      <dgm:spPr>
        <a:solidFill>
          <a:srgbClr val="FFCCFF">
            <a:alpha val="5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sz="1800" b="1" dirty="0"/>
            <a:t>Hoosen Rasool</a:t>
          </a:r>
        </a:p>
        <a:p>
          <a:pPr algn="ctr"/>
          <a:r>
            <a:rPr lang="en-US" sz="1600" b="1" dirty="0"/>
            <a:t>083 786 9329</a:t>
          </a:r>
        </a:p>
        <a:p>
          <a:pPr algn="ctr"/>
          <a:r>
            <a:rPr lang="en-US" sz="1600" b="1" dirty="0"/>
            <a:t>011- 064 1600</a:t>
          </a:r>
        </a:p>
        <a:p>
          <a:pPr algn="ctr"/>
          <a:r>
            <a:rPr lang="en-US" sz="1800" b="1" dirty="0"/>
            <a:t>hoosenr8@gmail.com</a:t>
          </a:r>
        </a:p>
      </dgm:t>
    </dgm:pt>
    <dgm:pt modelId="{A7532772-C7D7-4E3B-BB46-4201AC1A0395}" type="parTrans" cxnId="{0182559C-FFF2-4B19-8ACB-4B517CFDD07E}">
      <dgm:prSet/>
      <dgm:spPr/>
      <dgm:t>
        <a:bodyPr/>
        <a:lstStyle/>
        <a:p>
          <a:pPr algn="ctr"/>
          <a:endParaRPr lang="en-US" sz="1600"/>
        </a:p>
      </dgm:t>
    </dgm:pt>
    <dgm:pt modelId="{93EE6A25-44B0-4851-80CA-D01A67041782}" type="sibTrans" cxnId="{0182559C-FFF2-4B19-8ACB-4B517CFDD07E}">
      <dgm:prSet/>
      <dgm:spPr/>
      <dgm:t>
        <a:bodyPr/>
        <a:lstStyle/>
        <a:p>
          <a:pPr algn="ctr"/>
          <a:endParaRPr lang="en-US" sz="1600"/>
        </a:p>
      </dgm:t>
    </dgm:pt>
    <dgm:pt modelId="{9D194DD8-51C0-4DE9-BDE1-899EC2C05EB2}" type="pres">
      <dgm:prSet presAssocID="{A29C8228-7773-48EE-B8F1-62624243CF0B}" presName="composite" presStyleCnt="0">
        <dgm:presLayoutVars>
          <dgm:chMax val="1"/>
          <dgm:dir/>
          <dgm:resizeHandles val="exact"/>
        </dgm:presLayoutVars>
      </dgm:prSet>
      <dgm:spPr/>
      <dgm:t>
        <a:bodyPr/>
        <a:lstStyle/>
        <a:p>
          <a:endParaRPr lang="en-ZA"/>
        </a:p>
      </dgm:t>
    </dgm:pt>
    <dgm:pt modelId="{90FE9245-D390-4AD0-A5DC-3FC50314637E}" type="pres">
      <dgm:prSet presAssocID="{A29C8228-7773-48EE-B8F1-62624243CF0B}" presName="radial" presStyleCnt="0">
        <dgm:presLayoutVars>
          <dgm:animLvl val="ctr"/>
        </dgm:presLayoutVars>
      </dgm:prSet>
      <dgm:spPr/>
    </dgm:pt>
    <dgm:pt modelId="{C6179187-B18B-45A3-B971-4969C1276091}" type="pres">
      <dgm:prSet presAssocID="{DC9D83C6-63B1-4816-B33D-CA087570A48A}" presName="centerShape" presStyleLbl="vennNode1" presStyleIdx="0" presStyleCnt="2"/>
      <dgm:spPr/>
      <dgm:t>
        <a:bodyPr/>
        <a:lstStyle/>
        <a:p>
          <a:endParaRPr lang="en-ZA"/>
        </a:p>
      </dgm:t>
    </dgm:pt>
    <dgm:pt modelId="{2B6F472F-AC31-4EE1-802B-785E577EB5F5}" type="pres">
      <dgm:prSet presAssocID="{8F4B872F-8C86-4002-9F52-B420A56EA75B}" presName="node" presStyleLbl="vennNode1" presStyleIdx="1" presStyleCnt="2" custScaleX="150323" custScaleY="143763" custRadScaleRad="121364" custRadScaleInc="-273">
        <dgm:presLayoutVars>
          <dgm:bulletEnabled val="1"/>
        </dgm:presLayoutVars>
      </dgm:prSet>
      <dgm:spPr/>
      <dgm:t>
        <a:bodyPr/>
        <a:lstStyle/>
        <a:p>
          <a:endParaRPr lang="en-ZA"/>
        </a:p>
      </dgm:t>
    </dgm:pt>
  </dgm:ptLst>
  <dgm:cxnLst>
    <dgm:cxn modelId="{0182559C-FFF2-4B19-8ACB-4B517CFDD07E}" srcId="{DC9D83C6-63B1-4816-B33D-CA087570A48A}" destId="{8F4B872F-8C86-4002-9F52-B420A56EA75B}" srcOrd="0" destOrd="0" parTransId="{A7532772-C7D7-4E3B-BB46-4201AC1A0395}" sibTransId="{93EE6A25-44B0-4851-80CA-D01A67041782}"/>
    <dgm:cxn modelId="{DF4F47DA-2232-4403-B9F7-DFD9C3F31148}" srcId="{A29C8228-7773-48EE-B8F1-62624243CF0B}" destId="{DC9D83C6-63B1-4816-B33D-CA087570A48A}" srcOrd="0" destOrd="0" parTransId="{4A2DA3D1-E2E1-40FD-8656-FA2E8928AAAC}" sibTransId="{40D97C70-7EF3-436A-A665-81DA0A5EA685}"/>
    <dgm:cxn modelId="{066D3683-E2FB-47AD-B0FB-17201C28E395}" type="presOf" srcId="{DC9D83C6-63B1-4816-B33D-CA087570A48A}" destId="{C6179187-B18B-45A3-B971-4969C1276091}" srcOrd="0" destOrd="0" presId="urn:microsoft.com/office/officeart/2005/8/layout/radial3"/>
    <dgm:cxn modelId="{2EA30265-EB6A-4DE6-8187-BEFE9ECB2F31}" type="presOf" srcId="{8F4B872F-8C86-4002-9F52-B420A56EA75B}" destId="{2B6F472F-AC31-4EE1-802B-785E577EB5F5}" srcOrd="0" destOrd="0" presId="urn:microsoft.com/office/officeart/2005/8/layout/radial3"/>
    <dgm:cxn modelId="{BA7062CC-A970-45F9-B28C-968D3438F1E9}" type="presOf" srcId="{A29C8228-7773-48EE-B8F1-62624243CF0B}" destId="{9D194DD8-51C0-4DE9-BDE1-899EC2C05EB2}" srcOrd="0" destOrd="0" presId="urn:microsoft.com/office/officeart/2005/8/layout/radial3"/>
    <dgm:cxn modelId="{68EF4FE2-717B-4AB2-8627-07BFB09BB8CF}" type="presParOf" srcId="{9D194DD8-51C0-4DE9-BDE1-899EC2C05EB2}" destId="{90FE9245-D390-4AD0-A5DC-3FC50314637E}" srcOrd="0" destOrd="0" presId="urn:microsoft.com/office/officeart/2005/8/layout/radial3"/>
    <dgm:cxn modelId="{63A80468-92F1-402F-9DDE-1E5A7D3BF714}" type="presParOf" srcId="{90FE9245-D390-4AD0-A5DC-3FC50314637E}" destId="{C6179187-B18B-45A3-B971-4969C1276091}" srcOrd="0" destOrd="0" presId="urn:microsoft.com/office/officeart/2005/8/layout/radial3"/>
    <dgm:cxn modelId="{04D59EC7-5E3B-4972-B8C9-8BC8B914D8F8}" type="presParOf" srcId="{90FE9245-D390-4AD0-A5DC-3FC50314637E}" destId="{2B6F472F-AC31-4EE1-802B-785E577EB5F5}" srcOrd="1"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9D8BA2F-1545-44AA-B30F-E8B30B8CF92D}" type="datetimeFigureOut">
              <a:rPr lang="en-ZA" smtClean="0"/>
              <a:t>2017/06/13</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ED1B23A6-70E1-440D-B436-1FDFE1A3BED1}" type="slidenum">
              <a:rPr lang="en-ZA" smtClean="0"/>
              <a:t>‹#›</a:t>
            </a:fld>
            <a:endParaRPr lang="en-ZA"/>
          </a:p>
        </p:txBody>
      </p:sp>
    </p:spTree>
    <p:extLst>
      <p:ext uri="{BB962C8B-B14F-4D97-AF65-F5344CB8AC3E}">
        <p14:creationId xmlns:p14="http://schemas.microsoft.com/office/powerpoint/2010/main" val="1797194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7ED6E05-6D13-4FAA-995D-ED06266A337A}" type="datetimeFigureOut">
              <a:rPr lang="en-ZA" smtClean="0"/>
              <a:t>2017/06/13</a:t>
            </a:fld>
            <a:endParaRPr lang="en-ZA"/>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E3E633E2-3275-4873-A374-A1B303E078A3}" type="slidenum">
              <a:rPr lang="en-ZA" smtClean="0"/>
              <a:t>‹#›</a:t>
            </a:fld>
            <a:endParaRPr lang="en-ZA"/>
          </a:p>
        </p:txBody>
      </p:sp>
    </p:spTree>
    <p:extLst>
      <p:ext uri="{BB962C8B-B14F-4D97-AF65-F5344CB8AC3E}">
        <p14:creationId xmlns:p14="http://schemas.microsoft.com/office/powerpoint/2010/main" val="964549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a:t>
            </a:fld>
            <a:endParaRPr lang="en-ZA"/>
          </a:p>
        </p:txBody>
      </p:sp>
    </p:spTree>
    <p:extLst>
      <p:ext uri="{BB962C8B-B14F-4D97-AF65-F5344CB8AC3E}">
        <p14:creationId xmlns:p14="http://schemas.microsoft.com/office/powerpoint/2010/main" val="3026505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10</a:t>
            </a:fld>
            <a:endParaRPr lang="en-ZA"/>
          </a:p>
        </p:txBody>
      </p:sp>
    </p:spTree>
    <p:extLst>
      <p:ext uri="{BB962C8B-B14F-4D97-AF65-F5344CB8AC3E}">
        <p14:creationId xmlns:p14="http://schemas.microsoft.com/office/powerpoint/2010/main" val="572456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11</a:t>
            </a:fld>
            <a:endParaRPr lang="en-ZA"/>
          </a:p>
        </p:txBody>
      </p:sp>
    </p:spTree>
    <p:extLst>
      <p:ext uri="{BB962C8B-B14F-4D97-AF65-F5344CB8AC3E}">
        <p14:creationId xmlns:p14="http://schemas.microsoft.com/office/powerpoint/2010/main" val="2354999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12</a:t>
            </a:fld>
            <a:endParaRPr lang="en-ZA"/>
          </a:p>
        </p:txBody>
      </p:sp>
    </p:spTree>
    <p:extLst>
      <p:ext uri="{BB962C8B-B14F-4D97-AF65-F5344CB8AC3E}">
        <p14:creationId xmlns:p14="http://schemas.microsoft.com/office/powerpoint/2010/main" val="1222037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13</a:t>
            </a:fld>
            <a:endParaRPr lang="en-ZA"/>
          </a:p>
        </p:txBody>
      </p:sp>
    </p:spTree>
    <p:extLst>
      <p:ext uri="{BB962C8B-B14F-4D97-AF65-F5344CB8AC3E}">
        <p14:creationId xmlns:p14="http://schemas.microsoft.com/office/powerpoint/2010/main" val="454608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14</a:t>
            </a:fld>
            <a:endParaRPr lang="en-ZA"/>
          </a:p>
        </p:txBody>
      </p:sp>
    </p:spTree>
    <p:extLst>
      <p:ext uri="{BB962C8B-B14F-4D97-AF65-F5344CB8AC3E}">
        <p14:creationId xmlns:p14="http://schemas.microsoft.com/office/powerpoint/2010/main" val="2074823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15</a:t>
            </a:fld>
            <a:endParaRPr lang="en-ZA"/>
          </a:p>
        </p:txBody>
      </p:sp>
    </p:spTree>
    <p:extLst>
      <p:ext uri="{BB962C8B-B14F-4D97-AF65-F5344CB8AC3E}">
        <p14:creationId xmlns:p14="http://schemas.microsoft.com/office/powerpoint/2010/main" val="1109398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16</a:t>
            </a:fld>
            <a:endParaRPr lang="en-ZA"/>
          </a:p>
        </p:txBody>
      </p:sp>
    </p:spTree>
    <p:extLst>
      <p:ext uri="{BB962C8B-B14F-4D97-AF65-F5344CB8AC3E}">
        <p14:creationId xmlns:p14="http://schemas.microsoft.com/office/powerpoint/2010/main" val="2497223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17</a:t>
            </a:fld>
            <a:endParaRPr lang="en-ZA"/>
          </a:p>
        </p:txBody>
      </p:sp>
    </p:spTree>
    <p:extLst>
      <p:ext uri="{BB962C8B-B14F-4D97-AF65-F5344CB8AC3E}">
        <p14:creationId xmlns:p14="http://schemas.microsoft.com/office/powerpoint/2010/main" val="1451173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18</a:t>
            </a:fld>
            <a:endParaRPr lang="en-ZA"/>
          </a:p>
        </p:txBody>
      </p:sp>
    </p:spTree>
    <p:extLst>
      <p:ext uri="{BB962C8B-B14F-4D97-AF65-F5344CB8AC3E}">
        <p14:creationId xmlns:p14="http://schemas.microsoft.com/office/powerpoint/2010/main" val="46108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19</a:t>
            </a:fld>
            <a:endParaRPr lang="en-ZA"/>
          </a:p>
        </p:txBody>
      </p:sp>
    </p:spTree>
    <p:extLst>
      <p:ext uri="{BB962C8B-B14F-4D97-AF65-F5344CB8AC3E}">
        <p14:creationId xmlns:p14="http://schemas.microsoft.com/office/powerpoint/2010/main" val="2833930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2</a:t>
            </a:fld>
            <a:endParaRPr lang="en-ZA"/>
          </a:p>
        </p:txBody>
      </p:sp>
    </p:spTree>
    <p:extLst>
      <p:ext uri="{BB962C8B-B14F-4D97-AF65-F5344CB8AC3E}">
        <p14:creationId xmlns:p14="http://schemas.microsoft.com/office/powerpoint/2010/main" val="931418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20</a:t>
            </a:fld>
            <a:endParaRPr lang="en-ZA"/>
          </a:p>
        </p:txBody>
      </p:sp>
    </p:spTree>
    <p:extLst>
      <p:ext uri="{BB962C8B-B14F-4D97-AF65-F5344CB8AC3E}">
        <p14:creationId xmlns:p14="http://schemas.microsoft.com/office/powerpoint/2010/main" val="600822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3</a:t>
            </a:fld>
            <a:endParaRPr lang="en-ZA"/>
          </a:p>
        </p:txBody>
      </p:sp>
    </p:spTree>
    <p:extLst>
      <p:ext uri="{BB962C8B-B14F-4D97-AF65-F5344CB8AC3E}">
        <p14:creationId xmlns:p14="http://schemas.microsoft.com/office/powerpoint/2010/main" val="1518941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4</a:t>
            </a:fld>
            <a:endParaRPr lang="en-ZA"/>
          </a:p>
        </p:txBody>
      </p:sp>
    </p:spTree>
    <p:extLst>
      <p:ext uri="{BB962C8B-B14F-4D97-AF65-F5344CB8AC3E}">
        <p14:creationId xmlns:p14="http://schemas.microsoft.com/office/powerpoint/2010/main" val="1047360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5</a:t>
            </a:fld>
            <a:endParaRPr lang="en-ZA"/>
          </a:p>
        </p:txBody>
      </p:sp>
    </p:spTree>
    <p:extLst>
      <p:ext uri="{BB962C8B-B14F-4D97-AF65-F5344CB8AC3E}">
        <p14:creationId xmlns:p14="http://schemas.microsoft.com/office/powerpoint/2010/main" val="3647153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6</a:t>
            </a:fld>
            <a:endParaRPr lang="en-ZA"/>
          </a:p>
        </p:txBody>
      </p:sp>
    </p:spTree>
    <p:extLst>
      <p:ext uri="{BB962C8B-B14F-4D97-AF65-F5344CB8AC3E}">
        <p14:creationId xmlns:p14="http://schemas.microsoft.com/office/powerpoint/2010/main" val="1397712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7</a:t>
            </a:fld>
            <a:endParaRPr lang="en-ZA"/>
          </a:p>
        </p:txBody>
      </p:sp>
    </p:spTree>
    <p:extLst>
      <p:ext uri="{BB962C8B-B14F-4D97-AF65-F5344CB8AC3E}">
        <p14:creationId xmlns:p14="http://schemas.microsoft.com/office/powerpoint/2010/main" val="890587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8</a:t>
            </a:fld>
            <a:endParaRPr lang="en-ZA"/>
          </a:p>
        </p:txBody>
      </p:sp>
    </p:spTree>
    <p:extLst>
      <p:ext uri="{BB962C8B-B14F-4D97-AF65-F5344CB8AC3E}">
        <p14:creationId xmlns:p14="http://schemas.microsoft.com/office/powerpoint/2010/main" val="1644609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3E633E2-3275-4873-A374-A1B303E078A3}" type="slidenum">
              <a:rPr lang="en-ZA" smtClean="0"/>
              <a:t>9</a:t>
            </a:fld>
            <a:endParaRPr lang="en-ZA"/>
          </a:p>
        </p:txBody>
      </p:sp>
    </p:spTree>
    <p:extLst>
      <p:ext uri="{BB962C8B-B14F-4D97-AF65-F5344CB8AC3E}">
        <p14:creationId xmlns:p14="http://schemas.microsoft.com/office/powerpoint/2010/main" val="642907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57362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296605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406430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331072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401469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2709219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240191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2997309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312884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346795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1DEA57-A0AE-4928-AC58-D509915AD750}" type="datetimeFigureOut">
              <a:rPr lang="en-ZA" smtClean="0"/>
              <a:t>2017/06/13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9C6208-2042-4D82-931F-A9C79B5153ED}" type="slidenum">
              <a:rPr lang="en-ZA" smtClean="0"/>
              <a:t>‹#›</a:t>
            </a:fld>
            <a:endParaRPr lang="en-ZA" dirty="0"/>
          </a:p>
        </p:txBody>
      </p:sp>
    </p:spTree>
    <p:extLst>
      <p:ext uri="{BB962C8B-B14F-4D97-AF65-F5344CB8AC3E}">
        <p14:creationId xmlns:p14="http://schemas.microsoft.com/office/powerpoint/2010/main" val="2826621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1DEA57-A0AE-4928-AC58-D509915AD750}" type="datetimeFigureOut">
              <a:rPr lang="en-ZA" smtClean="0"/>
              <a:t>2017/06/13</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C6208-2042-4D82-931F-A9C79B5153ED}" type="slidenum">
              <a:rPr lang="en-ZA" smtClean="0"/>
              <a:t>‹#›</a:t>
            </a:fld>
            <a:endParaRPr lang="en-ZA" dirty="0"/>
          </a:p>
        </p:txBody>
      </p:sp>
    </p:spTree>
    <p:extLst>
      <p:ext uri="{BB962C8B-B14F-4D97-AF65-F5344CB8AC3E}">
        <p14:creationId xmlns:p14="http://schemas.microsoft.com/office/powerpoint/2010/main" val="98919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hyperlink" Target="https://www.google.co.za/url?sa=i&amp;rct=j&amp;q=&amp;esrc=s&amp;source=images&amp;cd=&amp;cad=rja&amp;uact=8&amp;ved=0ahUKEwiH6MDAydzOAhVHExoKHQywA9QQjRwIBw&amp;url=http://www.nationalskillsauthority.org.za/&amp;bvm=bv.130731782,d.ZGg&amp;psig=AFQjCNHqSUTP3Gm3zY2Hk-Dhu8Vn3Xxt5g&amp;ust=147221475271403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s://www.google.co.za/url?sa=i&amp;rct=j&amp;q=&amp;esrc=s&amp;source=images&amp;cd=&amp;cad=rja&amp;uact=8&amp;ved=0ahUKEwjQ3JifydzOAhVHMhoKHUAhAz0QjRwIBw&amp;url=http://www.nationalgovernment.co.za/units/view/17/Social-Services/Department-Higher-Education-and-Training-DHET&amp;bvm=bv.130731782,d.ZGg&amp;psig=AFQjCNEGbLeRfM-hZD2PdFrEVhZTdpRlWw&amp;ust=1472214650284115"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6.jpeg"/><Relationship Id="rId7" Type="http://schemas.openxmlformats.org/officeDocument/2006/relationships/diagramQuickStyle" Target="../diagrams/quickStyle4.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jpeg"/><Relationship Id="rId9" Type="http://schemas.microsoft.com/office/2007/relationships/diagramDrawing" Target="../diagrams/drawing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5.jpeg"/><Relationship Id="rId7" Type="http://schemas.openxmlformats.org/officeDocument/2006/relationships/diagramColors" Target="../diagrams/colors5.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2.xml"/><Relationship Id="rId13" Type="http://schemas.openxmlformats.org/officeDocument/2006/relationships/diagramColors" Target="../diagrams/colors3.xml"/><Relationship Id="rId3" Type="http://schemas.openxmlformats.org/officeDocument/2006/relationships/image" Target="../media/image5.jpeg"/><Relationship Id="rId7" Type="http://schemas.openxmlformats.org/officeDocument/2006/relationships/diagramQuickStyle" Target="../diagrams/quickStyle2.xml"/><Relationship Id="rId12" Type="http://schemas.openxmlformats.org/officeDocument/2006/relationships/diagramQuickStyle" Target="../diagrams/quickStyle3.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Layout" Target="../diagrams/layout2.xml"/><Relationship Id="rId11" Type="http://schemas.openxmlformats.org/officeDocument/2006/relationships/diagramLayout" Target="../diagrams/layout3.xml"/><Relationship Id="rId5" Type="http://schemas.openxmlformats.org/officeDocument/2006/relationships/diagramData" Target="../diagrams/data2.xml"/><Relationship Id="rId10" Type="http://schemas.openxmlformats.org/officeDocument/2006/relationships/diagramData" Target="../diagrams/data3.xml"/><Relationship Id="rId4" Type="http://schemas.openxmlformats.org/officeDocument/2006/relationships/image" Target="../media/image3.jpeg"/><Relationship Id="rId9" Type="http://schemas.microsoft.com/office/2007/relationships/diagramDrawing" Target="../diagrams/drawing2.xml"/><Relationship Id="rId14" Type="http://schemas.microsoft.com/office/2007/relationships/diagramDrawing" Target="../diagrams/drawing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40"/>
            <a:ext cx="886499" cy="1290544"/>
          </a:xfrm>
          <a:prstGeom prst="rect">
            <a:avLst/>
          </a:prstGeom>
        </p:spPr>
      </p:pic>
      <p:pic>
        <p:nvPicPr>
          <p:cNvPr id="5" name="Picture 4" descr="Image result for dhet south africa">
            <a:hlinkClick r:id="rId4" tgtFrame="&quot;_blank&quot;"/>
          </p:cNvPr>
          <p:cNvPicPr/>
          <p:nvPr/>
        </p:nvPicPr>
        <p:blipFill>
          <a:blip r:embed="rId5">
            <a:extLst>
              <a:ext uri="{28A0092B-C50C-407E-A947-70E740481C1C}">
                <a14:useLocalDpi xmlns:a14="http://schemas.microsoft.com/office/drawing/2010/main" val="0"/>
              </a:ext>
            </a:extLst>
          </a:blip>
          <a:srcRect/>
          <a:stretch>
            <a:fillRect/>
          </a:stretch>
        </p:blipFill>
        <p:spPr bwMode="auto">
          <a:xfrm>
            <a:off x="278296" y="5669821"/>
            <a:ext cx="1850486" cy="968469"/>
          </a:xfrm>
          <a:prstGeom prst="rect">
            <a:avLst/>
          </a:prstGeom>
          <a:noFill/>
          <a:ln>
            <a:noFill/>
          </a:ln>
        </p:spPr>
      </p:pic>
      <p:pic>
        <p:nvPicPr>
          <p:cNvPr id="6" name="Picture 5" descr="C:\Users\User\Desktop\ISH\FR Archive\FR pres Logo Implimentation-01.jpg"/>
          <p:cNvPicPr/>
          <p:nvPr/>
        </p:nvPicPr>
        <p:blipFill rotWithShape="1">
          <a:blip r:embed="rId6" cstate="print">
            <a:extLst>
              <a:ext uri="{28A0092B-C50C-407E-A947-70E740481C1C}">
                <a14:useLocalDpi xmlns:a14="http://schemas.microsoft.com/office/drawing/2010/main" val="0"/>
              </a:ext>
            </a:extLst>
          </a:blip>
          <a:srcRect l="21504" t="22902" r="27971" b="41677"/>
          <a:stretch/>
        </p:blipFill>
        <p:spPr bwMode="auto">
          <a:xfrm>
            <a:off x="10240643" y="5759401"/>
            <a:ext cx="1590261" cy="789308"/>
          </a:xfrm>
          <a:prstGeom prst="rect">
            <a:avLst/>
          </a:prstGeom>
          <a:noFill/>
          <a:ln>
            <a:noFill/>
          </a:ln>
          <a:extLst>
            <a:ext uri="{53640926-AAD7-44D8-BBD7-CCE9431645EC}">
              <a14:shadowObscured xmlns:a14="http://schemas.microsoft.com/office/drawing/2010/main"/>
            </a:ext>
          </a:extLst>
        </p:spPr>
      </p:pic>
      <p:sp>
        <p:nvSpPr>
          <p:cNvPr id="9" name="Hexagon 8"/>
          <p:cNvSpPr/>
          <p:nvPr/>
        </p:nvSpPr>
        <p:spPr>
          <a:xfrm>
            <a:off x="2827979" y="1323509"/>
            <a:ext cx="4138209" cy="3463285"/>
          </a:xfrm>
          <a:prstGeom prst="hexagon">
            <a:avLst/>
          </a:prstGeom>
          <a:solidFill>
            <a:schemeClr val="bg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endParaRPr lang="en-ZA" sz="2000" b="1"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endParaRPr lang="en-ZA" sz="2000" b="1" dirty="0">
              <a:solidFill>
                <a:schemeClr val="tx1"/>
              </a:solidFill>
              <a:ea typeface="Calibri" panose="020F0502020204030204" pitchFamily="34" charset="0"/>
              <a:cs typeface="Times New Roman" panose="02020603050405020304" pitchFamily="18" charset="0"/>
            </a:endParaRPr>
          </a:p>
          <a:p>
            <a:pPr algn="ctr">
              <a:lnSpc>
                <a:spcPct val="107000"/>
              </a:lnSpc>
              <a:spcAft>
                <a:spcPts val="0"/>
              </a:spcAft>
            </a:pPr>
            <a:endParaRPr lang="en-ZA" sz="2000" b="1"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endParaRPr lang="en-ZA" sz="2000" b="1" dirty="0">
              <a:solidFill>
                <a:schemeClr val="tx1"/>
              </a:solidFill>
              <a:ea typeface="Calibri" panose="020F0502020204030204" pitchFamily="34" charset="0"/>
              <a:cs typeface="Times New Roman" panose="02020603050405020304" pitchFamily="18" charset="0"/>
            </a:endParaRPr>
          </a:p>
          <a:p>
            <a:pPr algn="ctr">
              <a:lnSpc>
                <a:spcPct val="107000"/>
              </a:lnSpc>
              <a:spcAft>
                <a:spcPts val="0"/>
              </a:spcAft>
            </a:pPr>
            <a:r>
              <a:rPr lang="en-ZA" sz="2000" b="1" dirty="0">
                <a:solidFill>
                  <a:schemeClr val="tx1"/>
                </a:solidFill>
                <a:effectLst/>
                <a:ea typeface="Calibri" panose="020F0502020204030204" pitchFamily="34" charset="0"/>
                <a:cs typeface="Times New Roman" panose="02020603050405020304" pitchFamily="18" charset="0"/>
              </a:rPr>
              <a:t>FEASIBILITY STUDY</a:t>
            </a:r>
            <a:endParaRPr lang="en-ZA" sz="20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ZA" sz="2000" b="1" dirty="0">
                <a:solidFill>
                  <a:schemeClr val="tx1"/>
                </a:solidFill>
                <a:effectLst/>
                <a:ea typeface="Calibri" panose="020F0502020204030204" pitchFamily="34" charset="0"/>
                <a:cs typeface="Times New Roman" panose="02020603050405020304" pitchFamily="18" charset="0"/>
              </a:rPr>
              <a:t> </a:t>
            </a:r>
            <a:endParaRPr lang="en-ZA" sz="20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ZA" sz="2000" i="1" dirty="0">
                <a:solidFill>
                  <a:schemeClr val="tx1"/>
                </a:solidFill>
                <a:effectLst/>
                <a:ea typeface="Calibri" panose="020F0502020204030204" pitchFamily="34" charset="0"/>
                <a:cs typeface="Times New Roman" panose="02020603050405020304" pitchFamily="18" charset="0"/>
              </a:rPr>
              <a:t>Establishment of a </a:t>
            </a:r>
          </a:p>
          <a:p>
            <a:pPr algn="ctr">
              <a:lnSpc>
                <a:spcPct val="107000"/>
              </a:lnSpc>
              <a:spcAft>
                <a:spcPts val="0"/>
              </a:spcAft>
            </a:pPr>
            <a:r>
              <a:rPr lang="en-ZA" sz="2000" i="1" dirty="0">
                <a:solidFill>
                  <a:schemeClr val="tx1"/>
                </a:solidFill>
                <a:effectLst/>
                <a:ea typeface="Calibri" panose="020F0502020204030204" pitchFamily="34" charset="0"/>
                <a:cs typeface="Times New Roman" panose="02020603050405020304" pitchFamily="18" charset="0"/>
              </a:rPr>
              <a:t>Centre for Skills Development for Post-School Education &amp; Training</a:t>
            </a:r>
            <a:endParaRPr lang="en-ZA" sz="20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ZA" sz="2000" b="1" i="1" dirty="0">
                <a:solidFill>
                  <a:schemeClr val="tx1"/>
                </a:solidFill>
                <a:effectLst/>
                <a:ea typeface="Calibri" panose="020F0502020204030204" pitchFamily="34" charset="0"/>
                <a:cs typeface="Times New Roman" panose="02020603050405020304" pitchFamily="18" charset="0"/>
              </a:rPr>
              <a:t> </a:t>
            </a:r>
            <a:endParaRPr lang="en-ZA" sz="20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ZA" sz="2000" b="1" i="1" dirty="0">
                <a:solidFill>
                  <a:schemeClr val="tx1"/>
                </a:solidFill>
                <a:effectLst/>
                <a:ea typeface="Calibri" panose="020F0502020204030204" pitchFamily="34" charset="0"/>
                <a:cs typeface="Times New Roman" panose="02020603050405020304" pitchFamily="18" charset="0"/>
              </a:rPr>
              <a:t> </a:t>
            </a:r>
            <a:endParaRPr lang="en-ZA" sz="20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ZA" sz="2000" b="1" i="1" dirty="0">
                <a:solidFill>
                  <a:schemeClr val="tx1"/>
                </a:solidFill>
                <a:effectLst/>
                <a:ea typeface="Calibri" panose="020F0502020204030204" pitchFamily="34" charset="0"/>
                <a:cs typeface="Times New Roman" panose="02020603050405020304" pitchFamily="18" charset="0"/>
              </a:rPr>
              <a:t> </a:t>
            </a:r>
            <a:endParaRPr lang="en-ZA" sz="20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ZA" sz="2000" b="1" i="1" dirty="0">
                <a:solidFill>
                  <a:schemeClr val="tx1"/>
                </a:solidFill>
                <a:effectLst/>
                <a:ea typeface="Calibri" panose="020F0502020204030204" pitchFamily="34" charset="0"/>
                <a:cs typeface="Times New Roman" panose="02020603050405020304" pitchFamily="18" charset="0"/>
              </a:rPr>
              <a:t> </a:t>
            </a:r>
            <a:endParaRPr lang="en-ZA" sz="20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ZA" sz="2000" b="1" i="1" dirty="0">
                <a:solidFill>
                  <a:schemeClr val="tx1"/>
                </a:solidFill>
                <a:effectLst/>
                <a:ea typeface="Calibri" panose="020F0502020204030204" pitchFamily="34" charset="0"/>
                <a:cs typeface="Times New Roman" panose="02020603050405020304" pitchFamily="18" charset="0"/>
              </a:rPr>
              <a:t> </a:t>
            </a:r>
            <a:endParaRPr lang="en-ZA" sz="20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en-ZA" sz="2000" b="1" dirty="0">
                <a:solidFill>
                  <a:schemeClr val="tx1"/>
                </a:solidFill>
                <a:effectLst/>
                <a:ea typeface="Calibri" panose="020F0502020204030204" pitchFamily="34" charset="0"/>
                <a:cs typeface="Times New Roman" panose="02020603050405020304" pitchFamily="18" charset="0"/>
              </a:rPr>
              <a:t> </a:t>
            </a:r>
            <a:endParaRPr lang="en-ZA" sz="2000" dirty="0">
              <a:solidFill>
                <a:schemeClr val="tx1"/>
              </a:solidFill>
              <a:effectLst/>
              <a:ea typeface="Calibri" panose="020F0502020204030204" pitchFamily="34" charset="0"/>
              <a:cs typeface="Times New Roman" panose="02020603050405020304" pitchFamily="18" charset="0"/>
            </a:endParaRPr>
          </a:p>
        </p:txBody>
      </p:sp>
      <p:grpSp>
        <p:nvGrpSpPr>
          <p:cNvPr id="23" name="Group 22"/>
          <p:cNvGrpSpPr/>
          <p:nvPr/>
        </p:nvGrpSpPr>
        <p:grpSpPr>
          <a:xfrm>
            <a:off x="8749129" y="1691809"/>
            <a:ext cx="2445390" cy="2676505"/>
            <a:chOff x="8318611" y="642777"/>
            <a:chExt cx="2686051" cy="3048002"/>
          </a:xfrm>
        </p:grpSpPr>
        <p:sp>
          <p:nvSpPr>
            <p:cNvPr id="25" name="Hexagon 24"/>
            <p:cNvSpPr/>
            <p:nvPr/>
          </p:nvSpPr>
          <p:spPr>
            <a:xfrm>
              <a:off x="10261712" y="1442878"/>
              <a:ext cx="723900" cy="666750"/>
            </a:xfrm>
            <a:prstGeom prst="hex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26" name="Hexagon 25"/>
            <p:cNvSpPr/>
            <p:nvPr/>
          </p:nvSpPr>
          <p:spPr>
            <a:xfrm>
              <a:off x="9594962" y="1842928"/>
              <a:ext cx="723900" cy="666750"/>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27" name="Hexagon 26"/>
            <p:cNvSpPr/>
            <p:nvPr/>
          </p:nvSpPr>
          <p:spPr>
            <a:xfrm>
              <a:off x="10242662" y="642777"/>
              <a:ext cx="723900" cy="666750"/>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28" name="Hexagon 27"/>
            <p:cNvSpPr/>
            <p:nvPr/>
          </p:nvSpPr>
          <p:spPr>
            <a:xfrm>
              <a:off x="9594962" y="1042827"/>
              <a:ext cx="723900" cy="666750"/>
            </a:xfrm>
            <a:prstGeom prst="hex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29" name="Hexagon 28"/>
            <p:cNvSpPr/>
            <p:nvPr/>
          </p:nvSpPr>
          <p:spPr>
            <a:xfrm>
              <a:off x="10261713" y="2242979"/>
              <a:ext cx="723900" cy="666750"/>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30" name="Hexagon 29"/>
            <p:cNvSpPr/>
            <p:nvPr/>
          </p:nvSpPr>
          <p:spPr>
            <a:xfrm>
              <a:off x="10280762" y="3024029"/>
              <a:ext cx="723900" cy="666750"/>
            </a:xfrm>
            <a:prstGeom prst="hex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31" name="Hexagon 30"/>
            <p:cNvSpPr/>
            <p:nvPr/>
          </p:nvSpPr>
          <p:spPr>
            <a:xfrm>
              <a:off x="8947262" y="1442877"/>
              <a:ext cx="723900" cy="666750"/>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32" name="Hexagon 31"/>
            <p:cNvSpPr/>
            <p:nvPr/>
          </p:nvSpPr>
          <p:spPr>
            <a:xfrm>
              <a:off x="8318611" y="1861977"/>
              <a:ext cx="723900" cy="666750"/>
            </a:xfrm>
            <a:prstGeom prst="hexag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dirty="0"/>
            </a:p>
          </p:txBody>
        </p:sp>
        <p:sp>
          <p:nvSpPr>
            <p:cNvPr id="33" name="Hexagon 32"/>
            <p:cNvSpPr/>
            <p:nvPr/>
          </p:nvSpPr>
          <p:spPr>
            <a:xfrm>
              <a:off x="9575913" y="2604928"/>
              <a:ext cx="723900" cy="666750"/>
            </a:xfrm>
            <a:prstGeom prst="hex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sp>
          <p:nvSpPr>
            <p:cNvPr id="34" name="Hexagon 33"/>
            <p:cNvSpPr/>
            <p:nvPr/>
          </p:nvSpPr>
          <p:spPr>
            <a:xfrm>
              <a:off x="8947262" y="2242979"/>
              <a:ext cx="723900" cy="666750"/>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a:p>
          </p:txBody>
        </p:sp>
      </p:grpSp>
      <p:pic>
        <p:nvPicPr>
          <p:cNvPr id="35" name="Picture 34" descr="Image result for nsa logo south africa">
            <a:hlinkClick r:id="rId7" tgtFrame="&quot;_blank&quot;"/>
          </p:cNvPr>
          <p:cNvPicPr/>
          <p:nvPr/>
        </p:nvPicPr>
        <p:blipFill rotWithShape="1">
          <a:blip r:embed="rId8">
            <a:extLst>
              <a:ext uri="{28A0092B-C50C-407E-A947-70E740481C1C}">
                <a14:useLocalDpi xmlns:a14="http://schemas.microsoft.com/office/drawing/2010/main" val="0"/>
              </a:ext>
            </a:extLst>
          </a:blip>
          <a:srcRect t="18666" b="12667"/>
          <a:stretch/>
        </p:blipFill>
        <p:spPr bwMode="auto">
          <a:xfrm>
            <a:off x="4739515" y="5571490"/>
            <a:ext cx="1838325" cy="10668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85097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sp>
        <p:nvSpPr>
          <p:cNvPr id="3" name="TextBox 2"/>
          <p:cNvSpPr txBox="1"/>
          <p:nvPr/>
        </p:nvSpPr>
        <p:spPr>
          <a:xfrm>
            <a:off x="9403307" y="346363"/>
            <a:ext cx="2317637" cy="461665"/>
          </a:xfrm>
          <a:prstGeom prst="rect">
            <a:avLst/>
          </a:prstGeom>
          <a:noFill/>
        </p:spPr>
        <p:txBody>
          <a:bodyPr wrap="square" rtlCol="0">
            <a:spAutoFit/>
          </a:bodyPr>
          <a:lstStyle/>
          <a:p>
            <a:r>
              <a:rPr lang="en-ZA" sz="2400" b="1" dirty="0"/>
              <a:t>WHITE PAPER </a:t>
            </a:r>
            <a:endParaRPr lang="en-GB" sz="2400" b="1" dirty="0"/>
          </a:p>
        </p:txBody>
      </p:sp>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pSp>
        <p:nvGrpSpPr>
          <p:cNvPr id="6" name="Group 5"/>
          <p:cNvGrpSpPr/>
          <p:nvPr/>
        </p:nvGrpSpPr>
        <p:grpSpPr>
          <a:xfrm>
            <a:off x="1236373" y="1364100"/>
            <a:ext cx="9034817" cy="3971498"/>
            <a:chOff x="336406" y="0"/>
            <a:chExt cx="5302394" cy="2232624"/>
          </a:xfrm>
          <a:scene3d>
            <a:camera prst="orthographicFront">
              <a:rot lat="0" lon="0" rev="0"/>
            </a:camera>
            <a:lightRig rig="glow" dir="t">
              <a:rot lat="0" lon="0" rev="4800000"/>
            </a:lightRig>
          </a:scene3d>
        </p:grpSpPr>
        <p:grpSp>
          <p:nvGrpSpPr>
            <p:cNvPr id="7" name="Group 6"/>
            <p:cNvGrpSpPr/>
            <p:nvPr/>
          </p:nvGrpSpPr>
          <p:grpSpPr>
            <a:xfrm>
              <a:off x="336406" y="0"/>
              <a:ext cx="5302394" cy="1028700"/>
              <a:chOff x="336406" y="0"/>
              <a:chExt cx="5302394" cy="1028700"/>
            </a:xfrm>
          </p:grpSpPr>
          <p:sp>
            <p:nvSpPr>
              <p:cNvPr id="11" name="Arrow: Pentagon 10"/>
              <p:cNvSpPr/>
              <p:nvPr/>
            </p:nvSpPr>
            <p:spPr>
              <a:xfrm>
                <a:off x="336406" y="142837"/>
                <a:ext cx="1387620" cy="616288"/>
              </a:xfrm>
              <a:prstGeom prst="homePlate">
                <a:avLst/>
              </a:prstGeom>
              <a:solidFill>
                <a:srgbClr val="FF000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2000" b="1">
                    <a:effectLst/>
                    <a:ea typeface="Calibri" panose="020F0502020204030204" pitchFamily="34" charset="0"/>
                    <a:cs typeface="Calibri" panose="020F0502020204030204" pitchFamily="34" charset="0"/>
                  </a:rPr>
                  <a:t>PRIORITY ONE</a:t>
                </a:r>
                <a:endParaRPr lang="en-ZA" sz="2000">
                  <a:effectLst/>
                  <a:ea typeface="Calibri" panose="020F0502020204030204" pitchFamily="34" charset="0"/>
                  <a:cs typeface="Times New Roman" panose="02020603050405020304" pitchFamily="18" charset="0"/>
                </a:endParaRPr>
              </a:p>
            </p:txBody>
          </p:sp>
          <p:sp>
            <p:nvSpPr>
              <p:cNvPr id="12" name="Rectangle 11"/>
              <p:cNvSpPr/>
              <p:nvPr/>
            </p:nvSpPr>
            <p:spPr>
              <a:xfrm>
                <a:off x="1743075" y="0"/>
                <a:ext cx="3895725" cy="1028700"/>
              </a:xfrm>
              <a:prstGeom prst="rect">
                <a:avLst/>
              </a:prstGeom>
              <a:solidFill>
                <a:schemeClr val="bg1">
                  <a:lumMod val="95000"/>
                </a:schemeClr>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80340" indent="-90170" algn="just">
                  <a:lnSpc>
                    <a:spcPct val="107000"/>
                  </a:lnSpc>
                  <a:spcAft>
                    <a:spcPts val="800"/>
                  </a:spcAft>
                  <a:tabLst>
                    <a:tab pos="180340" algn="l"/>
                  </a:tabLst>
                </a:pPr>
                <a:endParaRPr lang="en-ZA" sz="2000" dirty="0">
                  <a:solidFill>
                    <a:srgbClr val="000000"/>
                  </a:solidFill>
                  <a:effectLst/>
                  <a:ea typeface="Calibri" panose="020F0502020204030204" pitchFamily="34" charset="0"/>
                  <a:cs typeface="Times New Roman" panose="02020603050405020304" pitchFamily="18" charset="0"/>
                </a:endParaRPr>
              </a:p>
              <a:p>
                <a:pPr marL="433070" indent="-342900" algn="just">
                  <a:lnSpc>
                    <a:spcPct val="107000"/>
                  </a:lnSpc>
                  <a:spcAft>
                    <a:spcPts val="800"/>
                  </a:spcAft>
                  <a:buFont typeface="Symbol" panose="05050102010706020507" pitchFamily="18" charset="2"/>
                  <a:buChar char=""/>
                  <a:tabLst>
                    <a:tab pos="180340" algn="l"/>
                  </a:tabLst>
                </a:pPr>
                <a:r>
                  <a:rPr lang="en-ZA" sz="2000" dirty="0">
                    <a:solidFill>
                      <a:srgbClr val="000000"/>
                    </a:solidFill>
                    <a:effectLst/>
                    <a:ea typeface="Calibri" panose="020F0502020204030204" pitchFamily="34" charset="0"/>
                    <a:cs typeface="Times New Roman" panose="02020603050405020304" pitchFamily="18" charset="0"/>
                  </a:rPr>
                  <a:t>Expanding provision at universities, TVET Colleges and community colleges.</a:t>
                </a:r>
                <a:endParaRPr lang="en-ZA" sz="2000" dirty="0">
                  <a:ea typeface="Calibri" panose="020F0502020204030204" pitchFamily="34" charset="0"/>
                  <a:cs typeface="Times New Roman" panose="02020603050405020304" pitchFamily="18" charset="0"/>
                </a:endParaRPr>
              </a:p>
              <a:p>
                <a:pPr marL="433070" indent="-342900" algn="just">
                  <a:lnSpc>
                    <a:spcPct val="107000"/>
                  </a:lnSpc>
                  <a:spcAft>
                    <a:spcPts val="800"/>
                  </a:spcAft>
                  <a:buFont typeface="Symbol" panose="05050102010706020507" pitchFamily="18" charset="2"/>
                  <a:buChar char=""/>
                  <a:tabLst>
                    <a:tab pos="180340" algn="l"/>
                  </a:tabLst>
                </a:pPr>
                <a:r>
                  <a:rPr lang="en-ZA" sz="2000" dirty="0">
                    <a:solidFill>
                      <a:srgbClr val="000000"/>
                    </a:solidFill>
                    <a:effectLst/>
                    <a:ea typeface="Calibri" panose="020F0502020204030204" pitchFamily="34" charset="0"/>
                    <a:cs typeface="Times New Roman" panose="02020603050405020304" pitchFamily="18" charset="0"/>
                  </a:rPr>
                  <a:t>There should be a special focus on expanding the TVET college sector, which is the backbone of any developing nation. </a:t>
                </a:r>
                <a:endParaRPr lang="en-ZA" sz="2000" dirty="0">
                  <a:effectLst/>
                  <a:ea typeface="Calibri" panose="020F0502020204030204" pitchFamily="34" charset="0"/>
                  <a:cs typeface="Times New Roman" panose="02020603050405020304" pitchFamily="18" charset="0"/>
                </a:endParaRPr>
              </a:p>
              <a:p>
                <a:pPr marL="180340" indent="-90170" algn="just">
                  <a:lnSpc>
                    <a:spcPct val="107000"/>
                  </a:lnSpc>
                  <a:spcAft>
                    <a:spcPts val="800"/>
                  </a:spcAft>
                  <a:tabLst>
                    <a:tab pos="180340" algn="l"/>
                  </a:tabLst>
                </a:pPr>
                <a:r>
                  <a:rPr lang="en-ZA" sz="2000" dirty="0">
                    <a:solidFill>
                      <a:srgbClr val="000000"/>
                    </a:solidFill>
                    <a:effectLst/>
                    <a:ea typeface="Calibri" panose="020F0502020204030204" pitchFamily="34" charset="0"/>
                    <a:cs typeface="Times New Roman" panose="02020603050405020304" pitchFamily="18" charset="0"/>
                  </a:rPr>
                  <a:t> </a:t>
                </a:r>
                <a:endParaRPr lang="en-ZA" sz="2000" dirty="0">
                  <a:effectLst/>
                  <a:ea typeface="Calibri" panose="020F0502020204030204" pitchFamily="34" charset="0"/>
                  <a:cs typeface="Times New Roman" panose="02020603050405020304" pitchFamily="18" charset="0"/>
                </a:endParaRPr>
              </a:p>
            </p:txBody>
          </p:sp>
        </p:grpSp>
        <p:grpSp>
          <p:nvGrpSpPr>
            <p:cNvPr id="8" name="Group 7"/>
            <p:cNvGrpSpPr/>
            <p:nvPr/>
          </p:nvGrpSpPr>
          <p:grpSpPr>
            <a:xfrm>
              <a:off x="336406" y="1203924"/>
              <a:ext cx="5302394" cy="1028700"/>
              <a:chOff x="336406" y="-310551"/>
              <a:chExt cx="5302394" cy="1028700"/>
            </a:xfrm>
          </p:grpSpPr>
          <p:sp>
            <p:nvSpPr>
              <p:cNvPr id="9" name="Arrow: Pentagon 8"/>
              <p:cNvSpPr/>
              <p:nvPr/>
            </p:nvSpPr>
            <p:spPr>
              <a:xfrm>
                <a:off x="336406" y="-110526"/>
                <a:ext cx="1378094" cy="609601"/>
              </a:xfrm>
              <a:prstGeom prst="homePlate">
                <a:avLst/>
              </a:prstGeom>
              <a:solidFill>
                <a:srgbClr val="FF000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2000" b="1">
                    <a:effectLst/>
                    <a:ea typeface="Calibri" panose="020F0502020204030204" pitchFamily="34" charset="0"/>
                    <a:cs typeface="Calibri" panose="020F0502020204030204" pitchFamily="34" charset="0"/>
                  </a:rPr>
                  <a:t>PRIORITY TWO</a:t>
                </a:r>
                <a:endParaRPr lang="en-ZA" sz="2000">
                  <a:effectLst/>
                  <a:ea typeface="Calibri" panose="020F0502020204030204" pitchFamily="34" charset="0"/>
                  <a:cs typeface="Times New Roman" panose="02020603050405020304" pitchFamily="18" charset="0"/>
                </a:endParaRPr>
              </a:p>
            </p:txBody>
          </p:sp>
          <p:sp>
            <p:nvSpPr>
              <p:cNvPr id="10" name="Rectangle 9"/>
              <p:cNvSpPr/>
              <p:nvPr/>
            </p:nvSpPr>
            <p:spPr>
              <a:xfrm>
                <a:off x="1743075" y="-310551"/>
                <a:ext cx="3895725" cy="1028700"/>
              </a:xfrm>
              <a:prstGeom prst="rect">
                <a:avLst/>
              </a:prstGeom>
              <a:solidFill>
                <a:schemeClr val="bg1">
                  <a:lumMod val="95000"/>
                </a:schemeClr>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gn="just">
                  <a:lnSpc>
                    <a:spcPct val="107000"/>
                  </a:lnSpc>
                  <a:spcAft>
                    <a:spcPts val="800"/>
                  </a:spcAft>
                  <a:buFont typeface="Times New Roman" panose="02020603050405020304" pitchFamily="18" charset="0"/>
                  <a:buChar char="•"/>
                  <a:tabLst>
                    <a:tab pos="180340" algn="l"/>
                  </a:tabLst>
                </a:pPr>
                <a:r>
                  <a:rPr lang="en-ZA" sz="2000">
                    <a:solidFill>
                      <a:srgbClr val="000000"/>
                    </a:solidFill>
                    <a:effectLst/>
                    <a:ea typeface="Calibri" panose="020F0502020204030204" pitchFamily="34" charset="0"/>
                    <a:cs typeface="Times New Roman" panose="02020603050405020304" pitchFamily="18" charset="0"/>
                  </a:rPr>
                  <a:t>Strengthening the capacity of DHET and its many statutory bodies (SETAs, NSA, NSF, HRDC, SAIVCET, Quality Councils and NSFAS) to enable them to transition the system to a post-school education and training modality. </a:t>
                </a:r>
                <a:endParaRPr lang="en-ZA" sz="2000">
                  <a:effectLst/>
                  <a:ea typeface="Calibri" panose="020F0502020204030204" pitchFamily="34" charset="0"/>
                  <a:cs typeface="Times New Roman" panose="02020603050405020304" pitchFamily="18" charset="0"/>
                </a:endParaRPr>
              </a:p>
              <a:p>
                <a:pPr marL="180340" indent="-90170" algn="just">
                  <a:lnSpc>
                    <a:spcPct val="107000"/>
                  </a:lnSpc>
                  <a:spcAft>
                    <a:spcPts val="800"/>
                  </a:spcAft>
                  <a:tabLst>
                    <a:tab pos="180340" algn="l"/>
                  </a:tabLst>
                </a:pPr>
                <a:r>
                  <a:rPr lang="en-ZA" sz="2000">
                    <a:solidFill>
                      <a:srgbClr val="000000"/>
                    </a:solidFill>
                    <a:effectLst/>
                    <a:ea typeface="Calibri" panose="020F0502020204030204" pitchFamily="34" charset="0"/>
                    <a:cs typeface="Times New Roman" panose="02020603050405020304" pitchFamily="18" charset="0"/>
                  </a:rPr>
                  <a:t> </a:t>
                </a:r>
                <a:endParaRPr lang="en-ZA" sz="2000">
                  <a:effectLst/>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1907534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696617" cy="1018973"/>
          </a:xfrm>
          <a:prstGeom prst="rect">
            <a:avLst/>
          </a:prstGeom>
        </p:spPr>
      </p:pic>
      <p:sp>
        <p:nvSpPr>
          <p:cNvPr id="3" name="TextBox 2"/>
          <p:cNvSpPr txBox="1"/>
          <p:nvPr/>
        </p:nvSpPr>
        <p:spPr>
          <a:xfrm>
            <a:off x="9935570" y="346363"/>
            <a:ext cx="1785374" cy="461665"/>
          </a:xfrm>
          <a:prstGeom prst="rect">
            <a:avLst/>
          </a:prstGeom>
          <a:noFill/>
        </p:spPr>
        <p:txBody>
          <a:bodyPr wrap="square" rtlCol="0">
            <a:spAutoFit/>
          </a:bodyPr>
          <a:lstStyle/>
          <a:p>
            <a:r>
              <a:rPr lang="en-ZA" sz="2400" b="1" dirty="0"/>
              <a:t>RATIONALE </a:t>
            </a:r>
            <a:endParaRPr lang="en-GB" sz="2400" b="1" dirty="0"/>
          </a:p>
        </p:txBody>
      </p:sp>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pSp>
        <p:nvGrpSpPr>
          <p:cNvPr id="23" name="Group 22"/>
          <p:cNvGrpSpPr/>
          <p:nvPr/>
        </p:nvGrpSpPr>
        <p:grpSpPr>
          <a:xfrm>
            <a:off x="652015" y="1072146"/>
            <a:ext cx="10626618" cy="5201662"/>
            <a:chOff x="652015" y="1072146"/>
            <a:chExt cx="10626618" cy="5201662"/>
          </a:xfrm>
        </p:grpSpPr>
        <p:grpSp>
          <p:nvGrpSpPr>
            <p:cNvPr id="16" name="Group 15"/>
            <p:cNvGrpSpPr/>
            <p:nvPr/>
          </p:nvGrpSpPr>
          <p:grpSpPr>
            <a:xfrm>
              <a:off x="652015" y="1072146"/>
              <a:ext cx="10626618" cy="5201662"/>
              <a:chOff x="652015" y="1072146"/>
              <a:chExt cx="10626618" cy="5201662"/>
            </a:xfrm>
          </p:grpSpPr>
          <p:sp>
            <p:nvSpPr>
              <p:cNvPr id="8" name="Rectangle 7"/>
              <p:cNvSpPr/>
              <p:nvPr/>
            </p:nvSpPr>
            <p:spPr>
              <a:xfrm>
                <a:off x="2857453" y="3773136"/>
                <a:ext cx="8421180" cy="498701"/>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b="1" dirty="0">
                    <a:solidFill>
                      <a:schemeClr val="tx1">
                        <a:lumMod val="95000"/>
                        <a:lumOff val="5000"/>
                      </a:schemeClr>
                    </a:solidFill>
                  </a:rPr>
                  <a:t>Improve</a:t>
                </a:r>
                <a:r>
                  <a:rPr lang="en-ZA" sz="2000" dirty="0">
                    <a:solidFill>
                      <a:schemeClr val="tx1">
                        <a:lumMod val="95000"/>
                        <a:lumOff val="5000"/>
                      </a:schemeClr>
                    </a:solidFill>
                  </a:rPr>
                  <a:t> effectiveness and efficiency of PSET system  </a:t>
                </a:r>
              </a:p>
            </p:txBody>
          </p:sp>
          <p:sp>
            <p:nvSpPr>
              <p:cNvPr id="9" name="Arrow: Pentagon 8"/>
              <p:cNvSpPr/>
              <p:nvPr/>
            </p:nvSpPr>
            <p:spPr>
              <a:xfrm>
                <a:off x="652015" y="1072146"/>
                <a:ext cx="8682763" cy="523445"/>
              </a:xfrm>
              <a:prstGeom prst="homePlate">
                <a:avLst/>
              </a:prstGeom>
              <a:solidFill>
                <a:srgbClr val="FF0000"/>
              </a:solidFill>
              <a:ln>
                <a:solidFill>
                  <a:srgbClr val="FF0000"/>
                </a:solidFill>
              </a:ln>
              <a:effectLst>
                <a:glow rad="63500">
                  <a:schemeClr val="accent3">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ZA" sz="2400" b="1" dirty="0"/>
                  <a:t>We need a “capacity-building” facility that can support cadres to:</a:t>
                </a:r>
                <a:endParaRPr lang="en-ZA" sz="2400" dirty="0">
                  <a:effectLst/>
                  <a:ea typeface="Calibri" panose="020F0502020204030204" pitchFamily="34" charset="0"/>
                  <a:cs typeface="Times New Roman" panose="02020603050405020304" pitchFamily="18" charset="0"/>
                </a:endParaRPr>
              </a:p>
            </p:txBody>
          </p:sp>
          <p:sp>
            <p:nvSpPr>
              <p:cNvPr id="10" name="Rectangle 9"/>
              <p:cNvSpPr/>
              <p:nvPr/>
            </p:nvSpPr>
            <p:spPr>
              <a:xfrm>
                <a:off x="1363974" y="2399102"/>
                <a:ext cx="7670844" cy="498701"/>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b="1" dirty="0">
                    <a:solidFill>
                      <a:schemeClr val="tx1">
                        <a:lumMod val="95000"/>
                        <a:lumOff val="5000"/>
                      </a:schemeClr>
                    </a:solidFill>
                  </a:rPr>
                  <a:t>Expand</a:t>
                </a:r>
                <a:r>
                  <a:rPr lang="en-ZA" sz="2000" dirty="0">
                    <a:solidFill>
                      <a:schemeClr val="tx1">
                        <a:lumMod val="95000"/>
                        <a:lumOff val="5000"/>
                      </a:schemeClr>
                    </a:solidFill>
                  </a:rPr>
                  <a:t> PSET system for millions of people to get E&amp;T access</a:t>
                </a:r>
              </a:p>
            </p:txBody>
          </p:sp>
          <p:sp>
            <p:nvSpPr>
              <p:cNvPr id="12" name="Rectangle 11"/>
              <p:cNvSpPr/>
              <p:nvPr/>
            </p:nvSpPr>
            <p:spPr>
              <a:xfrm>
                <a:off x="1964766" y="3090605"/>
                <a:ext cx="8134577" cy="498701"/>
              </a:xfrm>
              <a:prstGeom prst="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b="1" dirty="0">
                    <a:solidFill>
                      <a:schemeClr val="tx1">
                        <a:lumMod val="95000"/>
                        <a:lumOff val="5000"/>
                      </a:schemeClr>
                    </a:solidFill>
                  </a:rPr>
                  <a:t>Align </a:t>
                </a:r>
                <a:r>
                  <a:rPr lang="en-ZA" sz="2000" dirty="0">
                    <a:solidFill>
                      <a:schemeClr val="tx1">
                        <a:lumMod val="95000"/>
                        <a:lumOff val="5000"/>
                      </a:schemeClr>
                    </a:solidFill>
                  </a:rPr>
                  <a:t>PSET system to NDP/NGP/IPAP/HRD-SA, etc </a:t>
                </a:r>
              </a:p>
            </p:txBody>
          </p:sp>
          <p:sp>
            <p:nvSpPr>
              <p:cNvPr id="13" name="Rectangle 12"/>
              <p:cNvSpPr/>
              <p:nvPr/>
            </p:nvSpPr>
            <p:spPr>
              <a:xfrm>
                <a:off x="2857453" y="4401073"/>
                <a:ext cx="8421180" cy="498701"/>
              </a:xfrm>
              <a:prstGeom prst="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b="1" dirty="0">
                    <a:solidFill>
                      <a:schemeClr val="tx1">
                        <a:lumMod val="95000"/>
                        <a:lumOff val="5000"/>
                      </a:schemeClr>
                    </a:solidFill>
                  </a:rPr>
                  <a:t>Synchronise</a:t>
                </a:r>
                <a:r>
                  <a:rPr lang="en-ZA" sz="2000" dirty="0">
                    <a:solidFill>
                      <a:schemeClr val="tx1">
                        <a:lumMod val="95000"/>
                        <a:lumOff val="5000"/>
                      </a:schemeClr>
                    </a:solidFill>
                  </a:rPr>
                  <a:t> different PSET institutions to work together  </a:t>
                </a:r>
              </a:p>
            </p:txBody>
          </p:sp>
          <p:sp>
            <p:nvSpPr>
              <p:cNvPr id="14" name="Rectangle 13"/>
              <p:cNvSpPr/>
              <p:nvPr/>
            </p:nvSpPr>
            <p:spPr>
              <a:xfrm>
                <a:off x="2060300" y="5083604"/>
                <a:ext cx="8039043" cy="498701"/>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b="1" dirty="0">
                    <a:solidFill>
                      <a:schemeClr val="tx1">
                        <a:lumMod val="95000"/>
                        <a:lumOff val="5000"/>
                      </a:schemeClr>
                    </a:solidFill>
                  </a:rPr>
                  <a:t>Embed </a:t>
                </a:r>
                <a:r>
                  <a:rPr lang="en-ZA" sz="2000" dirty="0">
                    <a:solidFill>
                      <a:schemeClr val="tx1">
                        <a:lumMod val="95000"/>
                        <a:lumOff val="5000"/>
                      </a:schemeClr>
                    </a:solidFill>
                  </a:rPr>
                  <a:t>PSET system in social dialogue, justice, inclusivity and tripartism </a:t>
                </a:r>
              </a:p>
            </p:txBody>
          </p:sp>
          <p:sp>
            <p:nvSpPr>
              <p:cNvPr id="15" name="Rectangle 14"/>
              <p:cNvSpPr/>
              <p:nvPr/>
            </p:nvSpPr>
            <p:spPr>
              <a:xfrm>
                <a:off x="1363974" y="5775107"/>
                <a:ext cx="7670844" cy="498701"/>
              </a:xfrm>
              <a:prstGeom prst="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000" b="1" dirty="0">
                    <a:solidFill>
                      <a:schemeClr val="tx1">
                        <a:lumMod val="95000"/>
                        <a:lumOff val="5000"/>
                      </a:schemeClr>
                    </a:solidFill>
                  </a:rPr>
                  <a:t>Upgrade</a:t>
                </a:r>
                <a:r>
                  <a:rPr lang="en-ZA" sz="2000" dirty="0">
                    <a:solidFill>
                      <a:schemeClr val="tx1">
                        <a:lumMod val="95000"/>
                        <a:lumOff val="5000"/>
                      </a:schemeClr>
                    </a:solidFill>
                  </a:rPr>
                  <a:t> skills of cadres and strengthen performance of institutions</a:t>
                </a:r>
              </a:p>
            </p:txBody>
          </p:sp>
        </p:grpSp>
        <p:sp>
          <p:nvSpPr>
            <p:cNvPr id="17" name="Rectangle: Rounded Corners 16"/>
            <p:cNvSpPr/>
            <p:nvPr/>
          </p:nvSpPr>
          <p:spPr>
            <a:xfrm>
              <a:off x="652015" y="2399102"/>
              <a:ext cx="603579" cy="498701"/>
            </a:xfrm>
            <a:prstGeom prst="roundRect">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solidFill>
                    <a:schemeClr val="bg1"/>
                  </a:solidFill>
                </a:rPr>
                <a:t>1</a:t>
              </a:r>
            </a:p>
          </p:txBody>
        </p:sp>
        <p:sp>
          <p:nvSpPr>
            <p:cNvPr id="18" name="Rectangle: Rounded Corners 17"/>
            <p:cNvSpPr/>
            <p:nvPr/>
          </p:nvSpPr>
          <p:spPr>
            <a:xfrm>
              <a:off x="2155833" y="3766641"/>
              <a:ext cx="603579" cy="498701"/>
            </a:xfrm>
            <a:prstGeom prst="roundRect">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solidFill>
                    <a:schemeClr val="bg1"/>
                  </a:solidFill>
                </a:rPr>
                <a:t>3</a:t>
              </a:r>
            </a:p>
          </p:txBody>
        </p:sp>
        <p:sp>
          <p:nvSpPr>
            <p:cNvPr id="19" name="Rectangle: Rounded Corners 18"/>
            <p:cNvSpPr/>
            <p:nvPr/>
          </p:nvSpPr>
          <p:spPr>
            <a:xfrm>
              <a:off x="2155834" y="4407568"/>
              <a:ext cx="603579" cy="498701"/>
            </a:xfrm>
            <a:prstGeom prst="roundRect">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solidFill>
                    <a:schemeClr val="bg1"/>
                  </a:solidFill>
                </a:rPr>
                <a:t>4</a:t>
              </a:r>
            </a:p>
          </p:txBody>
        </p:sp>
        <p:sp>
          <p:nvSpPr>
            <p:cNvPr id="20" name="Rectangle: Rounded Corners 19"/>
            <p:cNvSpPr/>
            <p:nvPr/>
          </p:nvSpPr>
          <p:spPr>
            <a:xfrm>
              <a:off x="1354875" y="5088082"/>
              <a:ext cx="603579" cy="498701"/>
            </a:xfrm>
            <a:prstGeom prst="roundRect">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solidFill>
                    <a:schemeClr val="bg1"/>
                  </a:solidFill>
                </a:rPr>
                <a:t>5</a:t>
              </a:r>
            </a:p>
          </p:txBody>
        </p:sp>
        <p:sp>
          <p:nvSpPr>
            <p:cNvPr id="21" name="Rectangle: Rounded Corners 20"/>
            <p:cNvSpPr/>
            <p:nvPr/>
          </p:nvSpPr>
          <p:spPr>
            <a:xfrm>
              <a:off x="658839" y="5775106"/>
              <a:ext cx="603579" cy="498701"/>
            </a:xfrm>
            <a:prstGeom prst="roundRect">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solidFill>
                    <a:schemeClr val="bg1"/>
                  </a:solidFill>
                </a:rPr>
                <a:t>6</a:t>
              </a:r>
            </a:p>
          </p:txBody>
        </p:sp>
        <p:sp>
          <p:nvSpPr>
            <p:cNvPr id="22" name="Rectangle: Rounded Corners 21"/>
            <p:cNvSpPr/>
            <p:nvPr/>
          </p:nvSpPr>
          <p:spPr>
            <a:xfrm>
              <a:off x="1255594" y="3092486"/>
              <a:ext cx="603579" cy="498701"/>
            </a:xfrm>
            <a:prstGeom prst="roundRect">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solidFill>
                    <a:schemeClr val="bg1"/>
                  </a:solidFill>
                </a:rPr>
                <a:t>2</a:t>
              </a:r>
            </a:p>
          </p:txBody>
        </p:sp>
      </p:grpSp>
    </p:spTree>
    <p:extLst>
      <p:ext uri="{BB962C8B-B14F-4D97-AF65-F5344CB8AC3E}">
        <p14:creationId xmlns:p14="http://schemas.microsoft.com/office/powerpoint/2010/main" val="264333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92621" y="220401"/>
            <a:ext cx="4404818" cy="461665"/>
          </a:xfrm>
          <a:prstGeom prst="rect">
            <a:avLst/>
          </a:prstGeom>
          <a:noFill/>
        </p:spPr>
        <p:txBody>
          <a:bodyPr wrap="square" rtlCol="0">
            <a:spAutoFit/>
          </a:bodyPr>
          <a:lstStyle/>
          <a:p>
            <a:r>
              <a:rPr lang="en-ZA" sz="2400" b="1" dirty="0"/>
              <a:t>UNIQUENESS OF ITCILO MODEL</a:t>
            </a:r>
            <a:endParaRPr lang="en-GB" sz="2400" b="1" dirty="0"/>
          </a:p>
        </p:txBody>
      </p:sp>
      <p:pic>
        <p:nvPicPr>
          <p:cNvPr id="5" name="Picture 4" descr="C:\Users\User\Desktop\ISH\FR Archive\FR pres Logo Implimentation-01.jpg"/>
          <p:cNvPicPr/>
          <p:nvPr/>
        </p:nvPicPr>
        <p:blipFill rotWithShape="1">
          <a:blip r:embed="rId3"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pSp>
        <p:nvGrpSpPr>
          <p:cNvPr id="17" name="Group 22"/>
          <p:cNvGrpSpPr>
            <a:grpSpLocks/>
          </p:cNvGrpSpPr>
          <p:nvPr/>
        </p:nvGrpSpPr>
        <p:grpSpPr bwMode="auto">
          <a:xfrm rot="3774324" flipV="1">
            <a:off x="3888582" y="4558507"/>
            <a:ext cx="2616200" cy="576263"/>
            <a:chOff x="2532" y="1051"/>
            <a:chExt cx="893" cy="246"/>
          </a:xfrm>
        </p:grpSpPr>
        <p:grpSp>
          <p:nvGrpSpPr>
            <p:cNvPr id="18" name="Group 23"/>
            <p:cNvGrpSpPr>
              <a:grpSpLocks/>
            </p:cNvGrpSpPr>
            <p:nvPr/>
          </p:nvGrpSpPr>
          <p:grpSpPr bwMode="auto">
            <a:xfrm>
              <a:off x="2532" y="1051"/>
              <a:ext cx="743" cy="185"/>
              <a:chOff x="1565" y="2568"/>
              <a:chExt cx="1118" cy="279"/>
            </a:xfrm>
          </p:grpSpPr>
          <p:sp>
            <p:nvSpPr>
              <p:cNvPr id="24" name="AutoShape 24"/>
              <p:cNvSpPr>
                <a:spLocks noChangeArrowheads="1"/>
              </p:cNvSpPr>
              <p:nvPr/>
            </p:nvSpPr>
            <p:spPr bwMode="gray">
              <a:xfrm rot="5263130">
                <a:off x="1859" y="2274"/>
                <a:ext cx="227" cy="816"/>
              </a:xfrm>
              <a:prstGeom prst="moon">
                <a:avLst>
                  <a:gd name="adj" fmla="val 49773"/>
                </a:avLst>
              </a:prstGeom>
              <a:solidFill>
                <a:srgbClr val="FFFFFF">
                  <a:alpha val="3000"/>
                </a:srgbClr>
              </a:solidFill>
              <a:ln w="9525">
                <a:noFill/>
                <a:miter lim="800000"/>
                <a:headEnd/>
                <a:tailEnd/>
              </a:ln>
              <a:effectLst/>
            </p:spPr>
            <p:txBody>
              <a:bodyPr wrap="none" anchor="ctr"/>
              <a:lstStyle/>
              <a:p>
                <a:endParaRPr lang="en-US"/>
              </a:p>
            </p:txBody>
          </p:sp>
          <p:sp>
            <p:nvSpPr>
              <p:cNvPr id="25" name="AutoShape 25"/>
              <p:cNvSpPr>
                <a:spLocks noChangeArrowheads="1"/>
              </p:cNvSpPr>
              <p:nvPr/>
            </p:nvSpPr>
            <p:spPr bwMode="gray">
              <a:xfrm rot="6078281">
                <a:off x="1995" y="2274"/>
                <a:ext cx="227" cy="816"/>
              </a:xfrm>
              <a:prstGeom prst="moon">
                <a:avLst>
                  <a:gd name="adj" fmla="val 49773"/>
                </a:avLst>
              </a:prstGeom>
              <a:solidFill>
                <a:srgbClr val="FFFFFF">
                  <a:alpha val="3000"/>
                </a:srgbClr>
              </a:solidFill>
              <a:ln w="9525">
                <a:noFill/>
                <a:miter lim="800000"/>
                <a:headEnd/>
                <a:tailEnd/>
              </a:ln>
              <a:effectLst/>
            </p:spPr>
            <p:txBody>
              <a:bodyPr wrap="none" anchor="ctr"/>
              <a:lstStyle/>
              <a:p>
                <a:endParaRPr lang="en-US"/>
              </a:p>
            </p:txBody>
          </p:sp>
          <p:sp>
            <p:nvSpPr>
              <p:cNvPr id="26" name="AutoShape 26"/>
              <p:cNvSpPr>
                <a:spLocks noChangeArrowheads="1"/>
              </p:cNvSpPr>
              <p:nvPr/>
            </p:nvSpPr>
            <p:spPr bwMode="gray">
              <a:xfrm rot="6373927">
                <a:off x="2071" y="2296"/>
                <a:ext cx="227" cy="816"/>
              </a:xfrm>
              <a:prstGeom prst="moon">
                <a:avLst>
                  <a:gd name="adj" fmla="val 49773"/>
                </a:avLst>
              </a:prstGeom>
              <a:solidFill>
                <a:srgbClr val="FFFFFF">
                  <a:alpha val="3000"/>
                </a:srgbClr>
              </a:solidFill>
              <a:ln w="9525">
                <a:noFill/>
                <a:miter lim="800000"/>
                <a:headEnd/>
                <a:tailEnd/>
              </a:ln>
              <a:effectLst/>
            </p:spPr>
            <p:txBody>
              <a:bodyPr wrap="none" anchor="ctr"/>
              <a:lstStyle/>
              <a:p>
                <a:endParaRPr lang="en-US"/>
              </a:p>
            </p:txBody>
          </p:sp>
          <p:sp>
            <p:nvSpPr>
              <p:cNvPr id="27" name="AutoShape 27"/>
              <p:cNvSpPr>
                <a:spLocks noChangeArrowheads="1"/>
              </p:cNvSpPr>
              <p:nvPr/>
            </p:nvSpPr>
            <p:spPr bwMode="gray">
              <a:xfrm rot="6906312">
                <a:off x="2161" y="2326"/>
                <a:ext cx="227" cy="816"/>
              </a:xfrm>
              <a:prstGeom prst="moon">
                <a:avLst>
                  <a:gd name="adj" fmla="val 49773"/>
                </a:avLst>
              </a:prstGeom>
              <a:solidFill>
                <a:srgbClr val="FFFFFF">
                  <a:alpha val="3000"/>
                </a:srgbClr>
              </a:solidFill>
              <a:ln w="9525">
                <a:noFill/>
                <a:miter lim="800000"/>
                <a:headEnd/>
                <a:tailEnd/>
              </a:ln>
              <a:effectLst/>
            </p:spPr>
            <p:txBody>
              <a:bodyPr wrap="none" anchor="ctr"/>
              <a:lstStyle/>
              <a:p>
                <a:endParaRPr lang="en-US"/>
              </a:p>
            </p:txBody>
          </p:sp>
        </p:grpSp>
        <p:grpSp>
          <p:nvGrpSpPr>
            <p:cNvPr id="19" name="Group 28"/>
            <p:cNvGrpSpPr>
              <a:grpSpLocks/>
            </p:cNvGrpSpPr>
            <p:nvPr/>
          </p:nvGrpSpPr>
          <p:grpSpPr bwMode="auto">
            <a:xfrm rot="1353540">
              <a:off x="2682" y="1111"/>
              <a:ext cx="743" cy="186"/>
              <a:chOff x="1565" y="2568"/>
              <a:chExt cx="1118" cy="279"/>
            </a:xfrm>
          </p:grpSpPr>
          <p:sp>
            <p:nvSpPr>
              <p:cNvPr id="20" name="AutoShape 29"/>
              <p:cNvSpPr>
                <a:spLocks noChangeArrowheads="1"/>
              </p:cNvSpPr>
              <p:nvPr/>
            </p:nvSpPr>
            <p:spPr bwMode="gray">
              <a:xfrm rot="5263130">
                <a:off x="1859" y="2274"/>
                <a:ext cx="227" cy="816"/>
              </a:xfrm>
              <a:prstGeom prst="moon">
                <a:avLst>
                  <a:gd name="adj" fmla="val 49773"/>
                </a:avLst>
              </a:prstGeom>
              <a:solidFill>
                <a:srgbClr val="FFFFFF">
                  <a:alpha val="3000"/>
                </a:srgbClr>
              </a:solidFill>
              <a:ln w="9525">
                <a:noFill/>
                <a:miter lim="800000"/>
                <a:headEnd/>
                <a:tailEnd/>
              </a:ln>
              <a:effectLst/>
            </p:spPr>
            <p:txBody>
              <a:bodyPr wrap="none" anchor="ctr"/>
              <a:lstStyle/>
              <a:p>
                <a:endParaRPr lang="en-US"/>
              </a:p>
            </p:txBody>
          </p:sp>
          <p:sp>
            <p:nvSpPr>
              <p:cNvPr id="21" name="AutoShape 30"/>
              <p:cNvSpPr>
                <a:spLocks noChangeArrowheads="1"/>
              </p:cNvSpPr>
              <p:nvPr/>
            </p:nvSpPr>
            <p:spPr bwMode="gray">
              <a:xfrm rot="6078281">
                <a:off x="1995" y="2274"/>
                <a:ext cx="227" cy="816"/>
              </a:xfrm>
              <a:prstGeom prst="moon">
                <a:avLst>
                  <a:gd name="adj" fmla="val 49773"/>
                </a:avLst>
              </a:prstGeom>
              <a:solidFill>
                <a:srgbClr val="FFFFFF">
                  <a:alpha val="3000"/>
                </a:srgbClr>
              </a:solidFill>
              <a:ln w="9525">
                <a:noFill/>
                <a:miter lim="800000"/>
                <a:headEnd/>
                <a:tailEnd/>
              </a:ln>
              <a:effectLst/>
            </p:spPr>
            <p:txBody>
              <a:bodyPr wrap="none" anchor="ctr"/>
              <a:lstStyle/>
              <a:p>
                <a:endParaRPr lang="en-US"/>
              </a:p>
            </p:txBody>
          </p:sp>
          <p:sp>
            <p:nvSpPr>
              <p:cNvPr id="22" name="AutoShape 31"/>
              <p:cNvSpPr>
                <a:spLocks noChangeArrowheads="1"/>
              </p:cNvSpPr>
              <p:nvPr/>
            </p:nvSpPr>
            <p:spPr bwMode="gray">
              <a:xfrm rot="6373927">
                <a:off x="2071" y="2296"/>
                <a:ext cx="227" cy="816"/>
              </a:xfrm>
              <a:prstGeom prst="moon">
                <a:avLst>
                  <a:gd name="adj" fmla="val 49773"/>
                </a:avLst>
              </a:prstGeom>
              <a:solidFill>
                <a:srgbClr val="FFFFFF">
                  <a:alpha val="3000"/>
                </a:srgbClr>
              </a:solidFill>
              <a:ln w="9525">
                <a:noFill/>
                <a:miter lim="800000"/>
                <a:headEnd/>
                <a:tailEnd/>
              </a:ln>
              <a:effectLst/>
            </p:spPr>
            <p:txBody>
              <a:bodyPr wrap="none" anchor="ctr"/>
              <a:lstStyle/>
              <a:p>
                <a:endParaRPr lang="en-US"/>
              </a:p>
            </p:txBody>
          </p:sp>
          <p:sp>
            <p:nvSpPr>
              <p:cNvPr id="23" name="AutoShape 32"/>
              <p:cNvSpPr>
                <a:spLocks noChangeArrowheads="1"/>
              </p:cNvSpPr>
              <p:nvPr/>
            </p:nvSpPr>
            <p:spPr bwMode="gray">
              <a:xfrm rot="6906312">
                <a:off x="2161" y="2326"/>
                <a:ext cx="227" cy="816"/>
              </a:xfrm>
              <a:prstGeom prst="moon">
                <a:avLst>
                  <a:gd name="adj" fmla="val 49773"/>
                </a:avLst>
              </a:prstGeom>
              <a:solidFill>
                <a:srgbClr val="FFFFFF">
                  <a:alpha val="3000"/>
                </a:srgbClr>
              </a:solidFill>
              <a:ln w="9525">
                <a:noFill/>
                <a:miter lim="800000"/>
                <a:headEnd/>
                <a:tailEnd/>
              </a:ln>
              <a:effectLst/>
            </p:spPr>
            <p:txBody>
              <a:bodyPr wrap="none" anchor="ctr"/>
              <a:lstStyle/>
              <a:p>
                <a:endParaRPr lang="en-US"/>
              </a:p>
            </p:txBody>
          </p:sp>
        </p:grpSp>
      </p:grpSp>
      <p:grpSp>
        <p:nvGrpSpPr>
          <p:cNvPr id="52" name="Group 51"/>
          <p:cNvGrpSpPr/>
          <p:nvPr/>
        </p:nvGrpSpPr>
        <p:grpSpPr>
          <a:xfrm>
            <a:off x="1090069" y="1275691"/>
            <a:ext cx="9322560" cy="4736584"/>
            <a:chOff x="995762" y="1282890"/>
            <a:chExt cx="9322560" cy="4736584"/>
          </a:xfrm>
        </p:grpSpPr>
        <p:grpSp>
          <p:nvGrpSpPr>
            <p:cNvPr id="2" name="Group 1"/>
            <p:cNvGrpSpPr/>
            <p:nvPr/>
          </p:nvGrpSpPr>
          <p:grpSpPr>
            <a:xfrm>
              <a:off x="3902878" y="1728140"/>
              <a:ext cx="3413125" cy="3486150"/>
              <a:chOff x="4416426" y="2084390"/>
              <a:chExt cx="3413125" cy="3486150"/>
            </a:xfrm>
          </p:grpSpPr>
          <p:pic>
            <p:nvPicPr>
              <p:cNvPr id="13" name="Picture 6" descr="aa"/>
              <p:cNvPicPr>
                <a:picLocks noChangeAspect="1" noChangeArrowheads="1"/>
              </p:cNvPicPr>
              <p:nvPr/>
            </p:nvPicPr>
            <p:blipFill>
              <a:blip r:embed="rId4" cstate="email"/>
              <a:srcRect/>
              <a:stretch>
                <a:fillRect/>
              </a:stretch>
            </p:blipFill>
            <p:spPr bwMode="gray">
              <a:xfrm>
                <a:off x="4416426" y="2084390"/>
                <a:ext cx="3406775" cy="3400425"/>
              </a:xfrm>
              <a:prstGeom prst="rect">
                <a:avLst/>
              </a:prstGeom>
              <a:noFill/>
            </p:spPr>
          </p:pic>
          <p:sp>
            <p:nvSpPr>
              <p:cNvPr id="14" name="Arc 8"/>
              <p:cNvSpPr>
                <a:spLocks/>
              </p:cNvSpPr>
              <p:nvPr/>
            </p:nvSpPr>
            <p:spPr bwMode="gray">
              <a:xfrm rot="5400000">
                <a:off x="6114257" y="3771111"/>
                <a:ext cx="1716087" cy="1714500"/>
              </a:xfrm>
              <a:custGeom>
                <a:avLst/>
                <a:gdLst>
                  <a:gd name="G0" fmla="+- 411 0 0"/>
                  <a:gd name="G1" fmla="+- 21600 0 0"/>
                  <a:gd name="G2" fmla="+- 21600 0 0"/>
                  <a:gd name="T0" fmla="*/ 0 w 22011"/>
                  <a:gd name="T1" fmla="*/ 4 h 21670"/>
                  <a:gd name="T2" fmla="*/ 22011 w 22011"/>
                  <a:gd name="T3" fmla="*/ 21670 h 21670"/>
                  <a:gd name="T4" fmla="*/ 411 w 22011"/>
                  <a:gd name="T5" fmla="*/ 21600 h 21670"/>
                </a:gdLst>
                <a:ahLst/>
                <a:cxnLst>
                  <a:cxn ang="0">
                    <a:pos x="T0" y="T1"/>
                  </a:cxn>
                  <a:cxn ang="0">
                    <a:pos x="T2" y="T3"/>
                  </a:cxn>
                  <a:cxn ang="0">
                    <a:pos x="T4" y="T5"/>
                  </a:cxn>
                </a:cxnLst>
                <a:rect l="0" t="0" r="r" b="b"/>
                <a:pathLst>
                  <a:path w="22011" h="21670" fill="none" extrusionOk="0">
                    <a:moveTo>
                      <a:pt x="-1" y="3"/>
                    </a:moveTo>
                    <a:cubicBezTo>
                      <a:pt x="136" y="1"/>
                      <a:pt x="273" y="-1"/>
                      <a:pt x="411" y="0"/>
                    </a:cubicBezTo>
                    <a:cubicBezTo>
                      <a:pt x="12340" y="0"/>
                      <a:pt x="22011" y="9670"/>
                      <a:pt x="22011" y="21600"/>
                    </a:cubicBezTo>
                    <a:cubicBezTo>
                      <a:pt x="22011" y="21623"/>
                      <a:pt x="22010" y="21646"/>
                      <a:pt x="22010" y="21669"/>
                    </a:cubicBezTo>
                  </a:path>
                  <a:path w="22011" h="21670" stroke="0" extrusionOk="0">
                    <a:moveTo>
                      <a:pt x="-1" y="3"/>
                    </a:moveTo>
                    <a:cubicBezTo>
                      <a:pt x="136" y="1"/>
                      <a:pt x="273" y="-1"/>
                      <a:pt x="411" y="0"/>
                    </a:cubicBezTo>
                    <a:cubicBezTo>
                      <a:pt x="12340" y="0"/>
                      <a:pt x="22011" y="9670"/>
                      <a:pt x="22011" y="21600"/>
                    </a:cubicBezTo>
                    <a:cubicBezTo>
                      <a:pt x="22011" y="21623"/>
                      <a:pt x="22010" y="21646"/>
                      <a:pt x="22010" y="21669"/>
                    </a:cubicBezTo>
                    <a:lnTo>
                      <a:pt x="411" y="21600"/>
                    </a:lnTo>
                    <a:close/>
                  </a:path>
                </a:pathLst>
              </a:custGeom>
              <a:solidFill>
                <a:schemeClr val="accent1">
                  <a:lumMod val="75000"/>
                  <a:alpha val="50000"/>
                </a:schemeClr>
              </a:solidFill>
              <a:ln w="9525">
                <a:noFill/>
                <a:round/>
                <a:headEnd/>
                <a:tailEnd/>
              </a:ln>
              <a:effectLst/>
            </p:spPr>
            <p:txBody>
              <a:bodyPr wrap="none" anchor="ctr"/>
              <a:lstStyle/>
              <a:p>
                <a:endParaRPr lang="en-US"/>
              </a:p>
            </p:txBody>
          </p:sp>
          <p:sp>
            <p:nvSpPr>
              <p:cNvPr id="15" name="Arc 9"/>
              <p:cNvSpPr>
                <a:spLocks/>
              </p:cNvSpPr>
              <p:nvPr/>
            </p:nvSpPr>
            <p:spPr bwMode="gray">
              <a:xfrm rot="5400000" flipH="1" flipV="1">
                <a:off x="4429920" y="2085184"/>
                <a:ext cx="1706562" cy="1704975"/>
              </a:xfrm>
              <a:custGeom>
                <a:avLst/>
                <a:gdLst>
                  <a:gd name="G0" fmla="+- 0 0 0"/>
                  <a:gd name="G1" fmla="+- 21596 0 0"/>
                  <a:gd name="G2" fmla="+- 21600 0 0"/>
                  <a:gd name="T0" fmla="*/ 426 w 21600"/>
                  <a:gd name="T1" fmla="*/ 0 h 21787"/>
                  <a:gd name="T2" fmla="*/ 21599 w 21600"/>
                  <a:gd name="T3" fmla="*/ 21787 h 21787"/>
                  <a:gd name="T4" fmla="*/ 0 w 21600"/>
                  <a:gd name="T5" fmla="*/ 21596 h 21787"/>
                </a:gdLst>
                <a:ahLst/>
                <a:cxnLst>
                  <a:cxn ang="0">
                    <a:pos x="T0" y="T1"/>
                  </a:cxn>
                  <a:cxn ang="0">
                    <a:pos x="T2" y="T3"/>
                  </a:cxn>
                  <a:cxn ang="0">
                    <a:pos x="T4" y="T5"/>
                  </a:cxn>
                </a:cxnLst>
                <a:rect l="0" t="0" r="r" b="b"/>
                <a:pathLst>
                  <a:path w="21600" h="21787" fill="none" extrusionOk="0">
                    <a:moveTo>
                      <a:pt x="425" y="0"/>
                    </a:moveTo>
                    <a:cubicBezTo>
                      <a:pt x="12187" y="232"/>
                      <a:pt x="21600" y="9832"/>
                      <a:pt x="21600" y="21596"/>
                    </a:cubicBezTo>
                    <a:cubicBezTo>
                      <a:pt x="21600" y="21659"/>
                      <a:pt x="21599" y="21723"/>
                      <a:pt x="21599" y="21787"/>
                    </a:cubicBezTo>
                  </a:path>
                  <a:path w="21600" h="21787" stroke="0" extrusionOk="0">
                    <a:moveTo>
                      <a:pt x="425" y="0"/>
                    </a:moveTo>
                    <a:cubicBezTo>
                      <a:pt x="12187" y="232"/>
                      <a:pt x="21600" y="9832"/>
                      <a:pt x="21600" y="21596"/>
                    </a:cubicBezTo>
                    <a:cubicBezTo>
                      <a:pt x="21600" y="21659"/>
                      <a:pt x="21599" y="21723"/>
                      <a:pt x="21599" y="21787"/>
                    </a:cubicBezTo>
                    <a:lnTo>
                      <a:pt x="0" y="21596"/>
                    </a:lnTo>
                    <a:close/>
                  </a:path>
                </a:pathLst>
              </a:custGeom>
              <a:solidFill>
                <a:schemeClr val="accent1">
                  <a:alpha val="50000"/>
                </a:schemeClr>
              </a:solidFill>
              <a:ln w="9525">
                <a:noFill/>
                <a:round/>
                <a:headEnd/>
                <a:tailEnd/>
              </a:ln>
              <a:effectLst/>
            </p:spPr>
            <p:txBody>
              <a:bodyPr wrap="none" anchor="ctr"/>
              <a:lstStyle/>
              <a:p>
                <a:endParaRPr lang="en-US"/>
              </a:p>
            </p:txBody>
          </p:sp>
          <p:sp>
            <p:nvSpPr>
              <p:cNvPr id="16" name="Arc 10"/>
              <p:cNvSpPr>
                <a:spLocks/>
              </p:cNvSpPr>
              <p:nvPr/>
            </p:nvSpPr>
            <p:spPr bwMode="gray">
              <a:xfrm rot="10419033">
                <a:off x="4514850" y="3660777"/>
                <a:ext cx="1676400" cy="1909763"/>
              </a:xfrm>
              <a:custGeom>
                <a:avLst/>
                <a:gdLst>
                  <a:gd name="G0" fmla="+- 0 0 0"/>
                  <a:gd name="G1" fmla="+- 21494 0 0"/>
                  <a:gd name="G2" fmla="+- 21600 0 0"/>
                  <a:gd name="T0" fmla="*/ 2140 w 21600"/>
                  <a:gd name="T1" fmla="*/ 0 h 24344"/>
                  <a:gd name="T2" fmla="*/ 21411 w 21600"/>
                  <a:gd name="T3" fmla="*/ 24344 h 24344"/>
                  <a:gd name="T4" fmla="*/ 0 w 21600"/>
                  <a:gd name="T5" fmla="*/ 21494 h 24344"/>
                </a:gdLst>
                <a:ahLst/>
                <a:cxnLst>
                  <a:cxn ang="0">
                    <a:pos x="T0" y="T1"/>
                  </a:cxn>
                  <a:cxn ang="0">
                    <a:pos x="T2" y="T3"/>
                  </a:cxn>
                  <a:cxn ang="0">
                    <a:pos x="T4" y="T5"/>
                  </a:cxn>
                </a:cxnLst>
                <a:rect l="0" t="0" r="r" b="b"/>
                <a:pathLst>
                  <a:path w="21600" h="24344" fill="none" extrusionOk="0">
                    <a:moveTo>
                      <a:pt x="2139" y="0"/>
                    </a:moveTo>
                    <a:cubicBezTo>
                      <a:pt x="13185" y="1100"/>
                      <a:pt x="21600" y="10393"/>
                      <a:pt x="21600" y="21494"/>
                    </a:cubicBezTo>
                    <a:cubicBezTo>
                      <a:pt x="21600" y="22447"/>
                      <a:pt x="21536" y="23399"/>
                      <a:pt x="21411" y="24344"/>
                    </a:cubicBezTo>
                  </a:path>
                  <a:path w="21600" h="24344" stroke="0" extrusionOk="0">
                    <a:moveTo>
                      <a:pt x="2139" y="0"/>
                    </a:moveTo>
                    <a:cubicBezTo>
                      <a:pt x="13185" y="1100"/>
                      <a:pt x="21600" y="10393"/>
                      <a:pt x="21600" y="21494"/>
                    </a:cubicBezTo>
                    <a:cubicBezTo>
                      <a:pt x="21600" y="22447"/>
                      <a:pt x="21536" y="23399"/>
                      <a:pt x="21411" y="24344"/>
                    </a:cubicBezTo>
                    <a:lnTo>
                      <a:pt x="0" y="21494"/>
                    </a:lnTo>
                    <a:close/>
                  </a:path>
                </a:pathLst>
              </a:custGeom>
              <a:solidFill>
                <a:schemeClr val="accent5">
                  <a:lumMod val="20000"/>
                  <a:lumOff val="80000"/>
                  <a:alpha val="50000"/>
                </a:schemeClr>
              </a:solidFill>
              <a:ln w="9525">
                <a:noFill/>
                <a:round/>
                <a:headEnd/>
                <a:tailEnd/>
              </a:ln>
              <a:effectLst/>
            </p:spPr>
            <p:txBody>
              <a:bodyPr wrap="none" anchor="ctr"/>
              <a:lstStyle/>
              <a:p>
                <a:endParaRPr lang="en-US" dirty="0"/>
              </a:p>
            </p:txBody>
          </p:sp>
        </p:grpSp>
        <p:grpSp>
          <p:nvGrpSpPr>
            <p:cNvPr id="33" name="Group 32"/>
            <p:cNvGrpSpPr/>
            <p:nvPr/>
          </p:nvGrpSpPr>
          <p:grpSpPr>
            <a:xfrm>
              <a:off x="1757371" y="1282890"/>
              <a:ext cx="2532062" cy="1085712"/>
              <a:chOff x="349566" y="1818974"/>
              <a:chExt cx="2532062" cy="1085712"/>
            </a:xfrm>
          </p:grpSpPr>
          <p:sp>
            <p:nvSpPr>
              <p:cNvPr id="28" name="Freeform 4"/>
              <p:cNvSpPr>
                <a:spLocks/>
              </p:cNvSpPr>
              <p:nvPr/>
            </p:nvSpPr>
            <p:spPr bwMode="gray">
              <a:xfrm>
                <a:off x="349566" y="1818974"/>
                <a:ext cx="457995" cy="441186"/>
              </a:xfrm>
              <a:custGeom>
                <a:avLst/>
                <a:gdLst/>
                <a:ahLst/>
                <a:cxnLst>
                  <a:cxn ang="0">
                    <a:pos x="1" y="113"/>
                  </a:cxn>
                  <a:cxn ang="0">
                    <a:pos x="1" y="283"/>
                  </a:cxn>
                  <a:cxn ang="0">
                    <a:pos x="880" y="283"/>
                  </a:cxn>
                  <a:cxn ang="0">
                    <a:pos x="880" y="106"/>
                  </a:cxn>
                  <a:cxn ang="0">
                    <a:pos x="742" y="4"/>
                  </a:cxn>
                  <a:cxn ang="0">
                    <a:pos x="140" y="4"/>
                  </a:cxn>
                  <a:cxn ang="0">
                    <a:pos x="1" y="113"/>
                  </a:cxn>
                </a:cxnLst>
                <a:rect l="0" t="0" r="r" b="b"/>
                <a:pathLst>
                  <a:path w="880" h="283">
                    <a:moveTo>
                      <a:pt x="1" y="113"/>
                    </a:moveTo>
                    <a:cubicBezTo>
                      <a:pt x="1" y="237"/>
                      <a:pt x="1" y="283"/>
                      <a:pt x="1" y="283"/>
                    </a:cubicBezTo>
                    <a:lnTo>
                      <a:pt x="880" y="283"/>
                    </a:lnTo>
                    <a:lnTo>
                      <a:pt x="880" y="106"/>
                    </a:lnTo>
                    <a:cubicBezTo>
                      <a:pt x="878" y="68"/>
                      <a:pt x="862" y="4"/>
                      <a:pt x="742" y="4"/>
                    </a:cubicBezTo>
                    <a:cubicBezTo>
                      <a:pt x="365" y="4"/>
                      <a:pt x="140" y="4"/>
                      <a:pt x="140" y="4"/>
                    </a:cubicBezTo>
                    <a:cubicBezTo>
                      <a:pt x="16" y="0"/>
                      <a:pt x="0" y="91"/>
                      <a:pt x="1" y="113"/>
                    </a:cubicBezTo>
                    <a:close/>
                  </a:path>
                </a:pathLst>
              </a:custGeom>
              <a:solidFill>
                <a:schemeClr val="tx1"/>
              </a:solidFill>
              <a:ln w="9525" cap="flat" cmpd="sng">
                <a:noFill/>
                <a:prstDash val="solid"/>
                <a:round/>
                <a:headEnd/>
                <a:tailEnd/>
              </a:ln>
              <a:effectLst>
                <a:outerShdw dist="35921" dir="2700000" algn="ctr" rotWithShape="0">
                  <a:schemeClr val="tx1">
                    <a:alpha val="50000"/>
                  </a:schemeClr>
                </a:outerShdw>
              </a:effectLst>
            </p:spPr>
            <p:txBody>
              <a:bodyPr wrap="none" anchor="ctr"/>
              <a:lstStyle/>
              <a:p>
                <a:pPr algn="ctr"/>
                <a:r>
                  <a:rPr lang="en-US" b="1" dirty="0">
                    <a:solidFill>
                      <a:schemeClr val="bg1"/>
                    </a:solidFill>
                  </a:rPr>
                  <a:t>1</a:t>
                </a:r>
              </a:p>
            </p:txBody>
          </p:sp>
          <p:sp>
            <p:nvSpPr>
              <p:cNvPr id="29" name="Rectangle 47"/>
              <p:cNvSpPr>
                <a:spLocks noChangeArrowheads="1"/>
              </p:cNvSpPr>
              <p:nvPr/>
            </p:nvSpPr>
            <p:spPr bwMode="gray">
              <a:xfrm>
                <a:off x="351153" y="2260161"/>
                <a:ext cx="2530475" cy="644525"/>
              </a:xfrm>
              <a:prstGeom prst="rect">
                <a:avLst/>
              </a:prstGeom>
              <a:solidFill>
                <a:schemeClr val="bg2"/>
              </a:solidFill>
              <a:ln w="9525" algn="ctr">
                <a:noFill/>
                <a:miter lim="800000"/>
                <a:headEnd/>
                <a:tailEnd/>
              </a:ln>
              <a:effectLst>
                <a:outerShdw dist="35921" dir="2700000" algn="ctr" rotWithShape="0">
                  <a:schemeClr val="tx1">
                    <a:alpha val="50000"/>
                  </a:schemeClr>
                </a:outerShdw>
              </a:effectLst>
            </p:spPr>
            <p:txBody>
              <a:bodyPr wrap="none" anchor="ctr"/>
              <a:lstStyle/>
              <a:p>
                <a:pPr algn="ctr"/>
                <a:endParaRPr lang="en-ZA"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ctr"/>
                <a:r>
                  <a:rPr lang="en-ZA"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Social Dialogue and </a:t>
                </a:r>
              </a:p>
              <a:p>
                <a:pPr algn="ctr"/>
                <a:r>
                  <a:rPr lang="en-ZA"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Tripartism</a:t>
                </a:r>
                <a:endParaRPr lang="en-ZA" dirty="0"/>
              </a:p>
              <a:p>
                <a:pPr algn="ctr"/>
                <a:endParaRPr lang="en-US" dirty="0"/>
              </a:p>
            </p:txBody>
          </p:sp>
        </p:grpSp>
        <p:grpSp>
          <p:nvGrpSpPr>
            <p:cNvPr id="34" name="Group 33"/>
            <p:cNvGrpSpPr/>
            <p:nvPr/>
          </p:nvGrpSpPr>
          <p:grpSpPr>
            <a:xfrm>
              <a:off x="995762" y="2867172"/>
              <a:ext cx="2532063" cy="1093787"/>
              <a:chOff x="1924050" y="4386263"/>
              <a:chExt cx="2532063" cy="1093787"/>
            </a:xfrm>
          </p:grpSpPr>
          <p:sp>
            <p:nvSpPr>
              <p:cNvPr id="30" name="Freeform 52"/>
              <p:cNvSpPr>
                <a:spLocks/>
              </p:cNvSpPr>
              <p:nvPr/>
            </p:nvSpPr>
            <p:spPr bwMode="gray">
              <a:xfrm>
                <a:off x="1924050" y="4386263"/>
                <a:ext cx="409957" cy="449262"/>
              </a:xfrm>
              <a:custGeom>
                <a:avLst/>
                <a:gdLst/>
                <a:ahLst/>
                <a:cxnLst>
                  <a:cxn ang="0">
                    <a:pos x="1" y="113"/>
                  </a:cxn>
                  <a:cxn ang="0">
                    <a:pos x="1" y="283"/>
                  </a:cxn>
                  <a:cxn ang="0">
                    <a:pos x="880" y="283"/>
                  </a:cxn>
                  <a:cxn ang="0">
                    <a:pos x="880" y="106"/>
                  </a:cxn>
                  <a:cxn ang="0">
                    <a:pos x="742" y="4"/>
                  </a:cxn>
                  <a:cxn ang="0">
                    <a:pos x="140" y="4"/>
                  </a:cxn>
                  <a:cxn ang="0">
                    <a:pos x="1" y="113"/>
                  </a:cxn>
                </a:cxnLst>
                <a:rect l="0" t="0" r="r" b="b"/>
                <a:pathLst>
                  <a:path w="880" h="283">
                    <a:moveTo>
                      <a:pt x="1" y="113"/>
                    </a:moveTo>
                    <a:cubicBezTo>
                      <a:pt x="1" y="237"/>
                      <a:pt x="1" y="283"/>
                      <a:pt x="1" y="283"/>
                    </a:cubicBezTo>
                    <a:lnTo>
                      <a:pt x="880" y="283"/>
                    </a:lnTo>
                    <a:lnTo>
                      <a:pt x="880" y="106"/>
                    </a:lnTo>
                    <a:cubicBezTo>
                      <a:pt x="878" y="68"/>
                      <a:pt x="862" y="4"/>
                      <a:pt x="742" y="4"/>
                    </a:cubicBezTo>
                    <a:cubicBezTo>
                      <a:pt x="365" y="4"/>
                      <a:pt x="140" y="4"/>
                      <a:pt x="140" y="4"/>
                    </a:cubicBezTo>
                    <a:cubicBezTo>
                      <a:pt x="16" y="0"/>
                      <a:pt x="0" y="91"/>
                      <a:pt x="1" y="113"/>
                    </a:cubicBezTo>
                    <a:close/>
                  </a:path>
                </a:pathLst>
              </a:custGeom>
              <a:solidFill>
                <a:schemeClr val="tx1"/>
              </a:solidFill>
              <a:ln w="9525" cap="flat" cmpd="sng">
                <a:solidFill>
                  <a:schemeClr val="tx1"/>
                </a:solidFill>
                <a:prstDash val="solid"/>
                <a:round/>
                <a:headEnd/>
                <a:tailEnd/>
              </a:ln>
              <a:effectLst>
                <a:outerShdw dist="35921" dir="2700000" algn="ctr" rotWithShape="0">
                  <a:schemeClr val="tx1">
                    <a:alpha val="50000"/>
                  </a:schemeClr>
                </a:outerShdw>
              </a:effectLst>
            </p:spPr>
            <p:txBody>
              <a:bodyPr wrap="none" anchor="ctr"/>
              <a:lstStyle/>
              <a:p>
                <a:pPr algn="ctr"/>
                <a:r>
                  <a:rPr lang="en-US" b="1" dirty="0">
                    <a:solidFill>
                      <a:schemeClr val="bg1"/>
                    </a:solidFill>
                  </a:rPr>
                  <a:t>2</a:t>
                </a:r>
              </a:p>
            </p:txBody>
          </p:sp>
          <p:sp>
            <p:nvSpPr>
              <p:cNvPr id="31" name="Rectangle 53"/>
              <p:cNvSpPr>
                <a:spLocks noChangeArrowheads="1"/>
              </p:cNvSpPr>
              <p:nvPr/>
            </p:nvSpPr>
            <p:spPr bwMode="gray">
              <a:xfrm>
                <a:off x="1925638" y="4835525"/>
                <a:ext cx="2530475" cy="644525"/>
              </a:xfrm>
              <a:prstGeom prst="rect">
                <a:avLst/>
              </a:prstGeom>
              <a:solidFill>
                <a:schemeClr val="bg2"/>
              </a:solidFill>
              <a:ln w="9525" algn="ctr">
                <a:noFill/>
                <a:miter lim="800000"/>
                <a:headEnd/>
                <a:tailEnd/>
              </a:ln>
              <a:effectLst>
                <a:outerShdw dist="35921" dir="2700000" algn="ctr" rotWithShape="0">
                  <a:schemeClr val="tx1">
                    <a:alpha val="50000"/>
                  </a:schemeClr>
                </a:outerShdw>
              </a:effectLst>
            </p:spPr>
            <p:txBody>
              <a:bodyPr wrap="none" anchor="ctr"/>
              <a:lstStyle/>
              <a:p>
                <a:pPr algn="ctr"/>
                <a:r>
                  <a:rPr lang="en-ZA" b="1" dirty="0"/>
                  <a:t>Value-Based Framework</a:t>
                </a:r>
                <a:endParaRPr lang="en-US" dirty="0"/>
              </a:p>
            </p:txBody>
          </p:sp>
        </p:grpSp>
        <p:grpSp>
          <p:nvGrpSpPr>
            <p:cNvPr id="35" name="Group 34"/>
            <p:cNvGrpSpPr/>
            <p:nvPr/>
          </p:nvGrpSpPr>
          <p:grpSpPr>
            <a:xfrm>
              <a:off x="1953438" y="4885889"/>
              <a:ext cx="2532063" cy="1093787"/>
              <a:chOff x="1924050" y="4386263"/>
              <a:chExt cx="2532063" cy="1093787"/>
            </a:xfrm>
          </p:grpSpPr>
          <p:sp>
            <p:nvSpPr>
              <p:cNvPr id="36" name="Freeform 52"/>
              <p:cNvSpPr>
                <a:spLocks/>
              </p:cNvSpPr>
              <p:nvPr/>
            </p:nvSpPr>
            <p:spPr bwMode="gray">
              <a:xfrm>
                <a:off x="1924050" y="4386263"/>
                <a:ext cx="415913" cy="449262"/>
              </a:xfrm>
              <a:custGeom>
                <a:avLst/>
                <a:gdLst/>
                <a:ahLst/>
                <a:cxnLst>
                  <a:cxn ang="0">
                    <a:pos x="1" y="113"/>
                  </a:cxn>
                  <a:cxn ang="0">
                    <a:pos x="1" y="283"/>
                  </a:cxn>
                  <a:cxn ang="0">
                    <a:pos x="880" y="283"/>
                  </a:cxn>
                  <a:cxn ang="0">
                    <a:pos x="880" y="106"/>
                  </a:cxn>
                  <a:cxn ang="0">
                    <a:pos x="742" y="4"/>
                  </a:cxn>
                  <a:cxn ang="0">
                    <a:pos x="140" y="4"/>
                  </a:cxn>
                  <a:cxn ang="0">
                    <a:pos x="1" y="113"/>
                  </a:cxn>
                </a:cxnLst>
                <a:rect l="0" t="0" r="r" b="b"/>
                <a:pathLst>
                  <a:path w="880" h="283">
                    <a:moveTo>
                      <a:pt x="1" y="113"/>
                    </a:moveTo>
                    <a:cubicBezTo>
                      <a:pt x="1" y="237"/>
                      <a:pt x="1" y="283"/>
                      <a:pt x="1" y="283"/>
                    </a:cubicBezTo>
                    <a:lnTo>
                      <a:pt x="880" y="283"/>
                    </a:lnTo>
                    <a:lnTo>
                      <a:pt x="880" y="106"/>
                    </a:lnTo>
                    <a:cubicBezTo>
                      <a:pt x="878" y="68"/>
                      <a:pt x="862" y="4"/>
                      <a:pt x="742" y="4"/>
                    </a:cubicBezTo>
                    <a:cubicBezTo>
                      <a:pt x="365" y="4"/>
                      <a:pt x="140" y="4"/>
                      <a:pt x="140" y="4"/>
                    </a:cubicBezTo>
                    <a:cubicBezTo>
                      <a:pt x="16" y="0"/>
                      <a:pt x="0" y="91"/>
                      <a:pt x="1" y="113"/>
                    </a:cubicBezTo>
                    <a:close/>
                  </a:path>
                </a:pathLst>
              </a:custGeom>
              <a:solidFill>
                <a:schemeClr val="tx1"/>
              </a:solidFill>
              <a:ln w="9525" cap="flat" cmpd="sng">
                <a:solidFill>
                  <a:schemeClr val="tx1"/>
                </a:solidFill>
                <a:prstDash val="solid"/>
                <a:round/>
                <a:headEnd/>
                <a:tailEnd/>
              </a:ln>
              <a:effectLst>
                <a:outerShdw dist="35921" dir="2700000" algn="ctr" rotWithShape="0">
                  <a:schemeClr val="tx1">
                    <a:alpha val="50000"/>
                  </a:schemeClr>
                </a:outerShdw>
              </a:effectLst>
            </p:spPr>
            <p:txBody>
              <a:bodyPr wrap="none" anchor="ctr"/>
              <a:lstStyle/>
              <a:p>
                <a:pPr algn="ctr"/>
                <a:r>
                  <a:rPr lang="en-US" b="1" dirty="0">
                    <a:solidFill>
                      <a:schemeClr val="bg1"/>
                    </a:solidFill>
                  </a:rPr>
                  <a:t>3</a:t>
                </a:r>
              </a:p>
            </p:txBody>
          </p:sp>
          <p:sp>
            <p:nvSpPr>
              <p:cNvPr id="37" name="Rectangle 53"/>
              <p:cNvSpPr>
                <a:spLocks noChangeArrowheads="1"/>
              </p:cNvSpPr>
              <p:nvPr/>
            </p:nvSpPr>
            <p:spPr bwMode="gray">
              <a:xfrm>
                <a:off x="1925638" y="4835525"/>
                <a:ext cx="2530475" cy="644525"/>
              </a:xfrm>
              <a:prstGeom prst="rect">
                <a:avLst/>
              </a:prstGeom>
              <a:solidFill>
                <a:schemeClr val="bg2"/>
              </a:solidFill>
              <a:ln w="9525" algn="ctr">
                <a:noFill/>
                <a:miter lim="800000"/>
                <a:headEnd/>
                <a:tailEnd/>
              </a:ln>
              <a:effectLst>
                <a:outerShdw dist="35921" dir="2700000" algn="ctr" rotWithShape="0">
                  <a:schemeClr val="tx1">
                    <a:alpha val="50000"/>
                  </a:schemeClr>
                </a:outerShdw>
              </a:effectLst>
            </p:spPr>
            <p:txBody>
              <a:bodyPr wrap="none" anchor="ctr"/>
              <a:lstStyle/>
              <a:p>
                <a:pPr algn="ctr"/>
                <a:r>
                  <a:rPr lang="en-ZA" b="1" dirty="0"/>
                  <a:t>Action Learning</a:t>
                </a:r>
                <a:endParaRPr lang="en-US" dirty="0"/>
              </a:p>
            </p:txBody>
          </p:sp>
        </p:grpSp>
        <p:grpSp>
          <p:nvGrpSpPr>
            <p:cNvPr id="38" name="Group 37"/>
            <p:cNvGrpSpPr/>
            <p:nvPr/>
          </p:nvGrpSpPr>
          <p:grpSpPr>
            <a:xfrm>
              <a:off x="7007253" y="1282890"/>
              <a:ext cx="2532063" cy="1093788"/>
              <a:chOff x="349565" y="1810898"/>
              <a:chExt cx="2532063" cy="1093788"/>
            </a:xfrm>
          </p:grpSpPr>
          <p:sp>
            <p:nvSpPr>
              <p:cNvPr id="39" name="Freeform 4"/>
              <p:cNvSpPr>
                <a:spLocks/>
              </p:cNvSpPr>
              <p:nvPr/>
            </p:nvSpPr>
            <p:spPr bwMode="gray">
              <a:xfrm>
                <a:off x="349565" y="1810898"/>
                <a:ext cx="389732" cy="449262"/>
              </a:xfrm>
              <a:custGeom>
                <a:avLst/>
                <a:gdLst/>
                <a:ahLst/>
                <a:cxnLst>
                  <a:cxn ang="0">
                    <a:pos x="1" y="113"/>
                  </a:cxn>
                  <a:cxn ang="0">
                    <a:pos x="1" y="283"/>
                  </a:cxn>
                  <a:cxn ang="0">
                    <a:pos x="880" y="283"/>
                  </a:cxn>
                  <a:cxn ang="0">
                    <a:pos x="880" y="106"/>
                  </a:cxn>
                  <a:cxn ang="0">
                    <a:pos x="742" y="4"/>
                  </a:cxn>
                  <a:cxn ang="0">
                    <a:pos x="140" y="4"/>
                  </a:cxn>
                  <a:cxn ang="0">
                    <a:pos x="1" y="113"/>
                  </a:cxn>
                </a:cxnLst>
                <a:rect l="0" t="0" r="r" b="b"/>
                <a:pathLst>
                  <a:path w="880" h="283">
                    <a:moveTo>
                      <a:pt x="1" y="113"/>
                    </a:moveTo>
                    <a:cubicBezTo>
                      <a:pt x="1" y="237"/>
                      <a:pt x="1" y="283"/>
                      <a:pt x="1" y="283"/>
                    </a:cubicBezTo>
                    <a:lnTo>
                      <a:pt x="880" y="283"/>
                    </a:lnTo>
                    <a:lnTo>
                      <a:pt x="880" y="106"/>
                    </a:lnTo>
                    <a:cubicBezTo>
                      <a:pt x="878" y="68"/>
                      <a:pt x="862" y="4"/>
                      <a:pt x="742" y="4"/>
                    </a:cubicBezTo>
                    <a:cubicBezTo>
                      <a:pt x="365" y="4"/>
                      <a:pt x="140" y="4"/>
                      <a:pt x="140" y="4"/>
                    </a:cubicBezTo>
                    <a:cubicBezTo>
                      <a:pt x="16" y="0"/>
                      <a:pt x="0" y="91"/>
                      <a:pt x="1" y="113"/>
                    </a:cubicBezTo>
                    <a:close/>
                  </a:path>
                </a:pathLst>
              </a:custGeom>
              <a:solidFill>
                <a:schemeClr val="tx1"/>
              </a:solidFill>
              <a:ln w="9525" cap="flat" cmpd="sng">
                <a:solidFill>
                  <a:schemeClr val="tx1"/>
                </a:solidFill>
                <a:prstDash val="solid"/>
                <a:round/>
                <a:headEnd/>
                <a:tailEnd/>
              </a:ln>
              <a:effectLst>
                <a:outerShdw dist="35921" dir="2700000" algn="ctr" rotWithShape="0">
                  <a:schemeClr val="tx1">
                    <a:alpha val="50000"/>
                  </a:schemeClr>
                </a:outerShdw>
              </a:effectLst>
            </p:spPr>
            <p:txBody>
              <a:bodyPr wrap="none" anchor="ctr"/>
              <a:lstStyle/>
              <a:p>
                <a:pPr algn="ctr"/>
                <a:r>
                  <a:rPr lang="en-US" b="1" dirty="0">
                    <a:solidFill>
                      <a:schemeClr val="bg1"/>
                    </a:solidFill>
                  </a:rPr>
                  <a:t>6</a:t>
                </a:r>
              </a:p>
            </p:txBody>
          </p:sp>
          <p:sp>
            <p:nvSpPr>
              <p:cNvPr id="40" name="Rectangle 47"/>
              <p:cNvSpPr>
                <a:spLocks noChangeArrowheads="1"/>
              </p:cNvSpPr>
              <p:nvPr/>
            </p:nvSpPr>
            <p:spPr bwMode="gray">
              <a:xfrm>
                <a:off x="351153" y="2260161"/>
                <a:ext cx="2530475" cy="644525"/>
              </a:xfrm>
              <a:prstGeom prst="rect">
                <a:avLst/>
              </a:prstGeom>
              <a:solidFill>
                <a:schemeClr val="bg2"/>
              </a:solidFill>
              <a:ln w="9525" algn="ctr">
                <a:noFill/>
                <a:miter lim="800000"/>
                <a:headEnd/>
                <a:tailEnd/>
              </a:ln>
              <a:effectLst>
                <a:outerShdw dist="35921" dir="2700000" algn="ctr" rotWithShape="0">
                  <a:schemeClr val="tx1">
                    <a:alpha val="50000"/>
                  </a:schemeClr>
                </a:outerShdw>
              </a:effectLst>
            </p:spPr>
            <p:txBody>
              <a:bodyPr wrap="none" anchor="ctr"/>
              <a:lstStyle/>
              <a:p>
                <a:pPr algn="ctr"/>
                <a:r>
                  <a:rPr lang="en-ZA" b="1" dirty="0"/>
                  <a:t>Technology Enhanced </a:t>
                </a:r>
              </a:p>
              <a:p>
                <a:pPr algn="ctr"/>
                <a:r>
                  <a:rPr lang="en-ZA" b="1" dirty="0"/>
                  <a:t>Training</a:t>
                </a:r>
                <a:endParaRPr lang="en-US" dirty="0"/>
              </a:p>
            </p:txBody>
          </p:sp>
        </p:grpSp>
        <p:grpSp>
          <p:nvGrpSpPr>
            <p:cNvPr id="41" name="Group 40"/>
            <p:cNvGrpSpPr/>
            <p:nvPr/>
          </p:nvGrpSpPr>
          <p:grpSpPr>
            <a:xfrm>
              <a:off x="7786259" y="3005384"/>
              <a:ext cx="2532063" cy="1093787"/>
              <a:chOff x="1924050" y="4386263"/>
              <a:chExt cx="2532063" cy="1093787"/>
            </a:xfrm>
          </p:grpSpPr>
          <p:sp>
            <p:nvSpPr>
              <p:cNvPr id="42" name="Freeform 52"/>
              <p:cNvSpPr>
                <a:spLocks/>
              </p:cNvSpPr>
              <p:nvPr/>
            </p:nvSpPr>
            <p:spPr bwMode="gray">
              <a:xfrm>
                <a:off x="1924050" y="4386263"/>
                <a:ext cx="487026" cy="449262"/>
              </a:xfrm>
              <a:custGeom>
                <a:avLst/>
                <a:gdLst/>
                <a:ahLst/>
                <a:cxnLst>
                  <a:cxn ang="0">
                    <a:pos x="1" y="113"/>
                  </a:cxn>
                  <a:cxn ang="0">
                    <a:pos x="1" y="283"/>
                  </a:cxn>
                  <a:cxn ang="0">
                    <a:pos x="880" y="283"/>
                  </a:cxn>
                  <a:cxn ang="0">
                    <a:pos x="880" y="106"/>
                  </a:cxn>
                  <a:cxn ang="0">
                    <a:pos x="742" y="4"/>
                  </a:cxn>
                  <a:cxn ang="0">
                    <a:pos x="140" y="4"/>
                  </a:cxn>
                  <a:cxn ang="0">
                    <a:pos x="1" y="113"/>
                  </a:cxn>
                </a:cxnLst>
                <a:rect l="0" t="0" r="r" b="b"/>
                <a:pathLst>
                  <a:path w="880" h="283">
                    <a:moveTo>
                      <a:pt x="1" y="113"/>
                    </a:moveTo>
                    <a:cubicBezTo>
                      <a:pt x="1" y="237"/>
                      <a:pt x="1" y="283"/>
                      <a:pt x="1" y="283"/>
                    </a:cubicBezTo>
                    <a:lnTo>
                      <a:pt x="880" y="283"/>
                    </a:lnTo>
                    <a:lnTo>
                      <a:pt x="880" y="106"/>
                    </a:lnTo>
                    <a:cubicBezTo>
                      <a:pt x="878" y="68"/>
                      <a:pt x="862" y="4"/>
                      <a:pt x="742" y="4"/>
                    </a:cubicBezTo>
                    <a:cubicBezTo>
                      <a:pt x="365" y="4"/>
                      <a:pt x="140" y="4"/>
                      <a:pt x="140" y="4"/>
                    </a:cubicBezTo>
                    <a:cubicBezTo>
                      <a:pt x="16" y="0"/>
                      <a:pt x="0" y="91"/>
                      <a:pt x="1" y="113"/>
                    </a:cubicBezTo>
                    <a:close/>
                  </a:path>
                </a:pathLst>
              </a:custGeom>
              <a:solidFill>
                <a:schemeClr val="tx1"/>
              </a:solidFill>
              <a:ln w="9525" cap="flat" cmpd="sng">
                <a:solidFill>
                  <a:schemeClr val="tx1"/>
                </a:solidFill>
                <a:prstDash val="solid"/>
                <a:round/>
                <a:headEnd/>
                <a:tailEnd/>
              </a:ln>
              <a:effectLst>
                <a:outerShdw dist="35921" dir="2700000" algn="ctr" rotWithShape="0">
                  <a:schemeClr val="tx1">
                    <a:alpha val="50000"/>
                  </a:schemeClr>
                </a:outerShdw>
              </a:effectLst>
            </p:spPr>
            <p:txBody>
              <a:bodyPr wrap="none" anchor="ctr"/>
              <a:lstStyle/>
              <a:p>
                <a:pPr algn="ctr"/>
                <a:r>
                  <a:rPr lang="en-US" b="1" dirty="0">
                    <a:solidFill>
                      <a:schemeClr val="bg1"/>
                    </a:solidFill>
                  </a:rPr>
                  <a:t>5</a:t>
                </a:r>
              </a:p>
            </p:txBody>
          </p:sp>
          <p:sp>
            <p:nvSpPr>
              <p:cNvPr id="43" name="Rectangle 53"/>
              <p:cNvSpPr>
                <a:spLocks noChangeArrowheads="1"/>
              </p:cNvSpPr>
              <p:nvPr/>
            </p:nvSpPr>
            <p:spPr bwMode="gray">
              <a:xfrm>
                <a:off x="1925638" y="4835525"/>
                <a:ext cx="2530475" cy="644525"/>
              </a:xfrm>
              <a:prstGeom prst="rect">
                <a:avLst/>
              </a:prstGeom>
              <a:solidFill>
                <a:schemeClr val="bg2"/>
              </a:solidFill>
              <a:ln w="9525" algn="ctr">
                <a:noFill/>
                <a:miter lim="800000"/>
                <a:headEnd/>
                <a:tailEnd/>
              </a:ln>
              <a:effectLst>
                <a:outerShdw dist="35921" dir="2700000" algn="ctr" rotWithShape="0">
                  <a:schemeClr val="tx1">
                    <a:alpha val="50000"/>
                  </a:schemeClr>
                </a:outerShdw>
              </a:effectLst>
            </p:spPr>
            <p:txBody>
              <a:bodyPr wrap="none" anchor="ctr"/>
              <a:lstStyle/>
              <a:p>
                <a:pPr algn="ctr"/>
                <a:r>
                  <a:rPr lang="en-ZA" b="1" dirty="0"/>
                  <a:t>Independent</a:t>
                </a:r>
                <a:endParaRPr lang="en-US" dirty="0"/>
              </a:p>
            </p:txBody>
          </p:sp>
        </p:grpSp>
        <p:grpSp>
          <p:nvGrpSpPr>
            <p:cNvPr id="44" name="Group 43"/>
            <p:cNvGrpSpPr/>
            <p:nvPr/>
          </p:nvGrpSpPr>
          <p:grpSpPr>
            <a:xfrm>
              <a:off x="7174972" y="4925687"/>
              <a:ext cx="2532063" cy="1093787"/>
              <a:chOff x="1924050" y="4386263"/>
              <a:chExt cx="2532063" cy="1093787"/>
            </a:xfrm>
          </p:grpSpPr>
          <p:sp>
            <p:nvSpPr>
              <p:cNvPr id="45" name="Freeform 52"/>
              <p:cNvSpPr>
                <a:spLocks/>
              </p:cNvSpPr>
              <p:nvPr/>
            </p:nvSpPr>
            <p:spPr bwMode="gray">
              <a:xfrm>
                <a:off x="1924050" y="4386263"/>
                <a:ext cx="423661" cy="449262"/>
              </a:xfrm>
              <a:custGeom>
                <a:avLst/>
                <a:gdLst/>
                <a:ahLst/>
                <a:cxnLst>
                  <a:cxn ang="0">
                    <a:pos x="1" y="113"/>
                  </a:cxn>
                  <a:cxn ang="0">
                    <a:pos x="1" y="283"/>
                  </a:cxn>
                  <a:cxn ang="0">
                    <a:pos x="880" y="283"/>
                  </a:cxn>
                  <a:cxn ang="0">
                    <a:pos x="880" y="106"/>
                  </a:cxn>
                  <a:cxn ang="0">
                    <a:pos x="742" y="4"/>
                  </a:cxn>
                  <a:cxn ang="0">
                    <a:pos x="140" y="4"/>
                  </a:cxn>
                  <a:cxn ang="0">
                    <a:pos x="1" y="113"/>
                  </a:cxn>
                </a:cxnLst>
                <a:rect l="0" t="0" r="r" b="b"/>
                <a:pathLst>
                  <a:path w="880" h="283">
                    <a:moveTo>
                      <a:pt x="1" y="113"/>
                    </a:moveTo>
                    <a:cubicBezTo>
                      <a:pt x="1" y="237"/>
                      <a:pt x="1" y="283"/>
                      <a:pt x="1" y="283"/>
                    </a:cubicBezTo>
                    <a:lnTo>
                      <a:pt x="880" y="283"/>
                    </a:lnTo>
                    <a:lnTo>
                      <a:pt x="880" y="106"/>
                    </a:lnTo>
                    <a:cubicBezTo>
                      <a:pt x="878" y="68"/>
                      <a:pt x="862" y="4"/>
                      <a:pt x="742" y="4"/>
                    </a:cubicBezTo>
                    <a:cubicBezTo>
                      <a:pt x="365" y="4"/>
                      <a:pt x="140" y="4"/>
                      <a:pt x="140" y="4"/>
                    </a:cubicBezTo>
                    <a:cubicBezTo>
                      <a:pt x="16" y="0"/>
                      <a:pt x="0" y="91"/>
                      <a:pt x="1" y="113"/>
                    </a:cubicBezTo>
                    <a:close/>
                  </a:path>
                </a:pathLst>
              </a:custGeom>
              <a:solidFill>
                <a:schemeClr val="tx1"/>
              </a:solidFill>
              <a:ln w="9525" cap="flat" cmpd="sng">
                <a:solidFill>
                  <a:schemeClr val="tx1"/>
                </a:solidFill>
                <a:prstDash val="solid"/>
                <a:round/>
                <a:headEnd/>
                <a:tailEnd/>
              </a:ln>
              <a:effectLst>
                <a:outerShdw dist="35921" dir="2700000" algn="ctr" rotWithShape="0">
                  <a:schemeClr val="tx1">
                    <a:alpha val="50000"/>
                  </a:schemeClr>
                </a:outerShdw>
              </a:effectLst>
            </p:spPr>
            <p:txBody>
              <a:bodyPr wrap="none" anchor="ctr"/>
              <a:lstStyle/>
              <a:p>
                <a:pPr algn="ctr"/>
                <a:r>
                  <a:rPr lang="en-US" b="1" dirty="0">
                    <a:solidFill>
                      <a:schemeClr val="bg1"/>
                    </a:solidFill>
                  </a:rPr>
                  <a:t>4</a:t>
                </a:r>
              </a:p>
            </p:txBody>
          </p:sp>
          <p:sp>
            <p:nvSpPr>
              <p:cNvPr id="46" name="Rectangle 53"/>
              <p:cNvSpPr>
                <a:spLocks noChangeArrowheads="1"/>
              </p:cNvSpPr>
              <p:nvPr/>
            </p:nvSpPr>
            <p:spPr bwMode="gray">
              <a:xfrm>
                <a:off x="1925638" y="4835525"/>
                <a:ext cx="2530475" cy="644525"/>
              </a:xfrm>
              <a:prstGeom prst="rect">
                <a:avLst/>
              </a:prstGeom>
              <a:solidFill>
                <a:schemeClr val="bg2"/>
              </a:solidFill>
              <a:ln w="9525" algn="ctr">
                <a:noFill/>
                <a:miter lim="800000"/>
                <a:headEnd/>
                <a:tailEnd/>
              </a:ln>
              <a:effectLst>
                <a:outerShdw dist="35921" dir="2700000" algn="ctr" rotWithShape="0">
                  <a:schemeClr val="tx1">
                    <a:alpha val="50000"/>
                  </a:schemeClr>
                </a:outerShdw>
              </a:effectLst>
            </p:spPr>
            <p:txBody>
              <a:bodyPr wrap="none" anchor="ctr"/>
              <a:lstStyle/>
              <a:p>
                <a:pPr algn="ctr"/>
                <a:r>
                  <a:rPr lang="en-ZA" b="1" dirty="0"/>
                  <a:t>Knowledge Sharing</a:t>
                </a:r>
                <a:endParaRPr lang="en-US" dirty="0"/>
              </a:p>
            </p:txBody>
          </p:sp>
        </p:grpSp>
        <p:sp>
          <p:nvSpPr>
            <p:cNvPr id="48" name="TextBox 47"/>
            <p:cNvSpPr txBox="1"/>
            <p:nvPr/>
          </p:nvSpPr>
          <p:spPr>
            <a:xfrm rot="2647498">
              <a:off x="5572655" y="2389548"/>
              <a:ext cx="1667030" cy="369332"/>
            </a:xfrm>
            <a:prstGeom prst="rect">
              <a:avLst/>
            </a:prstGeom>
            <a:noFill/>
          </p:spPr>
          <p:txBody>
            <a:bodyPr wrap="square" rtlCol="0">
              <a:spAutoFit/>
            </a:bodyPr>
            <a:lstStyle/>
            <a:p>
              <a:r>
                <a:rPr lang="en-ZA" b="1" dirty="0"/>
                <a:t>TECHNOLOGY</a:t>
              </a:r>
            </a:p>
          </p:txBody>
        </p:sp>
        <p:sp>
          <p:nvSpPr>
            <p:cNvPr id="49" name="TextBox 48"/>
            <p:cNvSpPr txBox="1"/>
            <p:nvPr/>
          </p:nvSpPr>
          <p:spPr>
            <a:xfrm rot="19026576">
              <a:off x="5809620" y="3965618"/>
              <a:ext cx="1225713" cy="369332"/>
            </a:xfrm>
            <a:prstGeom prst="rect">
              <a:avLst/>
            </a:prstGeom>
            <a:noFill/>
          </p:spPr>
          <p:txBody>
            <a:bodyPr wrap="square" rtlCol="0">
              <a:spAutoFit/>
            </a:bodyPr>
            <a:lstStyle/>
            <a:p>
              <a:pPr algn="ctr"/>
              <a:r>
                <a:rPr lang="en-ZA" b="1" dirty="0"/>
                <a:t>SERVICES</a:t>
              </a:r>
            </a:p>
          </p:txBody>
        </p:sp>
        <p:sp>
          <p:nvSpPr>
            <p:cNvPr id="50" name="TextBox 49"/>
            <p:cNvSpPr txBox="1"/>
            <p:nvPr/>
          </p:nvSpPr>
          <p:spPr>
            <a:xfrm rot="19297183">
              <a:off x="4369552" y="2418131"/>
              <a:ext cx="1014228" cy="369332"/>
            </a:xfrm>
            <a:prstGeom prst="rect">
              <a:avLst/>
            </a:prstGeom>
            <a:noFill/>
          </p:spPr>
          <p:txBody>
            <a:bodyPr wrap="square" rtlCol="0">
              <a:spAutoFit/>
            </a:bodyPr>
            <a:lstStyle/>
            <a:p>
              <a:r>
                <a:rPr lang="en-ZA" b="1" dirty="0"/>
                <a:t>MARKET</a:t>
              </a:r>
            </a:p>
          </p:txBody>
        </p:sp>
        <p:sp>
          <p:nvSpPr>
            <p:cNvPr id="51" name="TextBox 50"/>
            <p:cNvSpPr txBox="1"/>
            <p:nvPr/>
          </p:nvSpPr>
          <p:spPr>
            <a:xfrm rot="2620834">
              <a:off x="4256788" y="3944755"/>
              <a:ext cx="1192458" cy="369332"/>
            </a:xfrm>
            <a:prstGeom prst="rect">
              <a:avLst/>
            </a:prstGeom>
            <a:noFill/>
          </p:spPr>
          <p:txBody>
            <a:bodyPr wrap="square" rtlCol="0">
              <a:spAutoFit/>
            </a:bodyPr>
            <a:lstStyle/>
            <a:p>
              <a:r>
                <a:rPr lang="en-ZA" b="1" dirty="0"/>
                <a:t>MISSION</a:t>
              </a:r>
            </a:p>
          </p:txBody>
        </p:sp>
      </p:grpSp>
    </p:spTree>
    <p:extLst>
      <p:ext uri="{BB962C8B-B14F-4D97-AF65-F5344CB8AC3E}">
        <p14:creationId xmlns:p14="http://schemas.microsoft.com/office/powerpoint/2010/main" val="3033422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pic>
        <p:nvPicPr>
          <p:cNvPr id="7" name="Picture 6"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99594" y="5950424"/>
            <a:ext cx="1209514" cy="623502"/>
          </a:xfrm>
          <a:prstGeom prst="rect">
            <a:avLst/>
          </a:prstGeom>
          <a:noFill/>
          <a:ln>
            <a:noFill/>
          </a:ln>
          <a:extLst>
            <a:ext uri="{53640926-AAD7-44D8-BBD7-CCE9431645EC}">
              <a14:shadowObscured xmlns:a14="http://schemas.microsoft.com/office/drawing/2010/main"/>
            </a:ext>
          </a:extLst>
        </p:spPr>
      </p:pic>
      <p:grpSp>
        <p:nvGrpSpPr>
          <p:cNvPr id="6" name="Group 5"/>
          <p:cNvGrpSpPr/>
          <p:nvPr/>
        </p:nvGrpSpPr>
        <p:grpSpPr>
          <a:xfrm>
            <a:off x="1965278" y="553085"/>
            <a:ext cx="7492621" cy="5751829"/>
            <a:chOff x="0" y="0"/>
            <a:chExt cx="4781073" cy="5752215"/>
          </a:xfrm>
        </p:grpSpPr>
        <p:grpSp>
          <p:nvGrpSpPr>
            <p:cNvPr id="8" name="Group 7"/>
            <p:cNvGrpSpPr/>
            <p:nvPr/>
          </p:nvGrpSpPr>
          <p:grpSpPr>
            <a:xfrm>
              <a:off x="0" y="0"/>
              <a:ext cx="4781073" cy="5752215"/>
              <a:chOff x="0" y="0"/>
              <a:chExt cx="4781073" cy="5752215"/>
            </a:xfrm>
          </p:grpSpPr>
          <p:grpSp>
            <p:nvGrpSpPr>
              <p:cNvPr id="11" name="Group 10"/>
              <p:cNvGrpSpPr/>
              <p:nvPr/>
            </p:nvGrpSpPr>
            <p:grpSpPr>
              <a:xfrm>
                <a:off x="0" y="0"/>
                <a:ext cx="4755046" cy="5752215"/>
                <a:chOff x="0" y="0"/>
                <a:chExt cx="4755046" cy="5752215"/>
              </a:xfrm>
            </p:grpSpPr>
            <p:cxnSp>
              <p:nvCxnSpPr>
                <p:cNvPr id="18" name="Straight Arrow Connector 17"/>
                <p:cNvCxnSpPr/>
                <p:nvPr/>
              </p:nvCxnSpPr>
              <p:spPr>
                <a:xfrm>
                  <a:off x="2392326" y="3540642"/>
                  <a:ext cx="0" cy="32960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0" y="0"/>
                  <a:ext cx="4755046" cy="5752215"/>
                  <a:chOff x="0" y="0"/>
                  <a:chExt cx="4755046" cy="5752215"/>
                </a:xfrm>
              </p:grpSpPr>
              <p:grpSp>
                <p:nvGrpSpPr>
                  <p:cNvPr id="20" name="Group 19"/>
                  <p:cNvGrpSpPr/>
                  <p:nvPr/>
                </p:nvGrpSpPr>
                <p:grpSpPr>
                  <a:xfrm>
                    <a:off x="42531" y="744279"/>
                    <a:ext cx="1389380" cy="1616148"/>
                    <a:chOff x="0" y="-40942"/>
                    <a:chExt cx="1125937" cy="1331647"/>
                  </a:xfrm>
                </p:grpSpPr>
                <p:sp>
                  <p:nvSpPr>
                    <p:cNvPr id="42" name="Rectangle 41"/>
                    <p:cNvSpPr/>
                    <p:nvPr/>
                  </p:nvSpPr>
                  <p:spPr>
                    <a:xfrm>
                      <a:off x="6821" y="245659"/>
                      <a:ext cx="1119116" cy="1045046"/>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fr-FR" sz="1400">
                          <a:solidFill>
                            <a:srgbClr val="000000"/>
                          </a:solidFill>
                          <a:effectLst/>
                          <a:ea typeface="Calibri" panose="020F0502020204030204" pitchFamily="34" charset="0"/>
                          <a:cs typeface="Times New Roman" panose="02020603050405020304" pitchFamily="18" charset="0"/>
                        </a:rPr>
                        <a:t>DHET BRANCHES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ea typeface="Calibri" panose="020F0502020204030204" pitchFamily="34" charset="0"/>
                          <a:cs typeface="Times New Roman" panose="02020603050405020304" pitchFamily="18" charset="0"/>
                        </a:rPr>
                        <a:t>NSA</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ea typeface="Calibri" panose="020F0502020204030204" pitchFamily="34" charset="0"/>
                          <a:cs typeface="Times New Roman" panose="02020603050405020304" pitchFamily="18" charset="0"/>
                        </a:rPr>
                        <a:t>NSF</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ea typeface="Calibri" panose="020F0502020204030204" pitchFamily="34" charset="0"/>
                          <a:cs typeface="Times New Roman" panose="02020603050405020304" pitchFamily="18" charset="0"/>
                        </a:rPr>
                        <a:t>NSFAS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ea typeface="Calibri" panose="020F0502020204030204" pitchFamily="34" charset="0"/>
                          <a:cs typeface="Times New Roman" panose="02020603050405020304" pitchFamily="18" charset="0"/>
                        </a:rPr>
                        <a:t>SAIVCET</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ea typeface="Calibri" panose="020F0502020204030204" pitchFamily="34" charset="0"/>
                          <a:cs typeface="Times New Roman" panose="02020603050405020304" pitchFamily="18" charset="0"/>
                        </a:rPr>
                        <a:t>HRDC</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ea typeface="Calibri" panose="020F0502020204030204" pitchFamily="34" charset="0"/>
                          <a:cs typeface="Times New Roman" panose="02020603050405020304" pitchFamily="18" charset="0"/>
                        </a:rPr>
                        <a:t>SETAs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ea typeface="Calibri" panose="020F0502020204030204" pitchFamily="34" charset="0"/>
                          <a:cs typeface="Times New Roman" panose="02020603050405020304" pitchFamily="18" charset="0"/>
                        </a:rPr>
                        <a:t> </a:t>
                      </a:r>
                      <a:endParaRPr lang="en-ZA">
                        <a:effectLst/>
                        <a:ea typeface="Calibri" panose="020F0502020204030204" pitchFamily="34" charset="0"/>
                        <a:cs typeface="Times New Roman" panose="02020603050405020304" pitchFamily="18" charset="0"/>
                      </a:endParaRPr>
                    </a:p>
                  </p:txBody>
                </p:sp>
                <p:sp>
                  <p:nvSpPr>
                    <p:cNvPr id="43" name="Rectangle 42"/>
                    <p:cNvSpPr/>
                    <p:nvPr/>
                  </p:nvSpPr>
                  <p:spPr>
                    <a:xfrm>
                      <a:off x="0" y="-40942"/>
                      <a:ext cx="1125562" cy="24563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endParaRPr lang="fr-FR" b="1" dirty="0">
                        <a:solidFill>
                          <a:srgbClr val="FFFFFF"/>
                        </a:solidFill>
                        <a:effectLst/>
                        <a:ea typeface="Calibri" panose="020F0502020204030204" pitchFamily="34" charset="0"/>
                        <a:cs typeface="Times New Roman" panose="02020603050405020304" pitchFamily="18" charset="0"/>
                      </a:endParaRPr>
                    </a:p>
                    <a:p>
                      <a:pPr algn="ctr">
                        <a:lnSpc>
                          <a:spcPct val="107000"/>
                        </a:lnSpc>
                        <a:spcAft>
                          <a:spcPts val="0"/>
                        </a:spcAft>
                      </a:pPr>
                      <a:r>
                        <a:rPr lang="fr-FR" b="1" dirty="0">
                          <a:solidFill>
                            <a:srgbClr val="FFFFFF"/>
                          </a:solidFill>
                          <a:effectLst/>
                          <a:ea typeface="Calibri" panose="020F0502020204030204" pitchFamily="34" charset="0"/>
                          <a:cs typeface="Times New Roman" panose="02020603050405020304" pitchFamily="18" charset="0"/>
                        </a:rPr>
                        <a:t>DHET </a:t>
                      </a:r>
                      <a:endParaRPr lang="en-ZA" sz="24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ZA" dirty="0">
                          <a:solidFill>
                            <a:srgbClr val="FFFFFF"/>
                          </a:solidFill>
                          <a:effectLst/>
                          <a:ea typeface="Calibri" panose="020F0502020204030204" pitchFamily="34" charset="0"/>
                          <a:cs typeface="Times New Roman" panose="02020603050405020304" pitchFamily="18" charset="0"/>
                        </a:rPr>
                        <a:t> </a:t>
                      </a:r>
                      <a:endParaRPr lang="en-ZA" sz="2400" dirty="0">
                        <a:effectLst/>
                        <a:ea typeface="Calibri" panose="020F0502020204030204" pitchFamily="34" charset="0"/>
                        <a:cs typeface="Times New Roman" panose="02020603050405020304" pitchFamily="18" charset="0"/>
                      </a:endParaRPr>
                    </a:p>
                  </p:txBody>
                </p:sp>
              </p:grpSp>
              <p:grpSp>
                <p:nvGrpSpPr>
                  <p:cNvPr id="21" name="Group 20"/>
                  <p:cNvGrpSpPr/>
                  <p:nvPr/>
                </p:nvGrpSpPr>
                <p:grpSpPr>
                  <a:xfrm>
                    <a:off x="0" y="2721934"/>
                    <a:ext cx="1384935" cy="1775638"/>
                    <a:chOff x="0" y="29141"/>
                    <a:chExt cx="1385866" cy="987617"/>
                  </a:xfrm>
                </p:grpSpPr>
                <p:sp>
                  <p:nvSpPr>
                    <p:cNvPr id="40" name="Rectangle 39"/>
                    <p:cNvSpPr/>
                    <p:nvPr/>
                  </p:nvSpPr>
                  <p:spPr>
                    <a:xfrm>
                      <a:off x="6823" y="245660"/>
                      <a:ext cx="1379043" cy="77109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CHE</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UMALUSI</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QCTO</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SAQA</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ea typeface="Calibri" panose="020F0502020204030204" pitchFamily="34" charset="0"/>
                          <a:cs typeface="Times New Roman" panose="02020603050405020304" pitchFamily="18" charset="0"/>
                        </a:rPr>
                        <a:t> </a:t>
                      </a:r>
                      <a:endParaRPr lang="en-ZA">
                        <a:effectLst/>
                        <a:ea typeface="Calibri" panose="020F0502020204030204" pitchFamily="34" charset="0"/>
                        <a:cs typeface="Times New Roman" panose="02020603050405020304" pitchFamily="18" charset="0"/>
                      </a:endParaRPr>
                    </a:p>
                  </p:txBody>
                </p:sp>
                <p:sp>
                  <p:nvSpPr>
                    <p:cNvPr id="41" name="Rectangle 40"/>
                    <p:cNvSpPr/>
                    <p:nvPr/>
                  </p:nvSpPr>
                  <p:spPr>
                    <a:xfrm>
                      <a:off x="0" y="29141"/>
                      <a:ext cx="1385402" cy="17545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b="1" dirty="0">
                          <a:solidFill>
                            <a:srgbClr val="FFFFFF"/>
                          </a:solidFill>
                          <a:effectLst/>
                          <a:ea typeface="Calibri" panose="020F0502020204030204" pitchFamily="34" charset="0"/>
                          <a:cs typeface="Times New Roman" panose="02020603050405020304" pitchFamily="18" charset="0"/>
                        </a:rPr>
                        <a:t>QUALITY COUNCILS</a:t>
                      </a:r>
                      <a:endParaRPr lang="en-ZA" sz="2400" dirty="0">
                        <a:effectLst/>
                        <a:ea typeface="Calibri" panose="020F0502020204030204" pitchFamily="34" charset="0"/>
                        <a:cs typeface="Times New Roman" panose="02020603050405020304" pitchFamily="18" charset="0"/>
                      </a:endParaRPr>
                    </a:p>
                  </p:txBody>
                </p:sp>
              </p:grpSp>
              <p:grpSp>
                <p:nvGrpSpPr>
                  <p:cNvPr id="22" name="Group 21"/>
                  <p:cNvGrpSpPr/>
                  <p:nvPr/>
                </p:nvGrpSpPr>
                <p:grpSpPr>
                  <a:xfrm>
                    <a:off x="1722475" y="0"/>
                    <a:ext cx="1384935" cy="1581785"/>
                    <a:chOff x="0" y="-40942"/>
                    <a:chExt cx="1385862" cy="1310986"/>
                  </a:xfrm>
                </p:grpSpPr>
                <p:sp>
                  <p:nvSpPr>
                    <p:cNvPr id="38" name="Rectangle 37"/>
                    <p:cNvSpPr/>
                    <p:nvPr/>
                  </p:nvSpPr>
                  <p:spPr>
                    <a:xfrm>
                      <a:off x="6819" y="245612"/>
                      <a:ext cx="1379043" cy="1024432"/>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Provincial HRDCs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Provincial Skills Offices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PSDFs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District HRD Forums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LG Skills Forum</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Provincial Training Centres</a:t>
                      </a:r>
                      <a:endParaRPr lang="en-ZA">
                        <a:effectLst/>
                        <a:ea typeface="Calibri" panose="020F0502020204030204" pitchFamily="34" charset="0"/>
                        <a:cs typeface="Times New Roman" panose="02020603050405020304" pitchFamily="18" charset="0"/>
                      </a:endParaRPr>
                    </a:p>
                  </p:txBody>
                </p:sp>
                <p:sp>
                  <p:nvSpPr>
                    <p:cNvPr id="39" name="Rectangle 38"/>
                    <p:cNvSpPr/>
                    <p:nvPr/>
                  </p:nvSpPr>
                  <p:spPr>
                    <a:xfrm>
                      <a:off x="0" y="-40942"/>
                      <a:ext cx="1385402" cy="24563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b="1" dirty="0">
                          <a:solidFill>
                            <a:srgbClr val="FFFFFF"/>
                          </a:solidFill>
                          <a:effectLst/>
                          <a:ea typeface="Calibri" panose="020F0502020204030204" pitchFamily="34" charset="0"/>
                          <a:cs typeface="Times New Roman" panose="02020603050405020304" pitchFamily="18" charset="0"/>
                        </a:rPr>
                        <a:t>PROVINCES</a:t>
                      </a:r>
                      <a:endParaRPr lang="en-ZA" sz="2400" dirty="0">
                        <a:effectLst/>
                        <a:ea typeface="Calibri" panose="020F0502020204030204" pitchFamily="34" charset="0"/>
                        <a:cs typeface="Times New Roman" panose="02020603050405020304" pitchFamily="18" charset="0"/>
                      </a:endParaRPr>
                    </a:p>
                  </p:txBody>
                </p:sp>
              </p:grpSp>
              <p:grpSp>
                <p:nvGrpSpPr>
                  <p:cNvPr id="23" name="Group 22"/>
                  <p:cNvGrpSpPr/>
                  <p:nvPr/>
                </p:nvGrpSpPr>
                <p:grpSpPr>
                  <a:xfrm>
                    <a:off x="3359889" y="744280"/>
                    <a:ext cx="1384935" cy="1601329"/>
                    <a:chOff x="0" y="-40942"/>
                    <a:chExt cx="1385860" cy="1602406"/>
                  </a:xfrm>
                </p:grpSpPr>
                <p:sp>
                  <p:nvSpPr>
                    <p:cNvPr id="36" name="Rectangle 35"/>
                    <p:cNvSpPr/>
                    <p:nvPr/>
                  </p:nvSpPr>
                  <p:spPr>
                    <a:xfrm>
                      <a:off x="6821" y="305150"/>
                      <a:ext cx="1379039" cy="1256314"/>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sz="1400" dirty="0">
                          <a:solidFill>
                            <a:srgbClr val="000000"/>
                          </a:solidFill>
                          <a:effectLst/>
                          <a:ea typeface="Calibri" panose="020F0502020204030204" pitchFamily="34" charset="0"/>
                          <a:cs typeface="Times New Roman" panose="02020603050405020304" pitchFamily="18" charset="0"/>
                        </a:rPr>
                        <a:t>HRD Units in Departments</a:t>
                      </a:r>
                      <a:endParaRPr lang="en-ZA" dirty="0">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dirty="0">
                          <a:solidFill>
                            <a:srgbClr val="000000"/>
                          </a:solidFill>
                          <a:effectLst/>
                          <a:ea typeface="Calibri" panose="020F0502020204030204" pitchFamily="34" charset="0"/>
                          <a:cs typeface="Times New Roman" panose="02020603050405020304" pitchFamily="18" charset="0"/>
                        </a:rPr>
                        <a:t>State Academies</a:t>
                      </a:r>
                      <a:endParaRPr lang="en-ZA" dirty="0">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dirty="0">
                          <a:solidFill>
                            <a:srgbClr val="000000"/>
                          </a:solidFill>
                          <a:effectLst/>
                          <a:ea typeface="Calibri" panose="020F0502020204030204" pitchFamily="34" charset="0"/>
                          <a:cs typeface="Times New Roman" panose="02020603050405020304" pitchFamily="18" charset="0"/>
                        </a:rPr>
                        <a:t>Inter-governmental</a:t>
                      </a:r>
                      <a:endParaRPr lang="en-ZA" dirty="0">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dirty="0">
                          <a:solidFill>
                            <a:srgbClr val="000000"/>
                          </a:solidFill>
                          <a:effectLst/>
                          <a:ea typeface="Calibri" panose="020F0502020204030204" pitchFamily="34" charset="0"/>
                          <a:cs typeface="Times New Roman" panose="02020603050405020304" pitchFamily="18" charset="0"/>
                        </a:rPr>
                        <a:t>Forums</a:t>
                      </a:r>
                      <a:endParaRPr lang="en-ZA" dirty="0">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dirty="0">
                          <a:solidFill>
                            <a:srgbClr val="000000"/>
                          </a:solidFill>
                          <a:effectLst/>
                          <a:ea typeface="Calibri" panose="020F0502020204030204" pitchFamily="34" charset="0"/>
                          <a:cs typeface="Times New Roman" panose="02020603050405020304" pitchFamily="18" charset="0"/>
                        </a:rPr>
                        <a:t>Public Sector HRD Forums</a:t>
                      </a:r>
                      <a:endParaRPr lang="en-ZA" dirty="0">
                        <a:effectLst/>
                        <a:ea typeface="Calibri" panose="020F0502020204030204" pitchFamily="34" charset="0"/>
                        <a:cs typeface="Times New Roman" panose="02020603050405020304" pitchFamily="18" charset="0"/>
                      </a:endParaRPr>
                    </a:p>
                  </p:txBody>
                </p:sp>
                <p:sp>
                  <p:nvSpPr>
                    <p:cNvPr id="37" name="Rectangle 36"/>
                    <p:cNvSpPr/>
                    <p:nvPr/>
                  </p:nvSpPr>
                  <p:spPr>
                    <a:xfrm>
                      <a:off x="0" y="-40942"/>
                      <a:ext cx="1385402" cy="29654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b="1" dirty="0">
                          <a:solidFill>
                            <a:srgbClr val="FFFFFF"/>
                          </a:solidFill>
                          <a:effectLst/>
                          <a:ea typeface="Calibri" panose="020F0502020204030204" pitchFamily="34" charset="0"/>
                          <a:cs typeface="Times New Roman" panose="02020603050405020304" pitchFamily="18" charset="0"/>
                        </a:rPr>
                        <a:t>NATIONAL DEPTS</a:t>
                      </a:r>
                      <a:endParaRPr lang="en-ZA" sz="2400" dirty="0">
                        <a:effectLst/>
                        <a:ea typeface="Calibri" panose="020F0502020204030204" pitchFamily="34" charset="0"/>
                        <a:cs typeface="Times New Roman" panose="02020603050405020304" pitchFamily="18" charset="0"/>
                      </a:endParaRPr>
                    </a:p>
                  </p:txBody>
                </p:sp>
              </p:grpSp>
              <p:grpSp>
                <p:nvGrpSpPr>
                  <p:cNvPr id="24" name="Group 23"/>
                  <p:cNvGrpSpPr/>
                  <p:nvPr/>
                </p:nvGrpSpPr>
                <p:grpSpPr>
                  <a:xfrm>
                    <a:off x="1733107" y="3944679"/>
                    <a:ext cx="1385570" cy="1807536"/>
                    <a:chOff x="-1134" y="-40942"/>
                    <a:chExt cx="1386536" cy="1497839"/>
                  </a:xfrm>
                </p:grpSpPr>
                <p:sp>
                  <p:nvSpPr>
                    <p:cNvPr id="34" name="Rectangle 33"/>
                    <p:cNvSpPr/>
                    <p:nvPr/>
                  </p:nvSpPr>
                  <p:spPr>
                    <a:xfrm>
                      <a:off x="-1134" y="245659"/>
                      <a:ext cx="1379043" cy="121123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Universities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Public TVET Colleges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Community Colleges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Public Skills Development Institutions</a:t>
                      </a:r>
                      <a:endParaRPr lang="en-ZA">
                        <a:effectLst/>
                        <a:ea typeface="Calibri" panose="020F0502020204030204" pitchFamily="34" charset="0"/>
                        <a:cs typeface="Times New Roman" panose="02020603050405020304" pitchFamily="18" charset="0"/>
                      </a:endParaRPr>
                    </a:p>
                  </p:txBody>
                </p:sp>
                <p:sp>
                  <p:nvSpPr>
                    <p:cNvPr id="35" name="Rectangle 34"/>
                    <p:cNvSpPr/>
                    <p:nvPr/>
                  </p:nvSpPr>
                  <p:spPr>
                    <a:xfrm>
                      <a:off x="0" y="-40942"/>
                      <a:ext cx="1385402" cy="24563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sz="1600" b="1" dirty="0">
                          <a:solidFill>
                            <a:srgbClr val="FFFFFF"/>
                          </a:solidFill>
                          <a:effectLst/>
                          <a:ea typeface="Calibri" panose="020F0502020204030204" pitchFamily="34" charset="0"/>
                          <a:cs typeface="Times New Roman" panose="02020603050405020304" pitchFamily="18" charset="0"/>
                        </a:rPr>
                        <a:t>TRAINING PROVIDERS</a:t>
                      </a:r>
                      <a:endParaRPr lang="en-ZA" sz="1600" dirty="0">
                        <a:effectLst/>
                        <a:ea typeface="Calibri" panose="020F0502020204030204" pitchFamily="34" charset="0"/>
                        <a:cs typeface="Times New Roman" panose="02020603050405020304" pitchFamily="18" charset="0"/>
                      </a:endParaRPr>
                    </a:p>
                  </p:txBody>
                </p:sp>
              </p:grpSp>
              <p:grpSp>
                <p:nvGrpSpPr>
                  <p:cNvPr id="25" name="Group 24"/>
                  <p:cNvGrpSpPr/>
                  <p:nvPr/>
                </p:nvGrpSpPr>
                <p:grpSpPr>
                  <a:xfrm>
                    <a:off x="3370521" y="2721934"/>
                    <a:ext cx="1384525" cy="1762604"/>
                    <a:chOff x="0" y="1601"/>
                    <a:chExt cx="1385454" cy="1175538"/>
                  </a:xfrm>
                </p:grpSpPr>
                <p:sp>
                  <p:nvSpPr>
                    <p:cNvPr id="32" name="Rectangle 31"/>
                    <p:cNvSpPr/>
                    <p:nvPr/>
                  </p:nvSpPr>
                  <p:spPr>
                    <a:xfrm>
                      <a:off x="6411" y="245522"/>
                      <a:ext cx="1379043" cy="93161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NEDLAC</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Employer Bodies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Trade Unions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Community Bodies</a:t>
                      </a:r>
                      <a:endParaRPr lang="en-ZA">
                        <a:effectLst/>
                        <a:ea typeface="Calibri" panose="020F0502020204030204" pitchFamily="34" charset="0"/>
                        <a:cs typeface="Times New Roman" panose="02020603050405020304" pitchFamily="18" charset="0"/>
                      </a:endParaRPr>
                    </a:p>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 </a:t>
                      </a:r>
                      <a:endParaRPr lang="en-ZA">
                        <a:effectLst/>
                        <a:ea typeface="Calibri" panose="020F0502020204030204" pitchFamily="34" charset="0"/>
                        <a:cs typeface="Times New Roman" panose="02020603050405020304" pitchFamily="18" charset="0"/>
                      </a:endParaRPr>
                    </a:p>
                  </p:txBody>
                </p:sp>
                <p:sp>
                  <p:nvSpPr>
                    <p:cNvPr id="33" name="Rectangle 32"/>
                    <p:cNvSpPr/>
                    <p:nvPr/>
                  </p:nvSpPr>
                  <p:spPr>
                    <a:xfrm>
                      <a:off x="0" y="1601"/>
                      <a:ext cx="1385402" cy="20303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b="1" dirty="0">
                          <a:solidFill>
                            <a:srgbClr val="FFFFFF"/>
                          </a:solidFill>
                          <a:effectLst/>
                          <a:ea typeface="Calibri" panose="020F0502020204030204" pitchFamily="34" charset="0"/>
                          <a:cs typeface="Times New Roman" panose="02020603050405020304" pitchFamily="18" charset="0"/>
                        </a:rPr>
                        <a:t>CONSTITUENCIES</a:t>
                      </a:r>
                      <a:endParaRPr lang="en-ZA" sz="2400" dirty="0">
                        <a:effectLst/>
                        <a:ea typeface="Calibri" panose="020F0502020204030204" pitchFamily="34" charset="0"/>
                        <a:cs typeface="Times New Roman" panose="02020603050405020304" pitchFamily="18" charset="0"/>
                      </a:endParaRPr>
                    </a:p>
                  </p:txBody>
                </p:sp>
              </p:grpSp>
              <p:sp>
                <p:nvSpPr>
                  <p:cNvPr id="26" name="Flowchart: Connector 25"/>
                  <p:cNvSpPr/>
                  <p:nvPr/>
                </p:nvSpPr>
                <p:spPr>
                  <a:xfrm>
                    <a:off x="1733107" y="2115879"/>
                    <a:ext cx="1338681" cy="1316736"/>
                  </a:xfrm>
                  <a:prstGeom prst="flowChartConnector">
                    <a:avLst/>
                  </a:prstGeom>
                  <a:solidFill>
                    <a:srgbClr val="FF0000"/>
                  </a:solid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600" b="1">
                        <a:solidFill>
                          <a:srgbClr val="FFFFFF"/>
                        </a:solidFill>
                        <a:effectLst/>
                        <a:ea typeface="Calibri" panose="020F0502020204030204" pitchFamily="34" charset="0"/>
                        <a:cs typeface="Times New Roman" panose="02020603050405020304" pitchFamily="18" charset="0"/>
                      </a:rPr>
                      <a:t>POST-SCHOOL EDUCATION AND TRAINING </a:t>
                    </a:r>
                    <a:endParaRPr lang="en-ZA" sz="2000">
                      <a:effectLst/>
                      <a:ea typeface="Calibri" panose="020F0502020204030204" pitchFamily="34" charset="0"/>
                      <a:cs typeface="Times New Roman" panose="02020603050405020304" pitchFamily="18" charset="0"/>
                    </a:endParaRPr>
                  </a:p>
                </p:txBody>
              </p:sp>
              <p:cxnSp>
                <p:nvCxnSpPr>
                  <p:cNvPr id="27" name="Straight Arrow Connector 26"/>
                  <p:cNvCxnSpPr/>
                  <p:nvPr/>
                </p:nvCxnSpPr>
                <p:spPr>
                  <a:xfrm flipV="1">
                    <a:off x="2381693" y="1679944"/>
                    <a:ext cx="0" cy="32960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987749" y="2073348"/>
                    <a:ext cx="276446" cy="17012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1509824" y="2083981"/>
                    <a:ext cx="255181" cy="2232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1541721" y="3274827"/>
                    <a:ext cx="244549" cy="2232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009014" y="3274827"/>
                    <a:ext cx="254960" cy="2232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12" name="Group 11"/>
              <p:cNvGrpSpPr/>
              <p:nvPr/>
            </p:nvGrpSpPr>
            <p:grpSpPr>
              <a:xfrm>
                <a:off x="23854" y="4643562"/>
                <a:ext cx="1385866" cy="1108268"/>
                <a:chOff x="0" y="0"/>
                <a:chExt cx="1385866" cy="1108268"/>
              </a:xfrm>
            </p:grpSpPr>
            <p:sp>
              <p:nvSpPr>
                <p:cNvPr id="16" name="Rectangle 15"/>
                <p:cNvSpPr/>
                <p:nvPr/>
              </p:nvSpPr>
              <p:spPr>
                <a:xfrm>
                  <a:off x="7951" y="357809"/>
                  <a:ext cx="1377915" cy="750459"/>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Potential target market is similar institutions in SADC countries</a:t>
                  </a:r>
                  <a:endParaRPr lang="en-ZA">
                    <a:effectLst/>
                    <a:ea typeface="Calibri" panose="020F0502020204030204" pitchFamily="34" charset="0"/>
                    <a:cs typeface="Times New Roman" panose="02020603050405020304" pitchFamily="18" charset="0"/>
                  </a:endParaRPr>
                </a:p>
              </p:txBody>
            </p:sp>
            <p:sp>
              <p:nvSpPr>
                <p:cNvPr id="17" name="Rectangle 16"/>
                <p:cNvSpPr/>
                <p:nvPr/>
              </p:nvSpPr>
              <p:spPr>
                <a:xfrm>
                  <a:off x="0" y="0"/>
                  <a:ext cx="1384269" cy="29640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b="1">
                      <a:solidFill>
                        <a:srgbClr val="FFFFFF"/>
                      </a:solidFill>
                      <a:effectLst/>
                      <a:ea typeface="Calibri" panose="020F0502020204030204" pitchFamily="34" charset="0"/>
                      <a:cs typeface="Times New Roman" panose="02020603050405020304" pitchFamily="18" charset="0"/>
                    </a:rPr>
                    <a:t>SADC </a:t>
                  </a:r>
                  <a:endParaRPr lang="en-ZA" sz="2400">
                    <a:effectLst/>
                    <a:ea typeface="Calibri" panose="020F0502020204030204" pitchFamily="34" charset="0"/>
                    <a:cs typeface="Times New Roman" panose="02020603050405020304" pitchFamily="18" charset="0"/>
                  </a:endParaRPr>
                </a:p>
              </p:txBody>
            </p:sp>
          </p:grpSp>
          <p:grpSp>
            <p:nvGrpSpPr>
              <p:cNvPr id="13" name="Group 12"/>
              <p:cNvGrpSpPr/>
              <p:nvPr/>
            </p:nvGrpSpPr>
            <p:grpSpPr>
              <a:xfrm>
                <a:off x="3395207" y="4627660"/>
                <a:ext cx="1385866" cy="1108268"/>
                <a:chOff x="0" y="0"/>
                <a:chExt cx="1385866" cy="1108268"/>
              </a:xfrm>
            </p:grpSpPr>
            <p:sp>
              <p:nvSpPr>
                <p:cNvPr id="14" name="Rectangle 13"/>
                <p:cNvSpPr/>
                <p:nvPr/>
              </p:nvSpPr>
              <p:spPr>
                <a:xfrm>
                  <a:off x="7951" y="357809"/>
                  <a:ext cx="1377915" cy="750459"/>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sz="1400">
                      <a:solidFill>
                        <a:srgbClr val="000000"/>
                      </a:solidFill>
                      <a:effectLst/>
                      <a:ea typeface="Calibri" panose="020F0502020204030204" pitchFamily="34" charset="0"/>
                      <a:cs typeface="Times New Roman" panose="02020603050405020304" pitchFamily="18" charset="0"/>
                    </a:rPr>
                    <a:t>Potential target market is similar institutions in rest of Africa</a:t>
                  </a:r>
                  <a:endParaRPr lang="en-ZA">
                    <a:effectLst/>
                    <a:ea typeface="Calibri" panose="020F0502020204030204" pitchFamily="34" charset="0"/>
                    <a:cs typeface="Times New Roman" panose="02020603050405020304" pitchFamily="18" charset="0"/>
                  </a:endParaRPr>
                </a:p>
              </p:txBody>
            </p:sp>
            <p:sp>
              <p:nvSpPr>
                <p:cNvPr id="15" name="Rectangle 14"/>
                <p:cNvSpPr/>
                <p:nvPr/>
              </p:nvSpPr>
              <p:spPr>
                <a:xfrm>
                  <a:off x="0" y="0"/>
                  <a:ext cx="1384269" cy="29640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b="1" dirty="0">
                      <a:solidFill>
                        <a:srgbClr val="FFFFFF"/>
                      </a:solidFill>
                      <a:effectLst/>
                      <a:ea typeface="Calibri" panose="020F0502020204030204" pitchFamily="34" charset="0"/>
                      <a:cs typeface="Times New Roman" panose="02020603050405020304" pitchFamily="18" charset="0"/>
                    </a:rPr>
                    <a:t>Rest of Africa</a:t>
                  </a:r>
                  <a:endParaRPr lang="en-ZA" sz="2400" dirty="0">
                    <a:effectLst/>
                    <a:ea typeface="Calibri" panose="020F0502020204030204" pitchFamily="34" charset="0"/>
                    <a:cs typeface="Times New Roman" panose="02020603050405020304" pitchFamily="18" charset="0"/>
                  </a:endParaRPr>
                </a:p>
              </p:txBody>
            </p:sp>
          </p:grpSp>
        </p:grpSp>
        <p:cxnSp>
          <p:nvCxnSpPr>
            <p:cNvPr id="9" name="Straight Arrow Connector 8"/>
            <p:cNvCxnSpPr/>
            <p:nvPr/>
          </p:nvCxnSpPr>
          <p:spPr>
            <a:xfrm>
              <a:off x="2814762" y="3474720"/>
              <a:ext cx="194006" cy="2622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796995" y="3442915"/>
              <a:ext cx="206734" cy="277771"/>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9400375" y="220401"/>
            <a:ext cx="2497064" cy="461665"/>
          </a:xfrm>
          <a:prstGeom prst="rect">
            <a:avLst/>
          </a:prstGeom>
          <a:noFill/>
        </p:spPr>
        <p:txBody>
          <a:bodyPr wrap="square" rtlCol="0">
            <a:spAutoFit/>
          </a:bodyPr>
          <a:lstStyle/>
          <a:p>
            <a:r>
              <a:rPr lang="en-ZA" sz="2400" b="1" dirty="0"/>
              <a:t>TARGET MARKET</a:t>
            </a:r>
            <a:endParaRPr lang="en-GB" sz="2400" b="1" dirty="0"/>
          </a:p>
        </p:txBody>
      </p:sp>
    </p:spTree>
    <p:extLst>
      <p:ext uri="{BB962C8B-B14F-4D97-AF65-F5344CB8AC3E}">
        <p14:creationId xmlns:p14="http://schemas.microsoft.com/office/powerpoint/2010/main" val="652346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696617" cy="1018973"/>
          </a:xfrm>
          <a:prstGeom prst="rect">
            <a:avLst/>
          </a:prstGeom>
        </p:spPr>
      </p:pic>
      <p:sp>
        <p:nvSpPr>
          <p:cNvPr id="3" name="TextBox 2"/>
          <p:cNvSpPr txBox="1"/>
          <p:nvPr/>
        </p:nvSpPr>
        <p:spPr>
          <a:xfrm>
            <a:off x="6546574" y="5345832"/>
            <a:ext cx="5046970" cy="461665"/>
          </a:xfrm>
          <a:prstGeom prst="rect">
            <a:avLst/>
          </a:prstGeom>
          <a:noFill/>
        </p:spPr>
        <p:txBody>
          <a:bodyPr wrap="square" rtlCol="0">
            <a:spAutoFit/>
          </a:bodyPr>
          <a:lstStyle/>
          <a:p>
            <a:r>
              <a:rPr lang="en-ZA" sz="2400" b="1" dirty="0"/>
              <a:t>UNIQUE TRAINING INTERVENTIONS </a:t>
            </a:r>
            <a:endParaRPr lang="en-GB" sz="2400" b="1" dirty="0"/>
          </a:p>
        </p:txBody>
      </p:sp>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aphicFrame>
        <p:nvGraphicFramePr>
          <p:cNvPr id="2" name="Table 1"/>
          <p:cNvGraphicFramePr>
            <a:graphicFrameLocks noGrp="1"/>
          </p:cNvGraphicFramePr>
          <p:nvPr>
            <p:extLst>
              <p:ext uri="{D42A27DB-BD31-4B8C-83A1-F6EECF244321}">
                <p14:modId xmlns:p14="http://schemas.microsoft.com/office/powerpoint/2010/main" val="684533393"/>
              </p:ext>
            </p:extLst>
          </p:nvPr>
        </p:nvGraphicFramePr>
        <p:xfrm>
          <a:off x="764276" y="757452"/>
          <a:ext cx="10956668" cy="6100548"/>
        </p:xfrm>
        <a:graphic>
          <a:graphicData uri="http://schemas.openxmlformats.org/drawingml/2006/table">
            <a:tbl>
              <a:tblPr firstRow="1" firstCol="1" bandRow="1">
                <a:tableStyleId>{5C22544A-7EE6-4342-B048-85BDC9FD1C3A}</a:tableStyleId>
              </a:tblPr>
              <a:tblGrid>
                <a:gridCol w="2739167">
                  <a:extLst>
                    <a:ext uri="{9D8B030D-6E8A-4147-A177-3AD203B41FA5}">
                      <a16:colId xmlns:a16="http://schemas.microsoft.com/office/drawing/2014/main" xmlns="" val="319431280"/>
                    </a:ext>
                  </a:extLst>
                </a:gridCol>
                <a:gridCol w="2739167">
                  <a:extLst>
                    <a:ext uri="{9D8B030D-6E8A-4147-A177-3AD203B41FA5}">
                      <a16:colId xmlns:a16="http://schemas.microsoft.com/office/drawing/2014/main" xmlns="" val="2548529606"/>
                    </a:ext>
                  </a:extLst>
                </a:gridCol>
                <a:gridCol w="2739167">
                  <a:extLst>
                    <a:ext uri="{9D8B030D-6E8A-4147-A177-3AD203B41FA5}">
                      <a16:colId xmlns:a16="http://schemas.microsoft.com/office/drawing/2014/main" xmlns="" val="1020950875"/>
                    </a:ext>
                  </a:extLst>
                </a:gridCol>
                <a:gridCol w="2739167">
                  <a:extLst>
                    <a:ext uri="{9D8B030D-6E8A-4147-A177-3AD203B41FA5}">
                      <a16:colId xmlns:a16="http://schemas.microsoft.com/office/drawing/2014/main" xmlns="" val="3355543862"/>
                    </a:ext>
                  </a:extLst>
                </a:gridCol>
              </a:tblGrid>
              <a:tr h="6100548">
                <a:tc>
                  <a:txBody>
                    <a:bodyPr/>
                    <a:lstStyle/>
                    <a:p>
                      <a:pPr>
                        <a:lnSpc>
                          <a:spcPct val="107000"/>
                        </a:lnSpc>
                        <a:spcAft>
                          <a:spcPts val="0"/>
                        </a:spcAft>
                      </a:pPr>
                      <a:r>
                        <a:rPr lang="en-ZA" sz="1400" b="1" dirty="0">
                          <a:solidFill>
                            <a:schemeClr val="tx1"/>
                          </a:solidFill>
                          <a:effectLst/>
                        </a:rPr>
                        <a:t>Skills development </a:t>
                      </a:r>
                    </a:p>
                    <a:p>
                      <a:pPr>
                        <a:lnSpc>
                          <a:spcPct val="107000"/>
                        </a:lnSpc>
                        <a:spcAft>
                          <a:spcPts val="0"/>
                        </a:spcAft>
                      </a:pPr>
                      <a:endParaRPr lang="en-ZA" sz="1400" b="1"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Skills development for rural communities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Skills development for youth unemployment </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Incorporating work-integrated learning in curriculum</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Innovations in workplace-integrated learning </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Managing interpersonal workplace conflict</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Negotiation skills for the world of work</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Supporting education and training provision in workplaces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Skills development and disability</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New age of work and changing labour markets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Apprenticeships for the 21</a:t>
                      </a:r>
                      <a:r>
                        <a:rPr lang="en-GB" sz="1400" b="0" baseline="30000" dirty="0">
                          <a:solidFill>
                            <a:schemeClr val="tx1"/>
                          </a:solidFill>
                          <a:effectLst/>
                        </a:rPr>
                        <a:t>st</a:t>
                      </a:r>
                      <a:r>
                        <a:rPr lang="en-GB" sz="1400" b="0" dirty="0">
                          <a:solidFill>
                            <a:schemeClr val="tx1"/>
                          </a:solidFill>
                          <a:effectLst/>
                        </a:rPr>
                        <a:t> century</a:t>
                      </a:r>
                      <a:endParaRPr lang="en-ZA" sz="1400" b="0" dirty="0">
                        <a:solidFill>
                          <a:schemeClr val="tx1"/>
                        </a:solidFill>
                        <a:effectLst/>
                      </a:endParaRPr>
                    </a:p>
                    <a:p>
                      <a:pPr algn="just">
                        <a:lnSpc>
                          <a:spcPct val="107000"/>
                        </a:lnSpc>
                        <a:spcAft>
                          <a:spcPts val="0"/>
                        </a:spcAft>
                      </a:pPr>
                      <a:r>
                        <a:rPr lang="en-GB" sz="1400" b="0" dirty="0">
                          <a:solidFill>
                            <a:schemeClr val="tx1"/>
                          </a:solidFill>
                          <a:effectLst/>
                        </a:rPr>
                        <a:t> </a:t>
                      </a:r>
                      <a:endParaRPr lang="en-ZA" sz="1400" b="0" dirty="0">
                        <a:solidFill>
                          <a:schemeClr val="tx1"/>
                        </a:solidFill>
                        <a:effectLst/>
                      </a:endParaRPr>
                    </a:p>
                    <a:p>
                      <a:pPr algn="just">
                        <a:lnSpc>
                          <a:spcPct val="107000"/>
                        </a:lnSpc>
                        <a:spcAft>
                          <a:spcPts val="0"/>
                        </a:spcAft>
                      </a:pPr>
                      <a:r>
                        <a:rPr lang="en-GB" sz="1400" b="0" dirty="0">
                          <a:solidFill>
                            <a:schemeClr val="tx1"/>
                          </a:solidFill>
                          <a:effectLst/>
                        </a:rPr>
                        <a:t> </a:t>
                      </a:r>
                      <a:endParaRPr lang="en-ZA" sz="1400" b="0" dirty="0">
                        <a:solidFill>
                          <a:schemeClr val="tx1"/>
                        </a:solidFill>
                        <a:effectLst/>
                      </a:endParaRPr>
                    </a:p>
                    <a:p>
                      <a:pPr algn="just">
                        <a:lnSpc>
                          <a:spcPct val="107000"/>
                        </a:lnSpc>
                        <a:spcAft>
                          <a:spcPts val="0"/>
                        </a:spcAft>
                      </a:pPr>
                      <a:r>
                        <a:rPr lang="en-GB" sz="1400" b="0" dirty="0">
                          <a:solidFill>
                            <a:schemeClr val="tx1"/>
                          </a:solidFill>
                          <a:effectLst/>
                        </a:rPr>
                        <a:t> </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noFill/>
                  </a:tcPr>
                </a:tc>
                <a:tc>
                  <a:txBody>
                    <a:bodyPr/>
                    <a:lstStyle/>
                    <a:p>
                      <a:pPr algn="just">
                        <a:lnSpc>
                          <a:spcPct val="107000"/>
                        </a:lnSpc>
                        <a:spcAft>
                          <a:spcPts val="0"/>
                        </a:spcAft>
                      </a:pPr>
                      <a:r>
                        <a:rPr lang="en-GB" sz="1400" b="1" dirty="0">
                          <a:solidFill>
                            <a:schemeClr val="tx1"/>
                          </a:solidFill>
                          <a:effectLst/>
                        </a:rPr>
                        <a:t>Labour Market Research </a:t>
                      </a:r>
                    </a:p>
                    <a:p>
                      <a:pPr algn="just">
                        <a:lnSpc>
                          <a:spcPct val="107000"/>
                        </a:lnSpc>
                        <a:spcAft>
                          <a:spcPts val="0"/>
                        </a:spcAft>
                      </a:pPr>
                      <a:endParaRPr lang="en-ZA" sz="1400" b="1" dirty="0">
                        <a:solidFill>
                          <a:schemeClr val="tx1"/>
                        </a:solidFill>
                        <a:effectLst/>
                      </a:endParaRPr>
                    </a:p>
                    <a:p>
                      <a:pPr marL="342900" lvl="0" indent="-342900" algn="just">
                        <a:spcAft>
                          <a:spcPts val="0"/>
                        </a:spcAft>
                        <a:buFont typeface="Symbol" panose="05050102010706020507" pitchFamily="18" charset="2"/>
                        <a:buChar char=""/>
                      </a:pPr>
                      <a:r>
                        <a:rPr lang="en-GB" sz="1400" b="0" dirty="0">
                          <a:solidFill>
                            <a:schemeClr val="tx1"/>
                          </a:solidFill>
                          <a:effectLst/>
                        </a:rPr>
                        <a:t>Labour Market Information Diagnostics </a:t>
                      </a:r>
                      <a:endParaRPr lang="en-ZA" sz="1400" b="0" dirty="0">
                        <a:solidFill>
                          <a:schemeClr val="tx1"/>
                        </a:solidFill>
                        <a:effectLst/>
                      </a:endParaRPr>
                    </a:p>
                    <a:p>
                      <a:pPr marL="342900" lvl="0" indent="-342900" algn="just">
                        <a:spcAft>
                          <a:spcPts val="0"/>
                        </a:spcAft>
                        <a:buFont typeface="Symbol" panose="05050102010706020507" pitchFamily="18" charset="2"/>
                        <a:buChar char=""/>
                      </a:pPr>
                      <a:r>
                        <a:rPr lang="en-GB" sz="1400" b="0" dirty="0">
                          <a:solidFill>
                            <a:schemeClr val="tx1"/>
                          </a:solidFill>
                          <a:effectLst/>
                        </a:rPr>
                        <a:t>Labour Market Information Systems </a:t>
                      </a:r>
                      <a:endParaRPr lang="en-ZA" sz="1400" b="0" dirty="0">
                        <a:solidFill>
                          <a:schemeClr val="tx1"/>
                        </a:solidFill>
                        <a:effectLst/>
                      </a:endParaRPr>
                    </a:p>
                    <a:p>
                      <a:pPr marL="342900" lvl="0" indent="-342900" algn="just">
                        <a:spcAft>
                          <a:spcPts val="0"/>
                        </a:spcAft>
                        <a:buFont typeface="Symbol" panose="05050102010706020507" pitchFamily="18" charset="2"/>
                        <a:buChar char=""/>
                      </a:pPr>
                      <a:r>
                        <a:rPr lang="en-GB" sz="1400" b="0" dirty="0">
                          <a:solidFill>
                            <a:schemeClr val="tx1"/>
                          </a:solidFill>
                          <a:effectLst/>
                        </a:rPr>
                        <a:t>Labour Economics for Non-Economists </a:t>
                      </a:r>
                      <a:endParaRPr lang="en-ZA" sz="1400" b="0" dirty="0">
                        <a:solidFill>
                          <a:schemeClr val="tx1"/>
                        </a:solidFill>
                        <a:effectLst/>
                      </a:endParaRPr>
                    </a:p>
                    <a:p>
                      <a:pPr marL="342900" lvl="0" indent="-342900" algn="just">
                        <a:spcAft>
                          <a:spcPts val="0"/>
                        </a:spcAft>
                        <a:buFont typeface="Symbol" panose="05050102010706020507" pitchFamily="18" charset="2"/>
                        <a:buChar char=""/>
                      </a:pPr>
                      <a:r>
                        <a:rPr lang="en-GB" sz="1400" b="0" dirty="0">
                          <a:solidFill>
                            <a:schemeClr val="tx1"/>
                          </a:solidFill>
                          <a:effectLst/>
                        </a:rPr>
                        <a:t>Measuring Skills Shortages and Surpluses </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Measuring labour market outcomes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Identifying occupations in high demand</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Evidence-based skills planning</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Developing sector skills plans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Identifying green skills shortages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Developing enterprise surveys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Labour Market Research Methods </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Occupational mapping to qualifications</a:t>
                      </a:r>
                      <a:endParaRPr lang="en-ZA" sz="1400" b="0" dirty="0">
                        <a:solidFill>
                          <a:schemeClr val="tx1"/>
                        </a:solidFill>
                        <a:effectLst/>
                      </a:endParaRPr>
                    </a:p>
                    <a:p>
                      <a:pPr algn="just">
                        <a:lnSpc>
                          <a:spcPct val="107000"/>
                        </a:lnSpc>
                        <a:spcAft>
                          <a:spcPts val="0"/>
                        </a:spcAft>
                      </a:pPr>
                      <a:r>
                        <a:rPr lang="en-GB" sz="1400" b="0" dirty="0">
                          <a:solidFill>
                            <a:schemeClr val="tx1"/>
                          </a:solidFill>
                          <a:effectLst/>
                        </a:rPr>
                        <a:t> </a:t>
                      </a:r>
                      <a:endParaRPr lang="en-ZA" sz="1400" b="0" dirty="0">
                        <a:solidFill>
                          <a:schemeClr val="tx1"/>
                        </a:solidFill>
                        <a:effectLst/>
                      </a:endParaRPr>
                    </a:p>
                    <a:p>
                      <a:pPr marL="320675" algn="just">
                        <a:lnSpc>
                          <a:spcPct val="107000"/>
                        </a:lnSpc>
                        <a:spcAft>
                          <a:spcPts val="0"/>
                        </a:spcAft>
                      </a:pPr>
                      <a:r>
                        <a:rPr lang="en-GB" sz="1400" b="0" dirty="0">
                          <a:solidFill>
                            <a:schemeClr val="tx1"/>
                          </a:solidFill>
                          <a:effectLst/>
                        </a:rPr>
                        <a:t> </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noFill/>
                  </a:tcPr>
                </a:tc>
                <a:tc>
                  <a:txBody>
                    <a:bodyPr/>
                    <a:lstStyle/>
                    <a:p>
                      <a:pPr algn="just">
                        <a:lnSpc>
                          <a:spcPct val="107000"/>
                        </a:lnSpc>
                        <a:spcAft>
                          <a:spcPts val="0"/>
                        </a:spcAft>
                      </a:pPr>
                      <a:r>
                        <a:rPr lang="en-ZA" sz="1400" b="1" dirty="0">
                          <a:solidFill>
                            <a:schemeClr val="tx1"/>
                          </a:solidFill>
                          <a:effectLst/>
                        </a:rPr>
                        <a:t>Management and Governance</a:t>
                      </a:r>
                    </a:p>
                    <a:p>
                      <a:pPr algn="just">
                        <a:lnSpc>
                          <a:spcPct val="107000"/>
                        </a:lnSpc>
                        <a:spcAft>
                          <a:spcPts val="0"/>
                        </a:spcAft>
                      </a:pPr>
                      <a:endParaRPr lang="en-ZA" sz="1400" b="1"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College Management and governance</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Education and social justice</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Conducting investigations into skills development problems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Securing third stream income for training providers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Community outreach initiatives for PSET institutions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Procurement management</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Contract management</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Change management for PSET institutions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Risk management for PSET institutions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Management of training institutions</a:t>
                      </a:r>
                    </a:p>
                    <a:p>
                      <a:pPr marL="0" lvl="0" indent="0" algn="just">
                        <a:lnSpc>
                          <a:spcPct val="107000"/>
                        </a:lnSpc>
                        <a:spcAft>
                          <a:spcPts val="0"/>
                        </a:spcAft>
                        <a:buFont typeface="Symbol" panose="05050102010706020507" pitchFamily="18" charset="2"/>
                        <a:buNone/>
                      </a:pPr>
                      <a:endParaRPr lang="en-GB" sz="1400" b="0" dirty="0">
                        <a:solidFill>
                          <a:schemeClr val="tx1"/>
                        </a:solidFill>
                        <a:effectLst/>
                      </a:endParaRPr>
                    </a:p>
                  </a:txBody>
                  <a:tcPr marL="61612" marR="61612" marT="0" marB="0">
                    <a:noFill/>
                  </a:tcPr>
                </a:tc>
                <a:tc>
                  <a:txBody>
                    <a:bodyPr/>
                    <a:lstStyle/>
                    <a:p>
                      <a:pPr>
                        <a:lnSpc>
                          <a:spcPct val="107000"/>
                        </a:lnSpc>
                        <a:spcAft>
                          <a:spcPts val="0"/>
                        </a:spcAft>
                      </a:pPr>
                      <a:r>
                        <a:rPr lang="en-ZA" sz="1400" b="1" dirty="0">
                          <a:solidFill>
                            <a:schemeClr val="tx1"/>
                          </a:solidFill>
                          <a:effectLst/>
                        </a:rPr>
                        <a:t>Worker Education </a:t>
                      </a:r>
                    </a:p>
                    <a:p>
                      <a:pPr>
                        <a:lnSpc>
                          <a:spcPct val="107000"/>
                        </a:lnSpc>
                        <a:spcAft>
                          <a:spcPts val="0"/>
                        </a:spcAft>
                      </a:pPr>
                      <a:endParaRPr lang="en-ZA" sz="1400" b="1" dirty="0">
                        <a:solidFill>
                          <a:schemeClr val="tx1"/>
                        </a:solidFill>
                        <a:effectLst/>
                      </a:endParaRPr>
                    </a:p>
                    <a:p>
                      <a:pPr marL="342900" lvl="0" indent="-342900">
                        <a:lnSpc>
                          <a:spcPct val="107000"/>
                        </a:lnSpc>
                        <a:spcAft>
                          <a:spcPts val="0"/>
                        </a:spcAft>
                        <a:buFont typeface="Symbol" panose="05050102010706020507" pitchFamily="18" charset="2"/>
                        <a:buChar char=""/>
                      </a:pPr>
                      <a:r>
                        <a:rPr lang="en-GB" sz="1400" b="0" dirty="0">
                          <a:solidFill>
                            <a:schemeClr val="tx1"/>
                          </a:solidFill>
                          <a:effectLst/>
                        </a:rPr>
                        <a:t>Creating and extending social protection floors </a:t>
                      </a:r>
                      <a:endParaRPr lang="en-ZA" sz="1400" b="0" dirty="0">
                        <a:solidFill>
                          <a:schemeClr val="tx1"/>
                        </a:solidFill>
                        <a:effectLst/>
                      </a:endParaRPr>
                    </a:p>
                    <a:p>
                      <a:pPr marL="342900" lvl="0" indent="-342900">
                        <a:lnSpc>
                          <a:spcPct val="107000"/>
                        </a:lnSpc>
                        <a:spcAft>
                          <a:spcPts val="0"/>
                        </a:spcAft>
                        <a:buFont typeface="Symbol" panose="05050102010706020507" pitchFamily="18" charset="2"/>
                        <a:buChar char=""/>
                      </a:pPr>
                      <a:r>
                        <a:rPr lang="en-GB" sz="1400" b="0" dirty="0">
                          <a:solidFill>
                            <a:schemeClr val="tx1"/>
                          </a:solidFill>
                          <a:effectLst/>
                        </a:rPr>
                        <a:t>Productivity and working conditions in SMME’s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Decent Work in the rural economy</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Protection of workers from exploitation</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Addressing workplace discrimination</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Decent work for domestic workers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Skills development and decent work</a:t>
                      </a:r>
                      <a:endParaRPr lang="en-ZA" sz="1400" b="0" dirty="0">
                        <a:solidFill>
                          <a:schemeClr val="tx1"/>
                        </a:solidFill>
                        <a:effectLst/>
                      </a:endParaRPr>
                    </a:p>
                    <a:p>
                      <a:pPr algn="just">
                        <a:lnSpc>
                          <a:spcPct val="107000"/>
                        </a:lnSpc>
                        <a:spcAft>
                          <a:spcPts val="0"/>
                        </a:spcAft>
                      </a:pPr>
                      <a:r>
                        <a:rPr lang="en-GB" sz="1400" b="0" dirty="0">
                          <a:solidFill>
                            <a:schemeClr val="tx1"/>
                          </a:solidFill>
                          <a:effectLst/>
                        </a:rPr>
                        <a:t> </a:t>
                      </a:r>
                      <a:r>
                        <a:rPr lang="en-ZA" sz="1400" b="0" dirty="0">
                          <a:solidFill>
                            <a:schemeClr val="tx1"/>
                          </a:solidFill>
                          <a:effectLst/>
                        </a:rPr>
                        <a:t> </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noFill/>
                  </a:tcPr>
                </a:tc>
                <a:extLst>
                  <a:ext uri="{0D108BD9-81ED-4DB2-BD59-A6C34878D82A}">
                    <a16:rowId xmlns:a16="http://schemas.microsoft.com/office/drawing/2014/main" xmlns="" val="1992047575"/>
                  </a:ext>
                </a:extLst>
              </a:tr>
            </a:tbl>
          </a:graphicData>
        </a:graphic>
      </p:graphicFrame>
    </p:spTree>
    <p:extLst>
      <p:ext uri="{BB962C8B-B14F-4D97-AF65-F5344CB8AC3E}">
        <p14:creationId xmlns:p14="http://schemas.microsoft.com/office/powerpoint/2010/main" val="2902418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696617" cy="1018973"/>
          </a:xfrm>
          <a:prstGeom prst="rect">
            <a:avLst/>
          </a:prstGeom>
        </p:spPr>
      </p:pic>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aphicFrame>
        <p:nvGraphicFramePr>
          <p:cNvPr id="2" name="Table 1"/>
          <p:cNvGraphicFramePr>
            <a:graphicFrameLocks noGrp="1"/>
          </p:cNvGraphicFramePr>
          <p:nvPr>
            <p:extLst>
              <p:ext uri="{D42A27DB-BD31-4B8C-83A1-F6EECF244321}">
                <p14:modId xmlns:p14="http://schemas.microsoft.com/office/powerpoint/2010/main" val="3670035621"/>
              </p:ext>
            </p:extLst>
          </p:nvPr>
        </p:nvGraphicFramePr>
        <p:xfrm>
          <a:off x="1045297" y="808028"/>
          <a:ext cx="9782960" cy="5478780"/>
        </p:xfrm>
        <a:graphic>
          <a:graphicData uri="http://schemas.openxmlformats.org/drawingml/2006/table">
            <a:tbl>
              <a:tblPr firstRow="1" firstCol="1" bandRow="1">
                <a:tableStyleId>{5C22544A-7EE6-4342-B048-85BDC9FD1C3A}</a:tableStyleId>
              </a:tblPr>
              <a:tblGrid>
                <a:gridCol w="2445740">
                  <a:extLst>
                    <a:ext uri="{9D8B030D-6E8A-4147-A177-3AD203B41FA5}">
                      <a16:colId xmlns:a16="http://schemas.microsoft.com/office/drawing/2014/main" xmlns="" val="1709205775"/>
                    </a:ext>
                  </a:extLst>
                </a:gridCol>
                <a:gridCol w="2445740">
                  <a:extLst>
                    <a:ext uri="{9D8B030D-6E8A-4147-A177-3AD203B41FA5}">
                      <a16:colId xmlns:a16="http://schemas.microsoft.com/office/drawing/2014/main" xmlns="" val="2999340152"/>
                    </a:ext>
                  </a:extLst>
                </a:gridCol>
                <a:gridCol w="2445740">
                  <a:extLst>
                    <a:ext uri="{9D8B030D-6E8A-4147-A177-3AD203B41FA5}">
                      <a16:colId xmlns:a16="http://schemas.microsoft.com/office/drawing/2014/main" xmlns="" val="3700863669"/>
                    </a:ext>
                  </a:extLst>
                </a:gridCol>
                <a:gridCol w="2445740">
                  <a:extLst>
                    <a:ext uri="{9D8B030D-6E8A-4147-A177-3AD203B41FA5}">
                      <a16:colId xmlns:a16="http://schemas.microsoft.com/office/drawing/2014/main" xmlns="" val="642422474"/>
                    </a:ext>
                  </a:extLst>
                </a:gridCol>
              </a:tblGrid>
              <a:tr h="0">
                <a:tc>
                  <a:txBody>
                    <a:bodyPr/>
                    <a:lstStyle/>
                    <a:p>
                      <a:pPr algn="just">
                        <a:lnSpc>
                          <a:spcPct val="107000"/>
                        </a:lnSpc>
                        <a:spcAft>
                          <a:spcPts val="0"/>
                        </a:spcAft>
                      </a:pPr>
                      <a:r>
                        <a:rPr lang="en-GB" sz="1400" b="1" dirty="0">
                          <a:solidFill>
                            <a:schemeClr val="tx1"/>
                          </a:solidFill>
                          <a:effectLst/>
                        </a:rPr>
                        <a:t>Institutions</a:t>
                      </a:r>
                    </a:p>
                    <a:p>
                      <a:pPr algn="just">
                        <a:lnSpc>
                          <a:spcPct val="107000"/>
                        </a:lnSpc>
                        <a:spcAft>
                          <a:spcPts val="0"/>
                        </a:spcAft>
                      </a:pP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Strengthening PSET training institutions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Strengthening co-operatives, SMMEs, NGOs and CBOs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College responsiveness to local labour markets </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Building representative and effective worker and employer organisations </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Strengthening PSDF Forums</a:t>
                      </a:r>
                    </a:p>
                    <a:p>
                      <a:pPr marL="342900" lvl="0" indent="-342900" algn="just">
                        <a:lnSpc>
                          <a:spcPct val="107000"/>
                        </a:lnSpc>
                        <a:spcAft>
                          <a:spcPts val="0"/>
                        </a:spcAft>
                        <a:buFont typeface="Symbol" panose="05050102010706020507" pitchFamily="18" charset="2"/>
                        <a:buChar char=""/>
                      </a:pPr>
                      <a:endParaRPr lang="en-GB" sz="1400" b="0" dirty="0">
                        <a:solidFill>
                          <a:schemeClr val="tx1"/>
                        </a:solidFill>
                        <a:effectLst/>
                      </a:endParaRPr>
                    </a:p>
                    <a:p>
                      <a:pPr algn="just">
                        <a:lnSpc>
                          <a:spcPct val="107000"/>
                        </a:lnSpc>
                        <a:spcAft>
                          <a:spcPts val="0"/>
                        </a:spcAft>
                      </a:pPr>
                      <a:r>
                        <a:rPr lang="en-GB" sz="1400" b="1" dirty="0">
                          <a:solidFill>
                            <a:schemeClr val="tx1"/>
                          </a:solidFill>
                          <a:effectLst/>
                        </a:rPr>
                        <a:t>Social Dialogue</a:t>
                      </a:r>
                    </a:p>
                    <a:p>
                      <a:pPr algn="just">
                        <a:lnSpc>
                          <a:spcPct val="107000"/>
                        </a:lnSpc>
                        <a:spcAft>
                          <a:spcPts val="0"/>
                        </a:spcAft>
                      </a:pP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Strengthening tripartism and social dialogue </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Social dialogue and industrial relations</a:t>
                      </a:r>
                      <a:endParaRPr lang="en-ZA" sz="1400" b="0" dirty="0">
                        <a:solidFill>
                          <a:schemeClr val="tx1"/>
                        </a:solidFill>
                        <a:effectLst/>
                      </a:endParaRPr>
                    </a:p>
                    <a:p>
                      <a:pPr marL="0" lvl="0" indent="0" algn="just">
                        <a:lnSpc>
                          <a:spcPct val="107000"/>
                        </a:lnSpc>
                        <a:spcAft>
                          <a:spcPts val="0"/>
                        </a:spcAft>
                        <a:buFont typeface="Symbol" panose="05050102010706020507" pitchFamily="18" charset="2"/>
                        <a:buNone/>
                      </a:pPr>
                      <a:endParaRPr lang="en-ZA" sz="1400" b="0" dirty="0">
                        <a:solidFill>
                          <a:schemeClr val="tx1"/>
                        </a:solidFill>
                        <a:effectLst/>
                      </a:endParaRPr>
                    </a:p>
                    <a:p>
                      <a:pPr marL="320675" algn="just">
                        <a:lnSpc>
                          <a:spcPct val="107000"/>
                        </a:lnSpc>
                        <a:spcAft>
                          <a:spcPts val="0"/>
                        </a:spcAft>
                      </a:pPr>
                      <a:r>
                        <a:rPr lang="en-GB" sz="1400" b="0" dirty="0">
                          <a:solidFill>
                            <a:schemeClr val="tx1"/>
                          </a:solidFill>
                          <a:effectLst/>
                        </a:rPr>
                        <a:t> </a:t>
                      </a:r>
                      <a:endParaRPr lang="en-ZA" sz="1400" b="0" dirty="0">
                        <a:solidFill>
                          <a:schemeClr val="tx1"/>
                        </a:solidFill>
                        <a:effectLst/>
                      </a:endParaRPr>
                    </a:p>
                    <a:p>
                      <a:pPr algn="just">
                        <a:lnSpc>
                          <a:spcPct val="107000"/>
                        </a:lnSpc>
                        <a:spcAft>
                          <a:spcPts val="0"/>
                        </a:spcAft>
                      </a:pPr>
                      <a:r>
                        <a:rPr lang="en-GB" sz="1400" b="0" dirty="0">
                          <a:solidFill>
                            <a:schemeClr val="tx1"/>
                          </a:solidFill>
                          <a:effectLst/>
                        </a:rPr>
                        <a:t> </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Skills development promotion, advocacy and marketing</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Stakeholder mobilisation</a:t>
                      </a:r>
                    </a:p>
                    <a:p>
                      <a:pPr marL="342900" lvl="0" indent="-342900" algn="just">
                        <a:lnSpc>
                          <a:spcPct val="107000"/>
                        </a:lnSpc>
                        <a:spcAft>
                          <a:spcPts val="0"/>
                        </a:spcAft>
                        <a:buFont typeface="Symbol" panose="05050102010706020507" pitchFamily="18" charset="2"/>
                        <a:buChar char=""/>
                      </a:pPr>
                      <a:endParaRPr lang="en-GB" sz="1400" b="0" dirty="0">
                        <a:solidFill>
                          <a:schemeClr val="tx1"/>
                        </a:solidFill>
                        <a:effectLst/>
                      </a:endParaRPr>
                    </a:p>
                    <a:p>
                      <a:pPr algn="just">
                        <a:lnSpc>
                          <a:spcPct val="107000"/>
                        </a:lnSpc>
                        <a:spcAft>
                          <a:spcPts val="0"/>
                        </a:spcAft>
                      </a:pPr>
                      <a:r>
                        <a:rPr lang="en-ZA" sz="1400" b="1" dirty="0">
                          <a:solidFill>
                            <a:schemeClr val="tx1"/>
                          </a:solidFill>
                          <a:effectLst/>
                        </a:rPr>
                        <a:t>Partnerships</a:t>
                      </a:r>
                    </a:p>
                    <a:p>
                      <a:pPr algn="just">
                        <a:lnSpc>
                          <a:spcPct val="107000"/>
                        </a:lnSpc>
                        <a:spcAft>
                          <a:spcPts val="0"/>
                        </a:spcAft>
                      </a:pPr>
                      <a:endParaRPr lang="en-ZA" sz="1400" b="1"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Social partnership models for planning, implementation, M&amp;E of skills development for SETAs</a:t>
                      </a: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Creating Sector Partnerships that Work </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College relationship with employers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Public-private partnerships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endParaRPr lang="en-ZA" sz="1400" b="0" dirty="0">
                        <a:solidFill>
                          <a:schemeClr val="tx1"/>
                        </a:solidFill>
                        <a:effectLst/>
                      </a:endParaRPr>
                    </a:p>
                    <a:p>
                      <a:pPr marL="0" lvl="0" indent="0" algn="just">
                        <a:lnSpc>
                          <a:spcPct val="107000"/>
                        </a:lnSpc>
                        <a:spcAft>
                          <a:spcPts val="0"/>
                        </a:spcAft>
                        <a:buFont typeface="Symbol" panose="05050102010706020507" pitchFamily="18" charset="2"/>
                        <a:buNone/>
                      </a:pPr>
                      <a:endParaRPr lang="en-ZA" sz="1400" b="0" dirty="0">
                        <a:solidFill>
                          <a:schemeClr val="tx1"/>
                        </a:solidFill>
                        <a:effectLst/>
                      </a:endParaRPr>
                    </a:p>
                    <a:p>
                      <a:pPr algn="just">
                        <a:lnSpc>
                          <a:spcPct val="107000"/>
                        </a:lnSpc>
                        <a:spcAft>
                          <a:spcPts val="0"/>
                        </a:spcAft>
                      </a:pPr>
                      <a:r>
                        <a:rPr lang="en-ZA" sz="1400" b="0" dirty="0">
                          <a:solidFill>
                            <a:schemeClr val="tx1"/>
                          </a:solidFill>
                          <a:effectLst/>
                        </a:rPr>
                        <a:t> </a:t>
                      </a:r>
                    </a:p>
                    <a:p>
                      <a:pPr algn="just">
                        <a:lnSpc>
                          <a:spcPct val="107000"/>
                        </a:lnSpc>
                        <a:spcAft>
                          <a:spcPts val="0"/>
                        </a:spcAft>
                      </a:pPr>
                      <a:r>
                        <a:rPr lang="en-GB" sz="1400" b="0" dirty="0">
                          <a:solidFill>
                            <a:schemeClr val="tx1"/>
                          </a:solidFill>
                          <a:effectLst/>
                        </a:rPr>
                        <a:t> </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n-ZA" sz="1400" b="1" dirty="0">
                          <a:solidFill>
                            <a:schemeClr val="tx1"/>
                          </a:solidFill>
                          <a:effectLst/>
                        </a:rPr>
                        <a:t>Monitoring &amp; Evaluation</a:t>
                      </a:r>
                    </a:p>
                    <a:p>
                      <a:pPr algn="just">
                        <a:lnSpc>
                          <a:spcPct val="107000"/>
                        </a:lnSpc>
                        <a:spcAft>
                          <a:spcPts val="0"/>
                        </a:spcAft>
                      </a:pPr>
                      <a:endParaRPr lang="en-ZA" sz="1400" b="1"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Developing M&amp;E Frameworks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Monitoring, evaluation and impact assessments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Developing performance scorecards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Methods for measuring impact</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Performance monitoring of skills development and the Auditor General Compliance Framework</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Measuring return-on-investment</a:t>
                      </a:r>
                      <a:endParaRPr lang="en-ZA" sz="1400" b="0" dirty="0">
                        <a:solidFill>
                          <a:schemeClr val="tx1"/>
                        </a:solidFill>
                        <a:effectLst/>
                      </a:endParaRPr>
                    </a:p>
                    <a:p>
                      <a:pPr algn="just">
                        <a:lnSpc>
                          <a:spcPct val="107000"/>
                        </a:lnSpc>
                        <a:spcAft>
                          <a:spcPts val="0"/>
                        </a:spcAft>
                      </a:pPr>
                      <a:r>
                        <a:rPr lang="en-GB" sz="1400" b="0" dirty="0">
                          <a:solidFill>
                            <a:schemeClr val="tx1"/>
                          </a:solidFill>
                          <a:effectLst/>
                        </a:rPr>
                        <a:t> </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n-GB" sz="1400" b="1" dirty="0">
                          <a:solidFill>
                            <a:schemeClr val="tx1"/>
                          </a:solidFill>
                          <a:effectLst/>
                        </a:rPr>
                        <a:t>Policy</a:t>
                      </a:r>
                    </a:p>
                    <a:p>
                      <a:pPr algn="just">
                        <a:lnSpc>
                          <a:spcPct val="107000"/>
                        </a:lnSpc>
                        <a:spcAft>
                          <a:spcPts val="0"/>
                        </a:spcAft>
                      </a:pPr>
                      <a:endParaRPr lang="en-ZA" sz="1400" b="1"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Developing job retention schemes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Policy development and implementation</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Developing career guidance systems</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Strategic planning for skills development</a:t>
                      </a:r>
                      <a:endParaRPr lang="en-ZA" sz="1400" b="0" dirty="0">
                        <a:solidFill>
                          <a:schemeClr val="tx1"/>
                        </a:solidFill>
                        <a:effectLst/>
                      </a:endParaRPr>
                    </a:p>
                    <a:p>
                      <a:pPr marL="342900" lvl="0" indent="-342900" algn="just">
                        <a:spcAft>
                          <a:spcPts val="0"/>
                        </a:spcAft>
                        <a:buFont typeface="Symbol" panose="05050102010706020507" pitchFamily="18" charset="2"/>
                        <a:buChar char=""/>
                      </a:pPr>
                      <a:r>
                        <a:rPr lang="en-GB" sz="1400" b="0" dirty="0">
                          <a:solidFill>
                            <a:schemeClr val="tx1"/>
                          </a:solidFill>
                          <a:effectLst/>
                        </a:rPr>
                        <a:t>Labour Market Institutions &amp; Policies </a:t>
                      </a:r>
                      <a:endParaRPr lang="en-ZA" sz="1400" b="0" dirty="0">
                        <a:solidFill>
                          <a:schemeClr val="tx1"/>
                        </a:solidFill>
                        <a:effectLst/>
                      </a:endParaRPr>
                    </a:p>
                    <a:p>
                      <a:pPr marL="342900" lvl="0" indent="-342900" algn="just">
                        <a:lnSpc>
                          <a:spcPct val="107000"/>
                        </a:lnSpc>
                        <a:spcAft>
                          <a:spcPts val="0"/>
                        </a:spcAft>
                        <a:buFont typeface="Symbol" panose="05050102010706020507" pitchFamily="18" charset="2"/>
                        <a:buChar char=""/>
                      </a:pPr>
                      <a:r>
                        <a:rPr lang="en-GB" sz="1400" b="0" dirty="0">
                          <a:solidFill>
                            <a:schemeClr val="tx1"/>
                          </a:solidFill>
                          <a:effectLst/>
                        </a:rPr>
                        <a:t>Aligning national plans to skills development</a:t>
                      </a:r>
                      <a:endParaRPr lang="en-ZA" sz="1400" b="0" dirty="0">
                        <a:solidFill>
                          <a:schemeClr val="tx1"/>
                        </a:solidFill>
                        <a:effectLst/>
                      </a:endParaRPr>
                    </a:p>
                    <a:p>
                      <a:pPr algn="just">
                        <a:lnSpc>
                          <a:spcPct val="107000"/>
                        </a:lnSpc>
                        <a:spcAft>
                          <a:spcPts val="0"/>
                        </a:spcAft>
                      </a:pPr>
                      <a:r>
                        <a:rPr lang="en-GB" sz="1400" b="0" dirty="0">
                          <a:solidFill>
                            <a:schemeClr val="tx1"/>
                          </a:solidFill>
                          <a:effectLst/>
                        </a:rPr>
                        <a:t> </a:t>
                      </a:r>
                      <a:endParaRPr lang="en-ZA"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xmlns="" val="194182914"/>
                  </a:ext>
                </a:extLst>
              </a:tr>
            </a:tbl>
          </a:graphicData>
        </a:graphic>
      </p:graphicFrame>
      <p:sp>
        <p:nvSpPr>
          <p:cNvPr id="6" name="TextBox 5"/>
          <p:cNvSpPr txBox="1"/>
          <p:nvPr/>
        </p:nvSpPr>
        <p:spPr>
          <a:xfrm>
            <a:off x="6195072" y="4950961"/>
            <a:ext cx="4633185" cy="461665"/>
          </a:xfrm>
          <a:prstGeom prst="rect">
            <a:avLst/>
          </a:prstGeom>
          <a:noFill/>
        </p:spPr>
        <p:txBody>
          <a:bodyPr wrap="square" rtlCol="0">
            <a:spAutoFit/>
          </a:bodyPr>
          <a:lstStyle/>
          <a:p>
            <a:r>
              <a:rPr lang="en-ZA" sz="2400" b="1" dirty="0"/>
              <a:t>UNIQUE TRAIING INTERVENTIONS </a:t>
            </a:r>
            <a:endParaRPr lang="en-GB" sz="2400" b="1" dirty="0"/>
          </a:p>
        </p:txBody>
      </p:sp>
    </p:spTree>
    <p:extLst>
      <p:ext uri="{BB962C8B-B14F-4D97-AF65-F5344CB8AC3E}">
        <p14:creationId xmlns:p14="http://schemas.microsoft.com/office/powerpoint/2010/main" val="3642767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9486962"/>
              </p:ext>
            </p:extLst>
          </p:nvPr>
        </p:nvGraphicFramePr>
        <p:xfrm>
          <a:off x="1751147" y="1608974"/>
          <a:ext cx="7593696" cy="2546677"/>
        </p:xfrm>
        <a:graphic>
          <a:graphicData uri="http://schemas.openxmlformats.org/drawingml/2006/table">
            <a:tbl>
              <a:tblPr firstRow="1" firstCol="1" bandRow="1">
                <a:tableStyleId>{5C22544A-7EE6-4342-B048-85BDC9FD1C3A}</a:tableStyleId>
              </a:tblPr>
              <a:tblGrid>
                <a:gridCol w="3577012">
                  <a:extLst>
                    <a:ext uri="{9D8B030D-6E8A-4147-A177-3AD203B41FA5}">
                      <a16:colId xmlns:a16="http://schemas.microsoft.com/office/drawing/2014/main" xmlns="" val="1687081778"/>
                    </a:ext>
                  </a:extLst>
                </a:gridCol>
                <a:gridCol w="1289705">
                  <a:extLst>
                    <a:ext uri="{9D8B030D-6E8A-4147-A177-3AD203B41FA5}">
                      <a16:colId xmlns:a16="http://schemas.microsoft.com/office/drawing/2014/main" xmlns="" val="4043529232"/>
                    </a:ext>
                  </a:extLst>
                </a:gridCol>
                <a:gridCol w="1432219">
                  <a:extLst>
                    <a:ext uri="{9D8B030D-6E8A-4147-A177-3AD203B41FA5}">
                      <a16:colId xmlns:a16="http://schemas.microsoft.com/office/drawing/2014/main" xmlns="" val="3588569110"/>
                    </a:ext>
                  </a:extLst>
                </a:gridCol>
                <a:gridCol w="1294760">
                  <a:extLst>
                    <a:ext uri="{9D8B030D-6E8A-4147-A177-3AD203B41FA5}">
                      <a16:colId xmlns:a16="http://schemas.microsoft.com/office/drawing/2014/main" xmlns="" val="3859597509"/>
                    </a:ext>
                  </a:extLst>
                </a:gridCol>
              </a:tblGrid>
              <a:tr h="326243">
                <a:tc>
                  <a:txBody>
                    <a:bodyPr/>
                    <a:lstStyle/>
                    <a:p>
                      <a:pPr algn="ctr">
                        <a:lnSpc>
                          <a:spcPct val="115000"/>
                        </a:lnSpc>
                        <a:spcAft>
                          <a:spcPts val="0"/>
                        </a:spcAft>
                        <a:tabLst>
                          <a:tab pos="1123950" algn="l"/>
                        </a:tabLst>
                      </a:pPr>
                      <a:r>
                        <a:rPr lang="en-GB" sz="2000" dirty="0">
                          <a:solidFill>
                            <a:schemeClr val="bg1"/>
                          </a:solidFill>
                          <a:effectLst/>
                        </a:rPr>
                        <a:t>CSD Budget Forecast </a:t>
                      </a:r>
                      <a:endParaRPr lang="en-ZA"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ctr">
                        <a:lnSpc>
                          <a:spcPct val="115000"/>
                        </a:lnSpc>
                        <a:spcAft>
                          <a:spcPts val="0"/>
                        </a:spcAft>
                        <a:tabLst>
                          <a:tab pos="1123950" algn="l"/>
                        </a:tabLst>
                      </a:pPr>
                      <a:r>
                        <a:rPr lang="en-GB" sz="2000" dirty="0">
                          <a:solidFill>
                            <a:schemeClr val="bg1"/>
                          </a:solidFill>
                          <a:effectLst/>
                        </a:rPr>
                        <a:t>Year 1</a:t>
                      </a:r>
                      <a:endParaRPr lang="en-ZA"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ctr">
                        <a:lnSpc>
                          <a:spcPct val="115000"/>
                        </a:lnSpc>
                        <a:spcAft>
                          <a:spcPts val="0"/>
                        </a:spcAft>
                        <a:tabLst>
                          <a:tab pos="1123950" algn="l"/>
                        </a:tabLst>
                      </a:pPr>
                      <a:r>
                        <a:rPr lang="en-GB" sz="2000" dirty="0">
                          <a:solidFill>
                            <a:schemeClr val="bg1"/>
                          </a:solidFill>
                          <a:effectLst/>
                        </a:rPr>
                        <a:t>Year 2</a:t>
                      </a:r>
                      <a:endParaRPr lang="en-ZA"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a:txBody>
                    <a:bodyPr/>
                    <a:lstStyle/>
                    <a:p>
                      <a:pPr algn="ctr">
                        <a:lnSpc>
                          <a:spcPct val="115000"/>
                        </a:lnSpc>
                        <a:spcAft>
                          <a:spcPts val="0"/>
                        </a:spcAft>
                        <a:tabLst>
                          <a:tab pos="1123950" algn="l"/>
                        </a:tabLst>
                      </a:pPr>
                      <a:r>
                        <a:rPr lang="en-GB" sz="2000" dirty="0">
                          <a:solidFill>
                            <a:schemeClr val="bg1"/>
                          </a:solidFill>
                          <a:effectLst/>
                        </a:rPr>
                        <a:t>Year 3</a:t>
                      </a:r>
                      <a:endParaRPr lang="en-ZA"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extLst>
                  <a:ext uri="{0D108BD9-81ED-4DB2-BD59-A6C34878D82A}">
                    <a16:rowId xmlns:a16="http://schemas.microsoft.com/office/drawing/2014/main" xmlns="" val="2022352056"/>
                  </a:ext>
                </a:extLst>
              </a:tr>
              <a:tr h="390637">
                <a:tc gridSpan="4">
                  <a:txBody>
                    <a:bodyPr/>
                    <a:lstStyle/>
                    <a:p>
                      <a:pPr>
                        <a:lnSpc>
                          <a:spcPct val="115000"/>
                        </a:lnSpc>
                        <a:spcAft>
                          <a:spcPts val="0"/>
                        </a:spcAft>
                        <a:tabLst>
                          <a:tab pos="1123950" algn="l"/>
                        </a:tabLst>
                      </a:pPr>
                      <a:r>
                        <a:rPr lang="en-GB" sz="2000" dirty="0">
                          <a:solidFill>
                            <a:schemeClr val="tx1"/>
                          </a:solidFill>
                          <a:effectLst/>
                        </a:rPr>
                        <a:t>Income</a:t>
                      </a:r>
                      <a:endParaRPr lang="en-ZA"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4180958617"/>
                  </a:ext>
                </a:extLst>
              </a:tr>
              <a:tr h="404305">
                <a:tc>
                  <a:txBody>
                    <a:bodyPr/>
                    <a:lstStyle/>
                    <a:p>
                      <a:pPr algn="just">
                        <a:lnSpc>
                          <a:spcPct val="115000"/>
                        </a:lnSpc>
                        <a:spcAft>
                          <a:spcPts val="0"/>
                        </a:spcAft>
                        <a:tabLst>
                          <a:tab pos="1123950" algn="l"/>
                        </a:tabLst>
                      </a:pPr>
                      <a:r>
                        <a:rPr lang="en-GB" sz="2000" b="0" dirty="0">
                          <a:solidFill>
                            <a:schemeClr val="tx1"/>
                          </a:solidFill>
                          <a:effectLst/>
                        </a:rPr>
                        <a:t>21 SETA (80%)</a:t>
                      </a:r>
                      <a:endParaRPr lang="en-ZA"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4 443 200</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a:solidFill>
                            <a:srgbClr val="000000"/>
                          </a:solidFill>
                          <a:effectLst/>
                          <a:latin typeface="Calibri" panose="020F0502020204030204" pitchFamily="34" charset="0"/>
                          <a:ea typeface="Calibri" panose="020F0502020204030204" pitchFamily="34" charset="0"/>
                          <a:cs typeface="Calibri" panose="020F0502020204030204" pitchFamily="34" charset="0"/>
                        </a:rPr>
                        <a:t>4 506 640</a:t>
                      </a:r>
                      <a:endParaRPr lang="en-ZA"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a:solidFill>
                            <a:srgbClr val="000000"/>
                          </a:solidFill>
                          <a:effectLst/>
                          <a:latin typeface="Calibri" panose="020F0502020204030204" pitchFamily="34" charset="0"/>
                          <a:ea typeface="Calibri" panose="020F0502020204030204" pitchFamily="34" charset="0"/>
                          <a:cs typeface="Calibri" panose="020F0502020204030204" pitchFamily="34" charset="0"/>
                        </a:rPr>
                        <a:t>4 844 443</a:t>
                      </a:r>
                      <a:endParaRPr lang="en-ZA"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xmlns="" val="2203393158"/>
                  </a:ext>
                </a:extLst>
              </a:tr>
              <a:tr h="404306">
                <a:tc>
                  <a:txBody>
                    <a:bodyPr/>
                    <a:lstStyle/>
                    <a:p>
                      <a:pPr algn="just">
                        <a:lnSpc>
                          <a:spcPct val="115000"/>
                        </a:lnSpc>
                        <a:spcAft>
                          <a:spcPts val="0"/>
                        </a:spcAft>
                        <a:tabLst>
                          <a:tab pos="1123950" algn="l"/>
                        </a:tabLst>
                      </a:pPr>
                      <a:r>
                        <a:rPr lang="en-GB" sz="2000" b="0" dirty="0">
                          <a:solidFill>
                            <a:schemeClr val="tx1"/>
                          </a:solidFill>
                          <a:effectLst/>
                        </a:rPr>
                        <a:t>DHET (10%)</a:t>
                      </a:r>
                      <a:endParaRPr lang="en-ZA"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555 400</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563 330</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a:solidFill>
                            <a:srgbClr val="000000"/>
                          </a:solidFill>
                          <a:effectLst/>
                          <a:latin typeface="Calibri" panose="020F0502020204030204" pitchFamily="34" charset="0"/>
                          <a:ea typeface="Calibri" panose="020F0502020204030204" pitchFamily="34" charset="0"/>
                          <a:cs typeface="Calibri" panose="020F0502020204030204" pitchFamily="34" charset="0"/>
                        </a:rPr>
                        <a:t>605 555</a:t>
                      </a:r>
                      <a:endParaRPr lang="en-ZA"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xmlns="" val="1460669133"/>
                  </a:ext>
                </a:extLst>
              </a:tr>
              <a:tr h="391671">
                <a:tc>
                  <a:txBody>
                    <a:bodyPr/>
                    <a:lstStyle/>
                    <a:p>
                      <a:pPr algn="just">
                        <a:lnSpc>
                          <a:spcPct val="115000"/>
                        </a:lnSpc>
                        <a:spcAft>
                          <a:spcPts val="0"/>
                        </a:spcAft>
                        <a:tabLst>
                          <a:tab pos="1123950" algn="l"/>
                        </a:tabLst>
                      </a:pPr>
                      <a:r>
                        <a:rPr lang="en-GB" sz="2000" b="0" dirty="0">
                          <a:solidFill>
                            <a:schemeClr val="tx1"/>
                          </a:solidFill>
                          <a:effectLst/>
                        </a:rPr>
                        <a:t>NSF (10%)</a:t>
                      </a:r>
                      <a:endParaRPr lang="en-ZA"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a:solidFill>
                            <a:srgbClr val="000000"/>
                          </a:solidFill>
                          <a:effectLst/>
                          <a:latin typeface="Calibri" panose="020F0502020204030204" pitchFamily="34" charset="0"/>
                          <a:ea typeface="Calibri" panose="020F0502020204030204" pitchFamily="34" charset="0"/>
                          <a:cs typeface="Calibri" panose="020F0502020204030204" pitchFamily="34" charset="0"/>
                        </a:rPr>
                        <a:t>555 400</a:t>
                      </a:r>
                      <a:endParaRPr lang="en-ZA"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a:solidFill>
                            <a:srgbClr val="000000"/>
                          </a:solidFill>
                          <a:effectLst/>
                          <a:latin typeface="Calibri" panose="020F0502020204030204" pitchFamily="34" charset="0"/>
                          <a:ea typeface="Calibri" panose="020F0502020204030204" pitchFamily="34" charset="0"/>
                          <a:cs typeface="Calibri" panose="020F0502020204030204" pitchFamily="34" charset="0"/>
                        </a:rPr>
                        <a:t>563 330</a:t>
                      </a:r>
                      <a:endParaRPr lang="en-ZA"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605 555</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xmlns="" val="823354765"/>
                  </a:ext>
                </a:extLst>
              </a:tr>
              <a:tr h="605238">
                <a:tc>
                  <a:txBody>
                    <a:bodyPr/>
                    <a:lstStyle/>
                    <a:p>
                      <a:pPr algn="just">
                        <a:lnSpc>
                          <a:spcPct val="115000"/>
                        </a:lnSpc>
                        <a:spcAft>
                          <a:spcPts val="0"/>
                        </a:spcAft>
                        <a:tabLst>
                          <a:tab pos="1123950" algn="l"/>
                        </a:tabLst>
                      </a:pPr>
                      <a:r>
                        <a:rPr lang="en-GB" sz="2000" dirty="0">
                          <a:solidFill>
                            <a:schemeClr val="tx1"/>
                          </a:solidFill>
                          <a:effectLst/>
                        </a:rPr>
                        <a:t>Total</a:t>
                      </a:r>
                      <a:endParaRPr lang="en-ZA"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b="1">
                          <a:solidFill>
                            <a:srgbClr val="000000"/>
                          </a:solidFill>
                          <a:effectLst/>
                          <a:latin typeface="Calibri" panose="020F0502020204030204" pitchFamily="34" charset="0"/>
                          <a:ea typeface="Calibri" panose="020F0502020204030204" pitchFamily="34" charset="0"/>
                          <a:cs typeface="Calibri" panose="020F0502020204030204" pitchFamily="34" charset="0"/>
                        </a:rPr>
                        <a:t>5 554 000</a:t>
                      </a:r>
                      <a:endParaRPr lang="en-ZA"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5 633 300</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r">
                        <a:lnSpc>
                          <a:spcPct val="115000"/>
                        </a:lnSpc>
                        <a:spcAft>
                          <a:spcPts val="0"/>
                        </a:spcAft>
                        <a:tabLst>
                          <a:tab pos="1123950" algn="l"/>
                        </a:tabLst>
                      </a:pPr>
                      <a:r>
                        <a:rPr lang="en-GB"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6 055 553</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xmlns="" val="3152194896"/>
                  </a:ext>
                </a:extLst>
              </a:tr>
            </a:tbl>
          </a:graphicData>
        </a:graphic>
      </p:graphicFrame>
      <p:sp>
        <p:nvSpPr>
          <p:cNvPr id="6" name="TextBox 5"/>
          <p:cNvSpPr txBox="1"/>
          <p:nvPr/>
        </p:nvSpPr>
        <p:spPr>
          <a:xfrm>
            <a:off x="9859617" y="424260"/>
            <a:ext cx="1457740" cy="461665"/>
          </a:xfrm>
          <a:prstGeom prst="rect">
            <a:avLst/>
          </a:prstGeom>
          <a:noFill/>
        </p:spPr>
        <p:txBody>
          <a:bodyPr wrap="square" rtlCol="0">
            <a:spAutoFit/>
          </a:bodyPr>
          <a:lstStyle/>
          <a:p>
            <a:r>
              <a:rPr lang="en-ZA" sz="2400" b="1" dirty="0">
                <a:solidFill>
                  <a:schemeClr val="bg2">
                    <a:lumMod val="25000"/>
                  </a:schemeClr>
                </a:solidFill>
              </a:rPr>
              <a:t>Budget</a:t>
            </a:r>
            <a:endParaRPr lang="en-GB" sz="2400" b="1" dirty="0">
              <a:solidFill>
                <a:schemeClr val="bg2">
                  <a:lumMod val="2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pic>
        <p:nvPicPr>
          <p:cNvPr id="8" name="Picture 7"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9601200" y="5361709"/>
            <a:ext cx="2007908" cy="121221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83007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696617" cy="1018973"/>
          </a:xfrm>
          <a:prstGeom prst="rect">
            <a:avLst/>
          </a:prstGeom>
        </p:spPr>
      </p:pic>
      <p:sp>
        <p:nvSpPr>
          <p:cNvPr id="3" name="TextBox 2"/>
          <p:cNvSpPr txBox="1"/>
          <p:nvPr/>
        </p:nvSpPr>
        <p:spPr>
          <a:xfrm>
            <a:off x="9416955" y="346363"/>
            <a:ext cx="2303989" cy="461665"/>
          </a:xfrm>
          <a:prstGeom prst="rect">
            <a:avLst/>
          </a:prstGeom>
          <a:noFill/>
        </p:spPr>
        <p:txBody>
          <a:bodyPr wrap="square" rtlCol="0">
            <a:spAutoFit/>
          </a:bodyPr>
          <a:lstStyle/>
          <a:p>
            <a:r>
              <a:rPr lang="en-ZA" sz="2400" b="1" dirty="0"/>
              <a:t>ESTABLISHMENT </a:t>
            </a:r>
            <a:endParaRPr lang="en-GB" sz="2400" b="1" dirty="0"/>
          </a:p>
        </p:txBody>
      </p:sp>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aphicFrame>
        <p:nvGraphicFramePr>
          <p:cNvPr id="2" name="Table 1"/>
          <p:cNvGraphicFramePr>
            <a:graphicFrameLocks noGrp="1"/>
          </p:cNvGraphicFramePr>
          <p:nvPr>
            <p:extLst>
              <p:ext uri="{D42A27DB-BD31-4B8C-83A1-F6EECF244321}">
                <p14:modId xmlns:p14="http://schemas.microsoft.com/office/powerpoint/2010/main" val="1696577053"/>
              </p:ext>
            </p:extLst>
          </p:nvPr>
        </p:nvGraphicFramePr>
        <p:xfrm>
          <a:off x="2718178" y="808028"/>
          <a:ext cx="6096000" cy="3261360"/>
        </p:xfrm>
        <a:graphic>
          <a:graphicData uri="http://schemas.openxmlformats.org/drawingml/2006/table">
            <a:tbl>
              <a:tblPr firstRow="1" firstCol="1" bandRow="1">
                <a:tableStyleId>{5C22544A-7EE6-4342-B048-85BDC9FD1C3A}</a:tableStyleId>
              </a:tblPr>
              <a:tblGrid>
                <a:gridCol w="4694619">
                  <a:extLst>
                    <a:ext uri="{9D8B030D-6E8A-4147-A177-3AD203B41FA5}">
                      <a16:colId xmlns:a16="http://schemas.microsoft.com/office/drawing/2014/main" xmlns="" val="1590105227"/>
                    </a:ext>
                  </a:extLst>
                </a:gridCol>
                <a:gridCol w="1401381">
                  <a:extLst>
                    <a:ext uri="{9D8B030D-6E8A-4147-A177-3AD203B41FA5}">
                      <a16:colId xmlns:a16="http://schemas.microsoft.com/office/drawing/2014/main" xmlns="" val="1836478438"/>
                    </a:ext>
                  </a:extLst>
                </a:gridCol>
              </a:tblGrid>
              <a:tr h="137898">
                <a:tc>
                  <a:txBody>
                    <a:bodyPr/>
                    <a:lstStyle/>
                    <a:p>
                      <a:pPr algn="ctr">
                        <a:lnSpc>
                          <a:spcPct val="107000"/>
                        </a:lnSpc>
                        <a:spcAft>
                          <a:spcPts val="0"/>
                        </a:spcAft>
                      </a:pPr>
                      <a:r>
                        <a:rPr lang="en-GB" sz="2000" b="0" dirty="0">
                          <a:solidFill>
                            <a:schemeClr val="bg1"/>
                          </a:solidFill>
                          <a:effectLst/>
                        </a:rPr>
                        <a:t>Establish a new public entity </a:t>
                      </a:r>
                      <a:r>
                        <a:rPr lang="en-ZA" sz="2000" b="0" dirty="0">
                          <a:solidFill>
                            <a:schemeClr val="bg1"/>
                          </a:solidFill>
                          <a:effectLst/>
                        </a:rPr>
                        <a:t>(Schedule 3A) </a:t>
                      </a:r>
                      <a:r>
                        <a:rPr lang="en-GB" sz="2000" b="0" dirty="0">
                          <a:solidFill>
                            <a:schemeClr val="bg1"/>
                          </a:solidFill>
                          <a:effectLst/>
                        </a:rPr>
                        <a:t>reporting to the DHET</a:t>
                      </a:r>
                      <a:r>
                        <a:rPr lang="en-ZA" sz="2000" b="0" dirty="0">
                          <a:solidFill>
                            <a:schemeClr val="bg1"/>
                          </a:solidFill>
                          <a:effectLst/>
                        </a:rPr>
                        <a:t> </a:t>
                      </a:r>
                    </a:p>
                    <a:p>
                      <a:pPr algn="ctr">
                        <a:lnSpc>
                          <a:spcPct val="107000"/>
                        </a:lnSpc>
                        <a:spcAft>
                          <a:spcPts val="0"/>
                        </a:spcAft>
                      </a:pPr>
                      <a:endParaRPr lang="en-ZA"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ctr">
                        <a:lnSpc>
                          <a:spcPct val="107000"/>
                        </a:lnSpc>
                        <a:spcAft>
                          <a:spcPts val="0"/>
                        </a:spcAft>
                      </a:pPr>
                      <a:r>
                        <a:rPr lang="en-ZA" sz="4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No</a:t>
                      </a:r>
                      <a:endParaRPr lang="en-ZA" sz="4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xmlns="" val="2153226757"/>
                  </a:ext>
                </a:extLst>
              </a:tr>
              <a:tr h="0">
                <a:tc>
                  <a:txBody>
                    <a:bodyPr/>
                    <a:lstStyle/>
                    <a:p>
                      <a:pPr algn="ctr">
                        <a:lnSpc>
                          <a:spcPct val="107000"/>
                        </a:lnSpc>
                        <a:spcAft>
                          <a:spcPts val="0"/>
                        </a:spcAft>
                      </a:pPr>
                      <a:r>
                        <a:rPr lang="en-GB" sz="2000" b="0" dirty="0">
                          <a:solidFill>
                            <a:schemeClr val="bg1"/>
                          </a:solidFill>
                          <a:effectLst/>
                        </a:rPr>
                        <a:t>Establish a partnership with an existing public or private training provider</a:t>
                      </a:r>
                      <a:endParaRPr lang="en-ZA" sz="2000" b="0" dirty="0">
                        <a:solidFill>
                          <a:schemeClr val="bg1"/>
                        </a:solidFill>
                        <a:effectLst/>
                      </a:endParaRPr>
                    </a:p>
                    <a:p>
                      <a:pPr algn="ctr">
                        <a:lnSpc>
                          <a:spcPct val="107000"/>
                        </a:lnSpc>
                        <a:spcAft>
                          <a:spcPts val="0"/>
                        </a:spcAft>
                      </a:pPr>
                      <a:r>
                        <a:rPr lang="en-ZA" sz="2000" b="0" dirty="0">
                          <a:solidFill>
                            <a:schemeClr val="tx1"/>
                          </a:solidFill>
                          <a:effectLst/>
                        </a:rPr>
                        <a:t> </a:t>
                      </a:r>
                      <a:endParaRPr lang="en-ZA"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ZA" sz="44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No</a:t>
                      </a:r>
                      <a:endParaRPr kumimoji="0" lang="en-ZA" sz="44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xmlns="" val="3861321500"/>
                  </a:ext>
                </a:extLst>
              </a:tr>
              <a:tr h="0">
                <a:tc>
                  <a:txBody>
                    <a:bodyPr/>
                    <a:lstStyle/>
                    <a:p>
                      <a:pPr algn="ctr">
                        <a:lnSpc>
                          <a:spcPct val="107000"/>
                        </a:lnSpc>
                        <a:spcAft>
                          <a:spcPts val="0"/>
                        </a:spcAft>
                      </a:pPr>
                      <a:r>
                        <a:rPr lang="en-ZA" sz="2000" b="0" dirty="0">
                          <a:solidFill>
                            <a:schemeClr val="tx1"/>
                          </a:solidFill>
                          <a:effectLst/>
                        </a:rPr>
                        <a:t>Establish a Skills Development Institute in terms of Section 26E of Skills Development Act</a:t>
                      </a:r>
                    </a:p>
                    <a:p>
                      <a:pPr algn="ctr">
                        <a:lnSpc>
                          <a:spcPct val="107000"/>
                        </a:lnSpc>
                        <a:spcAft>
                          <a:spcPts val="0"/>
                        </a:spcAft>
                      </a:pPr>
                      <a:r>
                        <a:rPr lang="en-ZA" sz="2000" b="0" dirty="0">
                          <a:solidFill>
                            <a:schemeClr val="tx1"/>
                          </a:solidFill>
                          <a:effectLst/>
                        </a:rPr>
                        <a:t> </a:t>
                      </a:r>
                    </a:p>
                  </a:txBody>
                  <a:tcPr marL="68580" marR="68580" marT="0" marB="0">
                    <a:solidFill>
                      <a:srgbClr val="92D050"/>
                    </a:solidFill>
                  </a:tcPr>
                </a:tc>
                <a:tc>
                  <a:txBody>
                    <a:bodyPr/>
                    <a:lstStyle/>
                    <a:p>
                      <a:pPr marL="0" marR="0" lvl="0" indent="0" algn="ctr"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kumimoji="0" lang="en-ZA" sz="48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Yes</a:t>
                      </a:r>
                    </a:p>
                  </a:txBody>
                  <a:tcPr marL="68580" marR="68580" marT="0" marB="0">
                    <a:solidFill>
                      <a:srgbClr val="92D050"/>
                    </a:solidFill>
                  </a:tcPr>
                </a:tc>
                <a:extLst>
                  <a:ext uri="{0D108BD9-81ED-4DB2-BD59-A6C34878D82A}">
                    <a16:rowId xmlns:a16="http://schemas.microsoft.com/office/drawing/2014/main" xmlns="" val="1450819516"/>
                  </a:ext>
                </a:extLst>
              </a:tr>
            </a:tbl>
          </a:graphicData>
        </a:graphic>
      </p:graphicFrame>
      <p:sp>
        <p:nvSpPr>
          <p:cNvPr id="6" name="TextBox 5"/>
          <p:cNvSpPr txBox="1"/>
          <p:nvPr/>
        </p:nvSpPr>
        <p:spPr>
          <a:xfrm>
            <a:off x="2718178" y="178070"/>
            <a:ext cx="6096000" cy="461665"/>
          </a:xfrm>
          <a:prstGeom prst="rect">
            <a:avLst/>
          </a:prstGeom>
          <a:solidFill>
            <a:schemeClr val="tx1"/>
          </a:solidFill>
        </p:spPr>
        <p:txBody>
          <a:bodyPr wrap="square" rtlCol="0">
            <a:spAutoFit/>
          </a:bodyPr>
          <a:lstStyle/>
          <a:p>
            <a:pPr algn="ctr"/>
            <a:r>
              <a:rPr lang="en-ZA" sz="2000" b="1" dirty="0">
                <a:solidFill>
                  <a:schemeClr val="bg1"/>
                </a:solidFill>
              </a:rPr>
              <a:t>Establishment Options</a:t>
            </a:r>
            <a:r>
              <a:rPr lang="en-ZA" sz="2400" b="1" dirty="0">
                <a:solidFill>
                  <a:schemeClr val="bg1"/>
                </a:solidFill>
              </a:rPr>
              <a:t> </a:t>
            </a:r>
            <a:endParaRPr lang="en-GB" sz="2400" b="1" dirty="0">
              <a:solidFill>
                <a:schemeClr val="bg1"/>
              </a:solidFill>
            </a:endParaRPr>
          </a:p>
        </p:txBody>
      </p:sp>
      <p:sp>
        <p:nvSpPr>
          <p:cNvPr id="7" name="Rectangle 6"/>
          <p:cNvSpPr/>
          <p:nvPr/>
        </p:nvSpPr>
        <p:spPr>
          <a:xfrm>
            <a:off x="2718178" y="4223203"/>
            <a:ext cx="6096000" cy="2053639"/>
          </a:xfrm>
          <a:prstGeom prst="rect">
            <a:avLst/>
          </a:prstGeom>
          <a:solidFill>
            <a:schemeClr val="bg1">
              <a:lumMod val="95000"/>
            </a:schemeClr>
          </a:solidFill>
        </p:spPr>
        <p:txBody>
          <a:bodyPr>
            <a:spAutoFit/>
          </a:bodyPr>
          <a:lstStyle/>
          <a:p>
            <a:pPr algn="just">
              <a:lnSpc>
                <a:spcPct val="107000"/>
              </a:lnSpc>
              <a:spcAft>
                <a:spcPts val="800"/>
              </a:spcAft>
            </a:pPr>
            <a:r>
              <a:rPr lang="en-ZA" sz="2000" b="1" dirty="0">
                <a:latin typeface="Calibri" panose="020F0502020204030204" pitchFamily="34" charset="0"/>
                <a:ea typeface="Calibri" panose="020F0502020204030204" pitchFamily="34" charset="0"/>
                <a:cs typeface="Times New Roman" panose="02020603050405020304" pitchFamily="18" charset="0"/>
              </a:rPr>
              <a:t>PROPOSE</a:t>
            </a:r>
            <a:r>
              <a:rPr lang="en-ZA" sz="2000" dirty="0">
                <a:latin typeface="Calibri" panose="020F0502020204030204" pitchFamily="34" charset="0"/>
                <a:ea typeface="Calibri" panose="020F0502020204030204" pitchFamily="34" charset="0"/>
                <a:cs typeface="Times New Roman" panose="02020603050405020304" pitchFamily="18" charset="0"/>
              </a:rPr>
              <a:t> that while processes are initiated to establish a </a:t>
            </a:r>
            <a:r>
              <a:rPr lang="en-ZA" sz="2000" dirty="0">
                <a:solidFill>
                  <a:srgbClr val="000000"/>
                </a:solidFill>
                <a:latin typeface="Calibri" panose="020F0502020204030204" pitchFamily="34" charset="0"/>
                <a:ea typeface="Calibri" panose="020F0502020204030204" pitchFamily="34" charset="0"/>
                <a:cs typeface="Calibri" panose="020F0502020204030204" pitchFamily="34" charset="0"/>
              </a:rPr>
              <a:t>Skills Development Institute in terms of </a:t>
            </a:r>
            <a:r>
              <a:rPr lang="en-ZA" sz="2000" i="1" dirty="0">
                <a:solidFill>
                  <a:srgbClr val="000000"/>
                </a:solidFill>
                <a:latin typeface="Calibri" panose="020F0502020204030204" pitchFamily="34" charset="0"/>
                <a:ea typeface="Calibri" panose="020F0502020204030204" pitchFamily="34" charset="0"/>
                <a:cs typeface="Calibri" panose="020F0502020204030204" pitchFamily="34" charset="0"/>
              </a:rPr>
              <a:t>Section 26E of Skills Development Act, </a:t>
            </a:r>
            <a:r>
              <a:rPr lang="en-ZA" sz="2000" dirty="0">
                <a:solidFill>
                  <a:srgbClr val="000000"/>
                </a:solidFill>
                <a:latin typeface="Calibri" panose="020F0502020204030204" pitchFamily="34" charset="0"/>
                <a:ea typeface="Calibri" panose="020F0502020204030204" pitchFamily="34" charset="0"/>
                <a:cs typeface="Calibri" panose="020F0502020204030204" pitchFamily="34" charset="0"/>
              </a:rPr>
              <a:t>the Centre should begin operations as part of the NSA Secretariat. This would ensure that the Centre would “hit the deck running” when the Section 26E processes are finalised.</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8794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696617" cy="1018973"/>
          </a:xfrm>
          <a:prstGeom prst="rect">
            <a:avLst/>
          </a:prstGeom>
        </p:spPr>
      </p:pic>
      <p:sp>
        <p:nvSpPr>
          <p:cNvPr id="3" name="TextBox 2"/>
          <p:cNvSpPr txBox="1"/>
          <p:nvPr/>
        </p:nvSpPr>
        <p:spPr>
          <a:xfrm>
            <a:off x="9089409" y="346363"/>
            <a:ext cx="2631535" cy="830997"/>
          </a:xfrm>
          <a:prstGeom prst="rect">
            <a:avLst/>
          </a:prstGeom>
          <a:noFill/>
        </p:spPr>
        <p:txBody>
          <a:bodyPr wrap="square" rtlCol="0">
            <a:spAutoFit/>
          </a:bodyPr>
          <a:lstStyle/>
          <a:p>
            <a:r>
              <a:rPr lang="en-ZA" sz="2400" b="1" dirty="0"/>
              <a:t>TRANSITIONAL ARRANGEMENTS</a:t>
            </a:r>
            <a:endParaRPr lang="en-GB" sz="2400" b="1" dirty="0"/>
          </a:p>
        </p:txBody>
      </p:sp>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aphicFrame>
        <p:nvGraphicFramePr>
          <p:cNvPr id="6" name="Diagram 5"/>
          <p:cNvGraphicFramePr/>
          <p:nvPr>
            <p:extLst>
              <p:ext uri="{D42A27DB-BD31-4B8C-83A1-F6EECF244321}">
                <p14:modId xmlns:p14="http://schemas.microsoft.com/office/powerpoint/2010/main" val="3306225696"/>
              </p:ext>
            </p:extLst>
          </p:nvPr>
        </p:nvGraphicFramePr>
        <p:xfrm>
          <a:off x="2269793" y="641444"/>
          <a:ext cx="5768738" cy="54181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Speech Bubble: Oval 1"/>
          <p:cNvSpPr/>
          <p:nvPr/>
        </p:nvSpPr>
        <p:spPr>
          <a:xfrm>
            <a:off x="9499700" y="1896867"/>
            <a:ext cx="2093843" cy="1243898"/>
          </a:xfrm>
          <a:prstGeom prst="wedgeEllipseCallout">
            <a:avLst>
              <a:gd name="adj1" fmla="val -48681"/>
              <a:gd name="adj2" fmla="val -105829"/>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Until the Section 26E institution is approved</a:t>
            </a:r>
          </a:p>
        </p:txBody>
      </p:sp>
    </p:spTree>
    <p:extLst>
      <p:ext uri="{BB962C8B-B14F-4D97-AF65-F5344CB8AC3E}">
        <p14:creationId xmlns:p14="http://schemas.microsoft.com/office/powerpoint/2010/main" val="98967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82137" y="164079"/>
            <a:ext cx="9254848" cy="5920980"/>
            <a:chOff x="0" y="0"/>
            <a:chExt cx="5398889" cy="5921358"/>
          </a:xfrm>
        </p:grpSpPr>
        <p:grpSp>
          <p:nvGrpSpPr>
            <p:cNvPr id="11" name="Group 10"/>
            <p:cNvGrpSpPr/>
            <p:nvPr/>
          </p:nvGrpSpPr>
          <p:grpSpPr>
            <a:xfrm>
              <a:off x="0" y="0"/>
              <a:ext cx="1393267" cy="5640161"/>
              <a:chOff x="0" y="0"/>
              <a:chExt cx="1393267" cy="5640161"/>
            </a:xfrm>
          </p:grpSpPr>
          <p:grpSp>
            <p:nvGrpSpPr>
              <p:cNvPr id="15" name="Group 14"/>
              <p:cNvGrpSpPr/>
              <p:nvPr/>
            </p:nvGrpSpPr>
            <p:grpSpPr>
              <a:xfrm>
                <a:off x="0" y="0"/>
                <a:ext cx="1393267" cy="4154444"/>
                <a:chOff x="0" y="0"/>
                <a:chExt cx="1214673" cy="4154444"/>
              </a:xfrm>
            </p:grpSpPr>
            <p:grpSp>
              <p:nvGrpSpPr>
                <p:cNvPr id="18" name="Group 17"/>
                <p:cNvGrpSpPr/>
                <p:nvPr/>
              </p:nvGrpSpPr>
              <p:grpSpPr>
                <a:xfrm>
                  <a:off x="0" y="577064"/>
                  <a:ext cx="1214673" cy="3577380"/>
                  <a:chOff x="0" y="225934"/>
                  <a:chExt cx="1214673" cy="3577380"/>
                </a:xfrm>
              </p:grpSpPr>
              <p:sp>
                <p:nvSpPr>
                  <p:cNvPr id="21" name="Arrow: Pentagon 20"/>
                  <p:cNvSpPr/>
                  <p:nvPr/>
                </p:nvSpPr>
                <p:spPr>
                  <a:xfrm>
                    <a:off x="0" y="225934"/>
                    <a:ext cx="1214673" cy="1177195"/>
                  </a:xfrm>
                  <a:prstGeom prst="homePlate">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tabLst>
                        <a:tab pos="180340" algn="l"/>
                      </a:tabLst>
                    </a:pPr>
                    <a:endParaRPr lang="en-ZA" sz="1600" dirty="0">
                      <a:solidFill>
                        <a:srgbClr val="000000"/>
                      </a:solidFill>
                      <a:effectLst/>
                      <a:ea typeface="Calibri" panose="020F0502020204030204" pitchFamily="34" charset="0"/>
                      <a:cs typeface="Arial" panose="020B0604020202020204" pitchFamily="34" charset="0"/>
                    </a:endParaRPr>
                  </a:p>
                  <a:p>
                    <a:pPr>
                      <a:lnSpc>
                        <a:spcPct val="107000"/>
                      </a:lnSpc>
                      <a:spcAft>
                        <a:spcPts val="0"/>
                      </a:spcAft>
                      <a:tabLst>
                        <a:tab pos="180340" algn="l"/>
                      </a:tabLst>
                    </a:pPr>
                    <a:r>
                      <a:rPr lang="en-ZA" sz="1600" dirty="0">
                        <a:solidFill>
                          <a:srgbClr val="000000"/>
                        </a:solidFill>
                        <a:effectLst/>
                        <a:ea typeface="Calibri" panose="020F0502020204030204" pitchFamily="34" charset="0"/>
                        <a:cs typeface="Arial" panose="020B0604020202020204" pitchFamily="34" charset="0"/>
                      </a:rPr>
                      <a:t>Is there a need </a:t>
                    </a:r>
                    <a:endParaRPr lang="en-ZA" sz="1600" dirty="0">
                      <a:effectLst/>
                      <a:ea typeface="Calibri" panose="020F0502020204030204" pitchFamily="34" charset="0"/>
                      <a:cs typeface="Times New Roman" panose="02020603050405020304" pitchFamily="18" charset="0"/>
                    </a:endParaRPr>
                  </a:p>
                  <a:p>
                    <a:pPr>
                      <a:lnSpc>
                        <a:spcPct val="107000"/>
                      </a:lnSpc>
                      <a:spcAft>
                        <a:spcPts val="0"/>
                      </a:spcAft>
                      <a:tabLst>
                        <a:tab pos="180340" algn="l"/>
                      </a:tabLst>
                    </a:pPr>
                    <a:r>
                      <a:rPr lang="en-ZA" sz="1600" dirty="0">
                        <a:solidFill>
                          <a:srgbClr val="000000"/>
                        </a:solidFill>
                        <a:effectLst/>
                        <a:ea typeface="Calibri" panose="020F0502020204030204" pitchFamily="34" charset="0"/>
                        <a:cs typeface="Arial" panose="020B0604020202020204" pitchFamily="34" charset="0"/>
                      </a:rPr>
                      <a:t>for a </a:t>
                    </a:r>
                    <a:r>
                      <a:rPr lang="en-ZA" sz="1600" i="1" dirty="0">
                        <a:solidFill>
                          <a:srgbClr val="000000"/>
                        </a:solidFill>
                        <a:effectLst/>
                        <a:ea typeface="Calibri" panose="020F0502020204030204" pitchFamily="34" charset="0"/>
                        <a:cs typeface="Arial" panose="020B0604020202020204" pitchFamily="34" charset="0"/>
                      </a:rPr>
                      <a:t>Centre for skills development </a:t>
                    </a:r>
                    <a:r>
                      <a:rPr lang="en-ZA" sz="1600" dirty="0">
                        <a:solidFill>
                          <a:srgbClr val="000000"/>
                        </a:solidFill>
                        <a:effectLst/>
                        <a:ea typeface="Calibri" panose="020F0502020204030204" pitchFamily="34" charset="0"/>
                        <a:cs typeface="Arial" panose="020B0604020202020204" pitchFamily="34" charset="0"/>
                      </a:rPr>
                      <a:t>in PSET system?</a:t>
                    </a:r>
                    <a:endParaRPr lang="en-ZA" sz="1600" dirty="0">
                      <a:effectLst/>
                      <a:ea typeface="Calibri" panose="020F0502020204030204" pitchFamily="34" charset="0"/>
                      <a:cs typeface="Times New Roman" panose="02020603050405020304" pitchFamily="18" charset="0"/>
                    </a:endParaRPr>
                  </a:p>
                  <a:p>
                    <a:pPr>
                      <a:lnSpc>
                        <a:spcPct val="107000"/>
                      </a:lnSpc>
                      <a:spcAft>
                        <a:spcPts val="0"/>
                      </a:spcAft>
                    </a:pPr>
                    <a:r>
                      <a:rPr lang="en-ZA" sz="1600" dirty="0">
                        <a:solidFill>
                          <a:srgbClr val="000000"/>
                        </a:solidFill>
                        <a:effectLst/>
                        <a:ea typeface="Calibri" panose="020F0502020204030204" pitchFamily="34" charset="0"/>
                        <a:cs typeface="Times New Roman" panose="02020603050405020304" pitchFamily="18" charset="0"/>
                      </a:rPr>
                      <a:t> </a:t>
                    </a:r>
                    <a:endParaRPr lang="en-ZA" sz="1600" dirty="0">
                      <a:effectLst/>
                      <a:ea typeface="Calibri" panose="020F0502020204030204" pitchFamily="34" charset="0"/>
                      <a:cs typeface="Times New Roman" panose="02020603050405020304" pitchFamily="18" charset="0"/>
                    </a:endParaRPr>
                  </a:p>
                </p:txBody>
              </p:sp>
              <p:sp>
                <p:nvSpPr>
                  <p:cNvPr id="22" name="Arrow: Pentagon 21"/>
                  <p:cNvSpPr/>
                  <p:nvPr/>
                </p:nvSpPr>
                <p:spPr>
                  <a:xfrm>
                    <a:off x="35472" y="2301859"/>
                    <a:ext cx="1179201" cy="1501455"/>
                  </a:xfrm>
                  <a:prstGeom prst="homePlate">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ZA" sz="1600" dirty="0">
                        <a:solidFill>
                          <a:srgbClr val="000000"/>
                        </a:solidFill>
                        <a:effectLst/>
                        <a:ea typeface="Calibri" panose="020F0502020204030204" pitchFamily="34" charset="0"/>
                        <a:cs typeface="Arial" panose="020B0604020202020204" pitchFamily="34" charset="0"/>
                      </a:rPr>
                      <a:t>Are there </a:t>
                    </a:r>
                    <a:endParaRPr lang="en-ZA" sz="1600" dirty="0">
                      <a:effectLst/>
                      <a:ea typeface="Calibri" panose="020F0502020204030204" pitchFamily="34" charset="0"/>
                      <a:cs typeface="Times New Roman" panose="02020603050405020304" pitchFamily="18" charset="0"/>
                    </a:endParaRPr>
                  </a:p>
                  <a:p>
                    <a:pPr>
                      <a:lnSpc>
                        <a:spcPct val="107000"/>
                      </a:lnSpc>
                      <a:spcAft>
                        <a:spcPts val="0"/>
                      </a:spcAft>
                    </a:pPr>
                    <a:r>
                      <a:rPr lang="en-ZA" sz="1600" dirty="0">
                        <a:solidFill>
                          <a:srgbClr val="000000"/>
                        </a:solidFill>
                        <a:effectLst/>
                        <a:ea typeface="Calibri" panose="020F0502020204030204" pitchFamily="34" charset="0"/>
                        <a:cs typeface="Arial" panose="020B0604020202020204" pitchFamily="34" charset="0"/>
                      </a:rPr>
                      <a:t>key areas </a:t>
                    </a:r>
                    <a:endParaRPr lang="en-ZA" sz="1600" dirty="0">
                      <a:effectLst/>
                      <a:ea typeface="Calibri" panose="020F0502020204030204" pitchFamily="34" charset="0"/>
                      <a:cs typeface="Times New Roman" panose="02020603050405020304" pitchFamily="18" charset="0"/>
                    </a:endParaRPr>
                  </a:p>
                  <a:p>
                    <a:pPr>
                      <a:lnSpc>
                        <a:spcPct val="107000"/>
                      </a:lnSpc>
                      <a:spcAft>
                        <a:spcPts val="0"/>
                      </a:spcAft>
                    </a:pPr>
                    <a:r>
                      <a:rPr lang="en-ZA" sz="1600" dirty="0">
                        <a:solidFill>
                          <a:srgbClr val="000000"/>
                        </a:solidFill>
                        <a:effectLst/>
                        <a:ea typeface="Calibri" panose="020F0502020204030204" pitchFamily="34" charset="0"/>
                        <a:cs typeface="Arial" panose="020B0604020202020204" pitchFamily="34" charset="0"/>
                      </a:rPr>
                      <a:t>in PSET that are not served, underserved or need change ? </a:t>
                    </a:r>
                    <a:endParaRPr lang="en-ZA" sz="1600" dirty="0">
                      <a:effectLst/>
                      <a:ea typeface="Calibri" panose="020F0502020204030204" pitchFamily="34" charset="0"/>
                      <a:cs typeface="Times New Roman" panose="02020603050405020304" pitchFamily="18" charset="0"/>
                    </a:endParaRPr>
                  </a:p>
                  <a:p>
                    <a:pPr>
                      <a:lnSpc>
                        <a:spcPct val="107000"/>
                      </a:lnSpc>
                      <a:spcAft>
                        <a:spcPts val="0"/>
                      </a:spcAft>
                    </a:pPr>
                    <a:r>
                      <a:rPr lang="en-ZA" sz="1600" dirty="0">
                        <a:solidFill>
                          <a:srgbClr val="000000"/>
                        </a:solidFill>
                        <a:effectLst/>
                        <a:ea typeface="Calibri" panose="020F0502020204030204" pitchFamily="34" charset="0"/>
                        <a:cs typeface="Times New Roman" panose="02020603050405020304" pitchFamily="18" charset="0"/>
                      </a:rPr>
                      <a:t> </a:t>
                    </a:r>
                    <a:endParaRPr lang="en-ZA" sz="1600" dirty="0">
                      <a:effectLst/>
                      <a:ea typeface="Calibri" panose="020F0502020204030204" pitchFamily="34" charset="0"/>
                      <a:cs typeface="Times New Roman" panose="02020603050405020304" pitchFamily="18" charset="0"/>
                    </a:endParaRPr>
                  </a:p>
                </p:txBody>
              </p:sp>
            </p:grpSp>
            <p:sp>
              <p:nvSpPr>
                <p:cNvPr id="19" name="Arrow: Pentagon 18"/>
                <p:cNvSpPr/>
                <p:nvPr/>
              </p:nvSpPr>
              <p:spPr>
                <a:xfrm>
                  <a:off x="7315" y="0"/>
                  <a:ext cx="1060704" cy="255905"/>
                </a:xfrm>
                <a:prstGeom prst="homePlate">
                  <a:avLst/>
                </a:prstGeom>
                <a:solidFill>
                  <a:srgbClr val="FF000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400" b="1">
                      <a:solidFill>
                        <a:srgbClr val="FFFFFF"/>
                      </a:solidFill>
                      <a:effectLst/>
                      <a:ea typeface="Calibri" panose="020F0502020204030204" pitchFamily="34" charset="0"/>
                      <a:cs typeface="Arial" panose="020B0604020202020204" pitchFamily="34" charset="0"/>
                    </a:rPr>
                    <a:t>QUESTION 1</a:t>
                  </a:r>
                  <a:endParaRPr lang="en-ZA" sz="1400">
                    <a:effectLst/>
                    <a:ea typeface="Calibri" panose="020F0502020204030204" pitchFamily="34" charset="0"/>
                    <a:cs typeface="Times New Roman" panose="02020603050405020304" pitchFamily="18" charset="0"/>
                  </a:endParaRPr>
                </a:p>
              </p:txBody>
            </p:sp>
            <p:sp>
              <p:nvSpPr>
                <p:cNvPr id="20" name="Arrow: Pentagon 19"/>
                <p:cNvSpPr/>
                <p:nvPr/>
              </p:nvSpPr>
              <p:spPr>
                <a:xfrm>
                  <a:off x="7315" y="2154323"/>
                  <a:ext cx="1053389" cy="256032"/>
                </a:xfrm>
                <a:prstGeom prst="homePlate">
                  <a:avLst/>
                </a:prstGeom>
                <a:solidFill>
                  <a:srgbClr val="FF000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ea typeface="Calibri" panose="020F0502020204030204" pitchFamily="34" charset="0"/>
                      <a:cs typeface="Arial" panose="020B0604020202020204" pitchFamily="34" charset="0"/>
                    </a:rPr>
                    <a:t>QUESTION 2</a:t>
                  </a:r>
                  <a:endParaRPr lang="en-ZA" sz="1400" dirty="0">
                    <a:effectLst/>
                    <a:ea typeface="Calibri" panose="020F0502020204030204" pitchFamily="34" charset="0"/>
                    <a:cs typeface="Times New Roman" panose="02020603050405020304" pitchFamily="18" charset="0"/>
                  </a:endParaRPr>
                </a:p>
              </p:txBody>
            </p:sp>
          </p:grpSp>
          <p:sp>
            <p:nvSpPr>
              <p:cNvPr id="16" name="Arrow: Pentagon 15"/>
              <p:cNvSpPr/>
              <p:nvPr/>
            </p:nvSpPr>
            <p:spPr>
              <a:xfrm>
                <a:off x="15902" y="4718177"/>
                <a:ext cx="1361461" cy="921984"/>
              </a:xfrm>
              <a:prstGeom prst="homePlate">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ZA" sz="1600" dirty="0">
                    <a:solidFill>
                      <a:srgbClr val="000000"/>
                    </a:solidFill>
                    <a:effectLst/>
                    <a:ea typeface="Calibri" panose="020F0502020204030204" pitchFamily="34" charset="0"/>
                    <a:cs typeface="Arial" panose="020B0604020202020204" pitchFamily="34" charset="0"/>
                  </a:rPr>
                  <a:t>What is the niche and innovation needed?</a:t>
                </a:r>
                <a:endParaRPr lang="en-ZA" sz="1600" dirty="0">
                  <a:effectLst/>
                  <a:ea typeface="Calibri" panose="020F0502020204030204" pitchFamily="34" charset="0"/>
                  <a:cs typeface="Times New Roman" panose="02020603050405020304" pitchFamily="18" charset="0"/>
                </a:endParaRPr>
              </a:p>
            </p:txBody>
          </p:sp>
          <p:sp>
            <p:nvSpPr>
              <p:cNvPr id="17" name="Arrow: Pentagon 16"/>
              <p:cNvSpPr/>
              <p:nvPr/>
            </p:nvSpPr>
            <p:spPr>
              <a:xfrm>
                <a:off x="40687" y="4399376"/>
                <a:ext cx="1241767" cy="256000"/>
              </a:xfrm>
              <a:prstGeom prst="homePlate">
                <a:avLst/>
              </a:prstGeom>
              <a:solidFill>
                <a:srgbClr val="FF000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ea typeface="Calibri" panose="020F0502020204030204" pitchFamily="34" charset="0"/>
                    <a:cs typeface="Arial" panose="020B0604020202020204" pitchFamily="34" charset="0"/>
                  </a:rPr>
                  <a:t>QUESTION 3</a:t>
                </a:r>
                <a:endParaRPr lang="en-ZA" sz="1400" dirty="0">
                  <a:effectLst/>
                  <a:ea typeface="Calibri" panose="020F0502020204030204" pitchFamily="34" charset="0"/>
                  <a:cs typeface="Times New Roman" panose="02020603050405020304" pitchFamily="18" charset="0"/>
                </a:endParaRPr>
              </a:p>
            </p:txBody>
          </p:sp>
        </p:grpSp>
        <p:sp>
          <p:nvSpPr>
            <p:cNvPr id="12" name="Rectangle 11"/>
            <p:cNvSpPr/>
            <p:nvPr/>
          </p:nvSpPr>
          <p:spPr>
            <a:xfrm>
              <a:off x="1553745" y="577064"/>
              <a:ext cx="3845143" cy="1177195"/>
            </a:xfrm>
            <a:prstGeom prst="rect">
              <a:avLst/>
            </a:prstGeom>
            <a:solidFill>
              <a:schemeClr val="bg1">
                <a:lumMod val="95000"/>
              </a:schemeClr>
            </a:solidFill>
            <a:ln>
              <a:solidFill>
                <a:schemeClr val="bg1">
                  <a:lumMod val="95000"/>
                </a:schemeClr>
              </a:solidFill>
            </a:ln>
            <a:effectLst>
              <a:glow rad="63500">
                <a:schemeClr val="accent3">
                  <a:satMod val="175000"/>
                  <a:alpha val="40000"/>
                </a:scheme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0"/>
                </a:spcAft>
              </a:pPr>
              <a:r>
                <a:rPr lang="en-ZA" sz="1400" dirty="0">
                  <a:solidFill>
                    <a:srgbClr val="000000"/>
                  </a:solidFill>
                  <a:effectLst/>
                  <a:ea typeface="Calibri" panose="020F0502020204030204" pitchFamily="34" charset="0"/>
                  <a:cs typeface="Times New Roman" panose="02020603050405020304" pitchFamily="18" charset="0"/>
                </a:rPr>
                <a:t>Yes, </a:t>
              </a:r>
              <a:r>
                <a:rPr lang="en-ZA" sz="1400" dirty="0">
                  <a:solidFill>
                    <a:srgbClr val="000000"/>
                  </a:solidFill>
                  <a:ea typeface="Calibri" panose="020F0502020204030204" pitchFamily="34" charset="0"/>
                  <a:cs typeface="Times New Roman" panose="02020603050405020304" pitchFamily="18" charset="0"/>
                </a:rPr>
                <a:t>need a facility that</a:t>
              </a:r>
              <a:r>
                <a:rPr lang="en-ZA" sz="1400" dirty="0">
                  <a:solidFill>
                    <a:srgbClr val="000000"/>
                  </a:solidFill>
                  <a:effectLst/>
                  <a:ea typeface="Calibri" panose="020F0502020204030204" pitchFamily="34" charset="0"/>
                  <a:cs typeface="Times New Roman" panose="02020603050405020304" pitchFamily="18" charset="0"/>
                </a:rPr>
                <a:t>:</a:t>
              </a:r>
              <a:endParaRPr lang="en-ZA" sz="1400" dirty="0">
                <a:effectLst/>
                <a:ea typeface="Calibri" panose="020F0502020204030204" pitchFamily="34" charset="0"/>
                <a:cs typeface="Times New Roman" panose="02020603050405020304" pitchFamily="18" charset="0"/>
              </a:endParaRPr>
            </a:p>
            <a:p>
              <a:pPr marL="285750" indent="-285750" algn="just">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Times New Roman" panose="02020603050405020304" pitchFamily="18" charset="0"/>
                </a:rPr>
                <a:t> Promotes tripartism, justice, social dialogue,  knowledge sharing and inclusivity. </a:t>
              </a:r>
            </a:p>
            <a:p>
              <a:pPr marL="285750" indent="-285750" algn="just">
                <a:lnSpc>
                  <a:spcPct val="107000"/>
                </a:lnSpc>
                <a:spcAft>
                  <a:spcPts val="0"/>
                </a:spcAft>
                <a:buFont typeface="Symbol" panose="05050102010706020507" pitchFamily="18" charset="2"/>
                <a:buChar char=""/>
              </a:pPr>
              <a:r>
                <a:rPr lang="en-ZA" sz="1400" dirty="0">
                  <a:solidFill>
                    <a:srgbClr val="000000"/>
                  </a:solidFill>
                  <a:ea typeface="Calibri" panose="020F0502020204030204" pitchFamily="34" charset="0"/>
                  <a:cs typeface="Times New Roman" panose="02020603050405020304" pitchFamily="18" charset="0"/>
                </a:rPr>
                <a:t> Offer capacity-building for </a:t>
              </a:r>
              <a:r>
                <a:rPr lang="en-ZA" sz="1400" dirty="0">
                  <a:solidFill>
                    <a:srgbClr val="000000"/>
                  </a:solidFill>
                  <a:effectLst/>
                  <a:ea typeface="Calibri" panose="020F0502020204030204" pitchFamily="34" charset="0"/>
                  <a:cs typeface="Times New Roman" panose="02020603050405020304" pitchFamily="18" charset="0"/>
                </a:rPr>
                <a:t>cadres development and institution strengthening.</a:t>
              </a:r>
              <a:endParaRPr lang="en-ZA" sz="1400" dirty="0">
                <a:ea typeface="Calibri" panose="020F0502020204030204" pitchFamily="34" charset="0"/>
                <a:cs typeface="Times New Roman" panose="02020603050405020304" pitchFamily="18" charset="0"/>
              </a:endParaRPr>
            </a:p>
            <a:p>
              <a:pPr marL="285750" indent="-285750" algn="just">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Times New Roman" panose="02020603050405020304" pitchFamily="18" charset="0"/>
                </a:rPr>
                <a:t> Knows inner workings of PSET and aligns training to expand and steer the system. </a:t>
              </a:r>
              <a:endParaRPr lang="en-ZA" sz="1400" dirty="0">
                <a:effectLst/>
                <a:ea typeface="Calibri" panose="020F0502020204030204" pitchFamily="34" charset="0"/>
                <a:cs typeface="Times New Roman" panose="02020603050405020304" pitchFamily="18" charset="0"/>
              </a:endParaRPr>
            </a:p>
            <a:p>
              <a:pPr marL="180340" indent="-180340" algn="just">
                <a:lnSpc>
                  <a:spcPct val="107000"/>
                </a:lnSpc>
                <a:spcAft>
                  <a:spcPts val="0"/>
                </a:spcAft>
              </a:pPr>
              <a:endParaRPr lang="en-ZA" sz="1400" dirty="0">
                <a:effectLst/>
                <a:ea typeface="Calibri" panose="020F0502020204030204" pitchFamily="34" charset="0"/>
                <a:cs typeface="Times New Roman" panose="02020603050405020304" pitchFamily="18" charset="0"/>
              </a:endParaRPr>
            </a:p>
          </p:txBody>
        </p:sp>
        <p:sp>
          <p:nvSpPr>
            <p:cNvPr id="13" name="Rectangle 12"/>
            <p:cNvSpPr/>
            <p:nvPr/>
          </p:nvSpPr>
          <p:spPr>
            <a:xfrm>
              <a:off x="1553746" y="2395492"/>
              <a:ext cx="3845143" cy="1758953"/>
            </a:xfrm>
            <a:prstGeom prst="rect">
              <a:avLst/>
            </a:prstGeom>
            <a:solidFill>
              <a:schemeClr val="bg1">
                <a:lumMod val="95000"/>
              </a:schemeClr>
            </a:solidFill>
            <a:ln>
              <a:solidFill>
                <a:schemeClr val="bg1">
                  <a:lumMod val="95000"/>
                </a:schemeClr>
              </a:solidFill>
            </a:ln>
            <a:effectLst>
              <a:glow rad="63500">
                <a:schemeClr val="accent3">
                  <a:satMod val="175000"/>
                  <a:alpha val="40000"/>
                </a:scheme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endParaRPr lang="en-ZA" sz="1400" dirty="0">
                <a:solidFill>
                  <a:srgbClr val="000000"/>
                </a:solidFill>
                <a:effectLs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rgbClr val="000000"/>
                </a:solidFill>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rgbClr val="000000"/>
                </a:solidFill>
                <a:effectLs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rgbClr val="000000"/>
                </a:solidFill>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rgbClr val="000000"/>
                </a:solidFill>
                <a:effectLs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rgbClr val="000000"/>
                </a:solidFill>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rgbClr val="000000"/>
                  </a:solidFill>
                  <a:effectLst/>
                  <a:ea typeface="Calibri" panose="020F0502020204030204" pitchFamily="34" charset="0"/>
                  <a:cs typeface="Times New Roman" panose="02020603050405020304" pitchFamily="18" charset="0"/>
                </a:rPr>
                <a:t>Yes, many areas </a:t>
              </a:r>
              <a:r>
                <a:rPr lang="en-ZA" sz="1400" dirty="0">
                  <a:solidFill>
                    <a:srgbClr val="000000"/>
                  </a:solidFill>
                  <a:effectLst/>
                  <a:ea typeface="Calibri" panose="020F0502020204030204" pitchFamily="34" charset="0"/>
                  <a:cs typeface="Arial" panose="020B0604020202020204" pitchFamily="34" charset="0"/>
                </a:rPr>
                <a:t>not served, underserved, or in need of change.  </a:t>
              </a:r>
              <a:endParaRPr lang="en-ZA" sz="14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Arial" panose="020B0604020202020204" pitchFamily="34" charset="0"/>
                </a:rPr>
                <a:t>Performance monitoring and evaluation</a:t>
              </a:r>
              <a:endParaRPr lang="en-ZA" sz="14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Arial" panose="020B0604020202020204" pitchFamily="34" charset="0"/>
                </a:rPr>
                <a:t>Management, leadership and governance</a:t>
              </a:r>
              <a:endParaRPr lang="en-ZA" sz="14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Arial" panose="020B0604020202020204" pitchFamily="34" charset="0"/>
                </a:rPr>
                <a:t>Managing, expanding, steering and improving the system</a:t>
              </a:r>
              <a:endParaRPr lang="en-ZA" sz="14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Arial" panose="020B0604020202020204" pitchFamily="34" charset="0"/>
                </a:rPr>
                <a:t>Aligning institutions to work coherently</a:t>
              </a:r>
              <a:endParaRPr lang="en-ZA" sz="14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Arial" panose="020B0604020202020204" pitchFamily="34" charset="0"/>
                </a:rPr>
                <a:t>Tripartism, social justice, inclusiveness, social dialogue</a:t>
              </a:r>
              <a:endParaRPr lang="en-ZA" sz="1400" dirty="0">
                <a:effectLst/>
                <a:ea typeface="Calibri" panose="020F0502020204030204" pitchFamily="34" charset="0"/>
                <a:cs typeface="Times New Roman" panose="02020603050405020304" pitchFamily="18" charset="0"/>
              </a:endParaRPr>
            </a:p>
            <a:p>
              <a:pPr marL="180340">
                <a:lnSpc>
                  <a:spcPct val="107000"/>
                </a:lnSpc>
                <a:spcAft>
                  <a:spcPts val="0"/>
                </a:spcAft>
              </a:pPr>
              <a:r>
                <a:rPr lang="en-ZA" sz="1400" dirty="0">
                  <a:solidFill>
                    <a:srgbClr val="000000"/>
                  </a:solidFill>
                  <a:effectLst/>
                  <a:ea typeface="Calibri" panose="020F0502020204030204" pitchFamily="34" charset="0"/>
                  <a:cs typeface="Arial" panose="020B0604020202020204" pitchFamily="34" charset="0"/>
                </a:rPr>
                <a:t> </a:t>
              </a:r>
              <a:endParaRPr lang="en-ZA" sz="1400" dirty="0">
                <a:effectLst/>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rgbClr val="000000"/>
                  </a:solidFill>
                  <a:effectLst/>
                  <a:ea typeface="Calibri" panose="020F0502020204030204" pitchFamily="34" charset="0"/>
                  <a:cs typeface="Arial" panose="020B0604020202020204" pitchFamily="34" charset="0"/>
                </a:rPr>
                <a:t> </a:t>
              </a:r>
              <a:endParaRPr lang="en-ZA" sz="1400" dirty="0">
                <a:effectLst/>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rgbClr val="000000"/>
                  </a:solidFill>
                  <a:effectLst/>
                  <a:ea typeface="Calibri" panose="020F0502020204030204" pitchFamily="34" charset="0"/>
                  <a:cs typeface="Arial" panose="020B0604020202020204" pitchFamily="34" charset="0"/>
                </a:rPr>
                <a:t> </a:t>
              </a:r>
              <a:endParaRPr lang="en-ZA" sz="1400" dirty="0">
                <a:effectLst/>
                <a:ea typeface="Calibri" panose="020F0502020204030204" pitchFamily="34" charset="0"/>
                <a:cs typeface="Times New Roman" panose="02020603050405020304" pitchFamily="18" charset="0"/>
              </a:endParaRPr>
            </a:p>
            <a:p>
              <a:pPr>
                <a:lnSpc>
                  <a:spcPct val="107000"/>
                </a:lnSpc>
                <a:spcAft>
                  <a:spcPts val="800"/>
                </a:spcAft>
              </a:pPr>
              <a:r>
                <a:rPr lang="en-ZA" sz="1400" dirty="0">
                  <a:solidFill>
                    <a:srgbClr val="000000"/>
                  </a:solidFill>
                  <a:effectLst/>
                  <a:ea typeface="Calibri" panose="020F0502020204030204" pitchFamily="34" charset="0"/>
                  <a:cs typeface="Times New Roman" panose="02020603050405020304" pitchFamily="18" charset="0"/>
                </a:rPr>
                <a:t> </a:t>
              </a:r>
              <a:endParaRPr lang="en-ZA" sz="1400" dirty="0">
                <a:effectLst/>
                <a:ea typeface="Calibri" panose="020F0502020204030204" pitchFamily="34" charset="0"/>
                <a:cs typeface="Times New Roman" panose="02020603050405020304" pitchFamily="18" charset="0"/>
              </a:endParaRPr>
            </a:p>
            <a:p>
              <a:pPr>
                <a:lnSpc>
                  <a:spcPct val="107000"/>
                </a:lnSpc>
                <a:spcAft>
                  <a:spcPts val="800"/>
                </a:spcAft>
              </a:pPr>
              <a:r>
                <a:rPr lang="en-ZA" sz="1400" dirty="0">
                  <a:effectLst/>
                  <a:ea typeface="Calibri" panose="020F0502020204030204" pitchFamily="34" charset="0"/>
                  <a:cs typeface="Times New Roman" panose="02020603050405020304" pitchFamily="18" charset="0"/>
                </a:rPr>
                <a:t> </a:t>
              </a:r>
            </a:p>
            <a:p>
              <a:pPr>
                <a:lnSpc>
                  <a:spcPct val="107000"/>
                </a:lnSpc>
                <a:spcAft>
                  <a:spcPts val="800"/>
                </a:spcAft>
              </a:pPr>
              <a:r>
                <a:rPr lang="en-ZA" sz="1400" dirty="0">
                  <a:effectLst/>
                  <a:ea typeface="Calibri" panose="020F0502020204030204" pitchFamily="34" charset="0"/>
                  <a:cs typeface="Times New Roman" panose="02020603050405020304" pitchFamily="18" charset="0"/>
                </a:rPr>
                <a:t> </a:t>
              </a:r>
            </a:p>
          </p:txBody>
        </p:sp>
        <p:sp>
          <p:nvSpPr>
            <p:cNvPr id="14" name="Rectangle 13"/>
            <p:cNvSpPr/>
            <p:nvPr/>
          </p:nvSpPr>
          <p:spPr>
            <a:xfrm>
              <a:off x="1553745" y="4734767"/>
              <a:ext cx="3845143" cy="1186591"/>
            </a:xfrm>
            <a:prstGeom prst="rect">
              <a:avLst/>
            </a:prstGeom>
            <a:solidFill>
              <a:schemeClr val="bg1">
                <a:lumMod val="95000"/>
              </a:schemeClr>
            </a:solidFill>
            <a:ln>
              <a:solidFill>
                <a:schemeClr val="bg1">
                  <a:lumMod val="95000"/>
                </a:schemeClr>
              </a:solidFill>
            </a:ln>
            <a:effectLst>
              <a:glow rad="63500">
                <a:schemeClr val="accent3">
                  <a:satMod val="175000"/>
                  <a:alpha val="40000"/>
                </a:scheme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gn="just">
                <a:lnSpc>
                  <a:spcPct val="107000"/>
                </a:lnSpc>
                <a:spcAft>
                  <a:spcPts val="0"/>
                </a:spcAft>
                <a:buFont typeface="Symbol" panose="05050102010706020507" pitchFamily="18" charset="2"/>
                <a:buChar char=""/>
              </a:pPr>
              <a:endParaRPr lang="en-ZA" sz="1400" dirty="0">
                <a:solidFill>
                  <a:srgbClr val="000000"/>
                </a:solidFill>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endParaRPr lang="en-ZA" sz="1400" dirty="0">
                <a:solidFill>
                  <a:srgbClr val="000000"/>
                </a:solidFill>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endParaRPr lang="en-ZA" sz="1400" dirty="0">
                <a:solidFill>
                  <a:srgbClr val="000000"/>
                </a:solidFill>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Times New Roman" panose="02020603050405020304" pitchFamily="18" charset="0"/>
                </a:rPr>
                <a:t>Translating PSET policy, research, challenges and needs into capacity-building interventions. </a:t>
              </a:r>
              <a:endParaRPr lang="en-ZA" sz="1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Times New Roman" panose="02020603050405020304" pitchFamily="18" charset="0"/>
                </a:rPr>
                <a:t>Aligning the NDP, NSDS, NGP, HRD-SA and other national priorities to PSET.</a:t>
              </a:r>
              <a:endParaRPr lang="en-ZA" sz="1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ZA" sz="1400" dirty="0">
                  <a:solidFill>
                    <a:srgbClr val="000000"/>
                  </a:solidFill>
                  <a:effectLst/>
                  <a:ea typeface="Calibri" panose="020F0502020204030204" pitchFamily="34" charset="0"/>
                  <a:cs typeface="Times New Roman" panose="02020603050405020304" pitchFamily="18" charset="0"/>
                </a:rPr>
                <a:t>Transforming current system into a PSET agenda.</a:t>
              </a:r>
              <a:endParaRPr lang="en-ZA" sz="1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ZA" sz="1400" dirty="0">
                  <a:solidFill>
                    <a:srgbClr val="000000"/>
                  </a:solidFill>
                  <a:effectLst/>
                  <a:ea typeface="Calibri" panose="020F0502020204030204" pitchFamily="34" charset="0"/>
                  <a:cs typeface="Times New Roman" panose="02020603050405020304" pitchFamily="18" charset="0"/>
                </a:rPr>
                <a:t>Promoting tripartism, social dialogue and social justice</a:t>
              </a:r>
              <a:endParaRPr lang="en-ZA" sz="14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ZA" sz="1400" dirty="0">
                  <a:effectLst/>
                  <a:ea typeface="Calibri" panose="020F0502020204030204" pitchFamily="34" charset="0"/>
                  <a:cs typeface="Times New Roman" panose="02020603050405020304" pitchFamily="18" charset="0"/>
                </a:rPr>
                <a:t> </a:t>
              </a:r>
            </a:p>
            <a:p>
              <a:pPr algn="just">
                <a:lnSpc>
                  <a:spcPct val="107000"/>
                </a:lnSpc>
                <a:spcAft>
                  <a:spcPts val="800"/>
                </a:spcAft>
              </a:pPr>
              <a:r>
                <a:rPr lang="en-ZA" sz="1400" dirty="0">
                  <a:effectLst/>
                  <a:ea typeface="Calibri" panose="020F0502020204030204" pitchFamily="34" charset="0"/>
                  <a:cs typeface="Times New Roman" panose="02020603050405020304" pitchFamily="18" charset="0"/>
                </a:rPr>
                <a:t> </a:t>
              </a:r>
            </a:p>
          </p:txBody>
        </p:sp>
      </p:grpSp>
      <p:sp>
        <p:nvSpPr>
          <p:cNvPr id="23" name="TextBox 22"/>
          <p:cNvSpPr txBox="1"/>
          <p:nvPr/>
        </p:nvSpPr>
        <p:spPr>
          <a:xfrm>
            <a:off x="9636984" y="191162"/>
            <a:ext cx="2303989" cy="461665"/>
          </a:xfrm>
          <a:prstGeom prst="rect">
            <a:avLst/>
          </a:prstGeom>
          <a:noFill/>
        </p:spPr>
        <p:txBody>
          <a:bodyPr wrap="square" rtlCol="0">
            <a:spAutoFit/>
          </a:bodyPr>
          <a:lstStyle/>
          <a:p>
            <a:r>
              <a:rPr lang="en-ZA" sz="2400" b="1" dirty="0"/>
              <a:t>FINAL REMARKS</a:t>
            </a:r>
            <a:endParaRPr lang="en-GB" sz="2400" b="1" dirty="0"/>
          </a:p>
        </p:txBody>
      </p:sp>
    </p:spTree>
    <p:extLst>
      <p:ext uri="{BB962C8B-B14F-4D97-AF65-F5344CB8AC3E}">
        <p14:creationId xmlns:p14="http://schemas.microsoft.com/office/powerpoint/2010/main" val="348108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87683"/>
            <a:ext cx="1168715" cy="1765755"/>
          </a:xfrm>
          <a:prstGeom prst="rect">
            <a:avLst/>
          </a:prstGeom>
        </p:spPr>
      </p:pic>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sp>
        <p:nvSpPr>
          <p:cNvPr id="2" name="Rectangle 1"/>
          <p:cNvSpPr/>
          <p:nvPr/>
        </p:nvSpPr>
        <p:spPr>
          <a:xfrm>
            <a:off x="9510922" y="305922"/>
            <a:ext cx="2082621" cy="470000"/>
          </a:xfrm>
          <a:prstGeom prst="rect">
            <a:avLst/>
          </a:prstGeom>
        </p:spPr>
        <p:txBody>
          <a:bodyPr wrap="none">
            <a:spAutoFit/>
          </a:bodyPr>
          <a:lstStyle/>
          <a:p>
            <a:pPr>
              <a:lnSpc>
                <a:spcPct val="107000"/>
              </a:lnSpc>
              <a:spcBef>
                <a:spcPts val="1200"/>
              </a:spcBef>
              <a:spcAft>
                <a:spcPts val="0"/>
              </a:spcAft>
            </a:pPr>
            <a:r>
              <a:rPr lang="en-US" sz="2400" b="1" kern="0" dirty="0">
                <a:latin typeface="Calibri" panose="020F0502020204030204" pitchFamily="34" charset="0"/>
                <a:ea typeface="Times New Roman" panose="02020603050405020304" pitchFamily="18" charset="0"/>
                <a:cs typeface="Times New Roman" panose="02020603050405020304" pitchFamily="18" charset="0"/>
              </a:rPr>
              <a:t>KEY CONCEPTS</a:t>
            </a:r>
            <a:endParaRPr lang="en-ZA" sz="2400" b="1" kern="0" dirty="0">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35" name="Group 34"/>
          <p:cNvGrpSpPr/>
          <p:nvPr/>
        </p:nvGrpSpPr>
        <p:grpSpPr>
          <a:xfrm>
            <a:off x="1236373" y="1383634"/>
            <a:ext cx="9885103" cy="3816163"/>
            <a:chOff x="1236373" y="1383634"/>
            <a:chExt cx="9885103" cy="3816163"/>
          </a:xfrm>
        </p:grpSpPr>
        <p:grpSp>
          <p:nvGrpSpPr>
            <p:cNvPr id="34" name="Group 33"/>
            <p:cNvGrpSpPr/>
            <p:nvPr/>
          </p:nvGrpSpPr>
          <p:grpSpPr>
            <a:xfrm>
              <a:off x="1236373" y="1383634"/>
              <a:ext cx="9885103" cy="3816163"/>
              <a:chOff x="984738" y="1097031"/>
              <a:chExt cx="9885103" cy="3816163"/>
            </a:xfrm>
          </p:grpSpPr>
          <p:grpSp>
            <p:nvGrpSpPr>
              <p:cNvPr id="27" name="Group 26"/>
              <p:cNvGrpSpPr/>
              <p:nvPr/>
            </p:nvGrpSpPr>
            <p:grpSpPr>
              <a:xfrm>
                <a:off x="984738" y="1097031"/>
                <a:ext cx="9885103" cy="1728055"/>
                <a:chOff x="984738" y="1434449"/>
                <a:chExt cx="9885103" cy="1728055"/>
              </a:xfrm>
            </p:grpSpPr>
            <p:sp>
              <p:nvSpPr>
                <p:cNvPr id="25" name="Rectangle 24"/>
                <p:cNvSpPr/>
                <p:nvPr/>
              </p:nvSpPr>
              <p:spPr>
                <a:xfrm>
                  <a:off x="3573195" y="1434449"/>
                  <a:ext cx="7296646" cy="1728055"/>
                </a:xfrm>
                <a:prstGeom prst="rect">
                  <a:avLst/>
                </a:prstGeom>
                <a:solidFill>
                  <a:schemeClr val="bg1"/>
                </a:solidFill>
                <a:ln w="28575">
                  <a:solidFill>
                    <a:schemeClr val="bg1">
                      <a:lumMod val="50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ZA" dirty="0">
                    <a:solidFill>
                      <a:schemeClr val="tx1"/>
                    </a:solidFill>
                  </a:endParaRPr>
                </a:p>
                <a:p>
                  <a:pPr marL="285750" indent="-285750" algn="just">
                    <a:buFont typeface="Symbol" panose="05050102010706020507" pitchFamily="18" charset="2"/>
                    <a:buChar char=""/>
                  </a:pPr>
                  <a:r>
                    <a:rPr lang="en-ZA" dirty="0">
                      <a:solidFill>
                        <a:schemeClr val="tx1"/>
                      </a:solidFill>
                    </a:rPr>
                    <a:t>Employees working in public education and training institutions, DHET, and its statutory bodies. </a:t>
                  </a:r>
                </a:p>
                <a:p>
                  <a:pPr marL="285750" indent="-285750" algn="just">
                    <a:buFont typeface="Symbol" panose="05050102010706020507" pitchFamily="18" charset="2"/>
                    <a:buChar char=""/>
                  </a:pPr>
                  <a:r>
                    <a:rPr lang="en-ZA" dirty="0">
                      <a:solidFill>
                        <a:schemeClr val="tx1"/>
                      </a:solidFill>
                    </a:rPr>
                    <a:t>Includes constituency representatives from government, labour, employers, the communities represented on any PSET committee or board. </a:t>
                  </a:r>
                </a:p>
                <a:p>
                  <a:pPr algn="just"/>
                  <a:endParaRPr lang="en-ZA" dirty="0"/>
                </a:p>
              </p:txBody>
            </p:sp>
            <p:sp>
              <p:nvSpPr>
                <p:cNvPr id="26" name="Rectangle 25"/>
                <p:cNvSpPr/>
                <p:nvPr/>
              </p:nvSpPr>
              <p:spPr>
                <a:xfrm>
                  <a:off x="984738" y="1688124"/>
                  <a:ext cx="1758464" cy="685820"/>
                </a:xfrm>
                <a:prstGeom prst="rect">
                  <a:avLst/>
                </a:prstGeom>
                <a:solidFill>
                  <a:srgbClr val="FF0000"/>
                </a:solidFill>
                <a:ln w="2857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solidFill>
                        <a:schemeClr val="bg1"/>
                      </a:solidFill>
                    </a:rPr>
                    <a:t>CADRES</a:t>
                  </a:r>
                </a:p>
              </p:txBody>
            </p:sp>
          </p:grpSp>
          <p:grpSp>
            <p:nvGrpSpPr>
              <p:cNvPr id="28" name="Group 27"/>
              <p:cNvGrpSpPr/>
              <p:nvPr/>
            </p:nvGrpSpPr>
            <p:grpSpPr>
              <a:xfrm>
                <a:off x="984738" y="3216176"/>
                <a:ext cx="9879755" cy="1697018"/>
                <a:chOff x="990086" y="1434450"/>
                <a:chExt cx="9879755" cy="1697018"/>
              </a:xfrm>
            </p:grpSpPr>
            <p:sp>
              <p:nvSpPr>
                <p:cNvPr id="29" name="Rectangle 28"/>
                <p:cNvSpPr/>
                <p:nvPr/>
              </p:nvSpPr>
              <p:spPr>
                <a:xfrm>
                  <a:off x="3573195" y="1434450"/>
                  <a:ext cx="7296646" cy="1697018"/>
                </a:xfrm>
                <a:prstGeom prst="rect">
                  <a:avLst/>
                </a:prstGeom>
                <a:solidFill>
                  <a:schemeClr val="bg1">
                    <a:lumMod val="95000"/>
                  </a:schemeClr>
                </a:solidFill>
                <a:ln w="28575">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ZA" dirty="0">
                    <a:solidFill>
                      <a:schemeClr val="tx1"/>
                    </a:solidFill>
                    <a:ea typeface="Calibri" panose="020F0502020204030204" pitchFamily="34" charset="0"/>
                    <a:cs typeface="Calibri" panose="020F0502020204030204" pitchFamily="34" charset="0"/>
                  </a:endParaRPr>
                </a:p>
                <a:p>
                  <a:pPr marL="285750" indent="-285750" algn="just">
                    <a:buFont typeface="Symbol" panose="05050102010706020507" pitchFamily="18" charset="2"/>
                    <a:buChar char=""/>
                  </a:pPr>
                  <a:r>
                    <a:rPr lang="en-ZA" dirty="0">
                      <a:solidFill>
                        <a:schemeClr val="tx1"/>
                      </a:solidFill>
                    </a:rPr>
                    <a:t>Information sharing, social dialogue, partnering, coaching and mentoring, monitoring and evaluating, and training. It takes place at individual, organisational and system-levels. </a:t>
                  </a:r>
                </a:p>
                <a:p>
                  <a:pPr marL="285750" indent="-285750" algn="just">
                    <a:buFont typeface="Symbol" panose="05050102010706020507" pitchFamily="18" charset="2"/>
                    <a:buChar char=""/>
                  </a:pPr>
                  <a:r>
                    <a:rPr lang="en-ZA" dirty="0">
                      <a:solidFill>
                        <a:schemeClr val="tx1"/>
                      </a:solidFill>
                    </a:rPr>
                    <a:t>Training is one form of building capacity, but not the only form. </a:t>
                  </a:r>
                </a:p>
                <a:p>
                  <a:pPr algn="just"/>
                  <a:endParaRPr lang="en-ZA" dirty="0">
                    <a:solidFill>
                      <a:schemeClr val="tx1"/>
                    </a:solidFill>
                  </a:endParaRPr>
                </a:p>
                <a:p>
                  <a:pPr algn="just"/>
                  <a:endParaRPr lang="en-ZA" dirty="0">
                    <a:solidFill>
                      <a:schemeClr val="tx1"/>
                    </a:solidFill>
                  </a:endParaRPr>
                </a:p>
              </p:txBody>
            </p:sp>
            <p:sp>
              <p:nvSpPr>
                <p:cNvPr id="30" name="Rectangle 29"/>
                <p:cNvSpPr/>
                <p:nvPr/>
              </p:nvSpPr>
              <p:spPr>
                <a:xfrm>
                  <a:off x="990086" y="1853438"/>
                  <a:ext cx="1753116" cy="702920"/>
                </a:xfrm>
                <a:prstGeom prst="rect">
                  <a:avLst/>
                </a:prstGeom>
                <a:solidFill>
                  <a:srgbClr val="FF0000"/>
                </a:solidFill>
                <a:ln w="2857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latin typeface="Calibri" panose="020F0502020204030204" pitchFamily="34" charset="0"/>
                      <a:ea typeface="Calibri" panose="020F0502020204030204" pitchFamily="34" charset="0"/>
                      <a:cs typeface="Calibri" panose="020F0502020204030204" pitchFamily="34" charset="0"/>
                    </a:rPr>
                    <a:t>CAPACITY-BUILDING</a:t>
                  </a:r>
                  <a:endParaRPr lang="en-ZA" sz="2400" b="1" dirty="0">
                    <a:solidFill>
                      <a:schemeClr val="bg1"/>
                    </a:solidFill>
                  </a:endParaRPr>
                </a:p>
              </p:txBody>
            </p:sp>
          </p:grpSp>
        </p:grpSp>
        <p:sp>
          <p:nvSpPr>
            <p:cNvPr id="32" name="Arrow: Notched Right 31"/>
            <p:cNvSpPr/>
            <p:nvPr/>
          </p:nvSpPr>
          <p:spPr>
            <a:xfrm>
              <a:off x="2989489" y="1853438"/>
              <a:ext cx="829993" cy="287080"/>
            </a:xfrm>
            <a:prstGeom prst="notchedRightArrow">
              <a:avLst/>
            </a:prstGeom>
            <a:solidFill>
              <a:schemeClr val="tx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Arrow: Notched Right 32"/>
            <p:cNvSpPr/>
            <p:nvPr/>
          </p:nvSpPr>
          <p:spPr>
            <a:xfrm>
              <a:off x="2989489" y="4135272"/>
              <a:ext cx="829993" cy="281494"/>
            </a:xfrm>
            <a:prstGeom prst="notchedRightArrow">
              <a:avLst/>
            </a:prstGeom>
            <a:solidFill>
              <a:schemeClr val="tx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Tree>
    <p:extLst>
      <p:ext uri="{BB962C8B-B14F-4D97-AF65-F5344CB8AC3E}">
        <p14:creationId xmlns:p14="http://schemas.microsoft.com/office/powerpoint/2010/main" val="615793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graphicFrame>
        <p:nvGraphicFramePr>
          <p:cNvPr id="5" name="Diagram 4"/>
          <p:cNvGraphicFramePr/>
          <p:nvPr>
            <p:extLst>
              <p:ext uri="{D42A27DB-BD31-4B8C-83A1-F6EECF244321}">
                <p14:modId xmlns:p14="http://schemas.microsoft.com/office/powerpoint/2010/main" val="3251174322"/>
              </p:ext>
            </p:extLst>
          </p:nvPr>
        </p:nvGraphicFramePr>
        <p:xfrm>
          <a:off x="1733264" y="655093"/>
          <a:ext cx="7867936" cy="57320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C:\Users\User\Desktop\ISH\FR Archive\FR pres Logo Implimentation-01.jpg"/>
          <p:cNvPicPr/>
          <p:nvPr/>
        </p:nvPicPr>
        <p:blipFill rotWithShape="1">
          <a:blip r:embed="rId9" cstate="print">
            <a:extLst>
              <a:ext uri="{28A0092B-C50C-407E-A947-70E740481C1C}">
                <a14:useLocalDpi xmlns:a14="http://schemas.microsoft.com/office/drawing/2010/main" val="0"/>
              </a:ext>
            </a:extLst>
          </a:blip>
          <a:srcRect l="21504" t="22902" r="27971" b="41677"/>
          <a:stretch/>
        </p:blipFill>
        <p:spPr bwMode="auto">
          <a:xfrm>
            <a:off x="9601200" y="5361709"/>
            <a:ext cx="2007908" cy="121221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933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87683"/>
            <a:ext cx="1168715" cy="1765755"/>
          </a:xfrm>
          <a:prstGeom prst="rect">
            <a:avLst/>
          </a:prstGeom>
        </p:spPr>
      </p:pic>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sp>
        <p:nvSpPr>
          <p:cNvPr id="2" name="Rectangle 1"/>
          <p:cNvSpPr/>
          <p:nvPr/>
        </p:nvSpPr>
        <p:spPr>
          <a:xfrm>
            <a:off x="9510922" y="305922"/>
            <a:ext cx="2082621" cy="470000"/>
          </a:xfrm>
          <a:prstGeom prst="rect">
            <a:avLst/>
          </a:prstGeom>
        </p:spPr>
        <p:txBody>
          <a:bodyPr wrap="none">
            <a:spAutoFit/>
          </a:bodyPr>
          <a:lstStyle/>
          <a:p>
            <a:pPr>
              <a:lnSpc>
                <a:spcPct val="107000"/>
              </a:lnSpc>
              <a:spcBef>
                <a:spcPts val="1200"/>
              </a:spcBef>
              <a:spcAft>
                <a:spcPts val="0"/>
              </a:spcAft>
            </a:pPr>
            <a:r>
              <a:rPr lang="en-US" sz="2400" b="1" kern="0" dirty="0">
                <a:latin typeface="Calibri" panose="020F0502020204030204" pitchFamily="34" charset="0"/>
                <a:ea typeface="Times New Roman" panose="02020603050405020304" pitchFamily="18" charset="0"/>
                <a:cs typeface="Times New Roman" panose="02020603050405020304" pitchFamily="18" charset="0"/>
              </a:rPr>
              <a:t>KEY CONCEPTS</a:t>
            </a:r>
            <a:endParaRPr lang="en-ZA" sz="2400" b="1" kern="0" dirty="0">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8" name="Group 7"/>
          <p:cNvGrpSpPr/>
          <p:nvPr/>
        </p:nvGrpSpPr>
        <p:grpSpPr>
          <a:xfrm>
            <a:off x="1070829" y="1450235"/>
            <a:ext cx="9885103" cy="3767123"/>
            <a:chOff x="984738" y="1255252"/>
            <a:chExt cx="9885103" cy="3767123"/>
          </a:xfrm>
        </p:grpSpPr>
        <p:grpSp>
          <p:nvGrpSpPr>
            <p:cNvPr id="7" name="Group 6"/>
            <p:cNvGrpSpPr/>
            <p:nvPr/>
          </p:nvGrpSpPr>
          <p:grpSpPr>
            <a:xfrm>
              <a:off x="984738" y="1255252"/>
              <a:ext cx="9885103" cy="1310527"/>
              <a:chOff x="984738" y="1255252"/>
              <a:chExt cx="9885103" cy="1310527"/>
            </a:xfrm>
          </p:grpSpPr>
          <p:grpSp>
            <p:nvGrpSpPr>
              <p:cNvPr id="27" name="Group 26"/>
              <p:cNvGrpSpPr/>
              <p:nvPr/>
            </p:nvGrpSpPr>
            <p:grpSpPr>
              <a:xfrm>
                <a:off x="984738" y="1255252"/>
                <a:ext cx="9885103" cy="1310527"/>
                <a:chOff x="984738" y="1255252"/>
                <a:chExt cx="9885103" cy="1310527"/>
              </a:xfrm>
            </p:grpSpPr>
            <p:sp>
              <p:nvSpPr>
                <p:cNvPr id="25" name="Rectangle 24"/>
                <p:cNvSpPr/>
                <p:nvPr/>
              </p:nvSpPr>
              <p:spPr>
                <a:xfrm>
                  <a:off x="3573195" y="1255252"/>
                  <a:ext cx="7296646" cy="1310527"/>
                </a:xfrm>
                <a:prstGeom prst="rect">
                  <a:avLst/>
                </a:prstGeom>
                <a:solidFill>
                  <a:schemeClr val="bg1">
                    <a:lumMod val="95000"/>
                  </a:schemeClr>
                </a:solidFill>
                <a:ln w="28575">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ZA" dirty="0">
                    <a:solidFill>
                      <a:schemeClr val="tx1"/>
                    </a:solidFill>
                  </a:endParaRPr>
                </a:p>
                <a:p>
                  <a:pPr marL="285750" indent="-285750" algn="just">
                    <a:buFont typeface="Symbol" panose="05050102010706020507" pitchFamily="18" charset="2"/>
                    <a:buChar char=""/>
                  </a:pPr>
                  <a:r>
                    <a:rPr lang="en-ZA" dirty="0">
                      <a:solidFill>
                        <a:schemeClr val="tx1"/>
                      </a:solidFill>
                    </a:rPr>
                    <a:t>Involvement of employers’ and workers’ organisations, alongside the government, on an equal footing, in decision-making. In SA context it includes community groupings.</a:t>
                  </a:r>
                </a:p>
                <a:p>
                  <a:pPr algn="just"/>
                  <a:endParaRPr lang="en-ZA" dirty="0">
                    <a:solidFill>
                      <a:schemeClr val="tx1"/>
                    </a:solidFill>
                  </a:endParaRPr>
                </a:p>
              </p:txBody>
            </p:sp>
            <p:sp>
              <p:nvSpPr>
                <p:cNvPr id="26" name="Rectangle 25"/>
                <p:cNvSpPr/>
                <p:nvPr/>
              </p:nvSpPr>
              <p:spPr>
                <a:xfrm>
                  <a:off x="984738" y="1688124"/>
                  <a:ext cx="1758464" cy="685820"/>
                </a:xfrm>
                <a:prstGeom prst="rect">
                  <a:avLst/>
                </a:prstGeom>
                <a:solidFill>
                  <a:srgbClr val="FF0000"/>
                </a:solidFill>
                <a:ln w="28575">
                  <a:solidFill>
                    <a:srgbClr val="FF0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solidFill>
                        <a:schemeClr val="bg1"/>
                      </a:solidFill>
                    </a:rPr>
                    <a:t>TRIPARTISM</a:t>
                  </a:r>
                </a:p>
              </p:txBody>
            </p:sp>
          </p:grpSp>
          <p:sp>
            <p:nvSpPr>
              <p:cNvPr id="3" name="Arrow: Notched Right 2"/>
              <p:cNvSpPr/>
              <p:nvPr/>
            </p:nvSpPr>
            <p:spPr>
              <a:xfrm>
                <a:off x="2817628" y="1887494"/>
                <a:ext cx="750219" cy="287080"/>
              </a:xfrm>
              <a:prstGeom prst="notchedRightArrow">
                <a:avLst/>
              </a:prstGeom>
              <a:solidFill>
                <a:schemeClr val="tx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grpSp>
          <p:nvGrpSpPr>
            <p:cNvPr id="6" name="Group 5"/>
            <p:cNvGrpSpPr/>
            <p:nvPr/>
          </p:nvGrpSpPr>
          <p:grpSpPr>
            <a:xfrm>
              <a:off x="984738" y="2940506"/>
              <a:ext cx="9879755" cy="2081869"/>
              <a:chOff x="984738" y="2940506"/>
              <a:chExt cx="9879755" cy="2081869"/>
            </a:xfrm>
          </p:grpSpPr>
          <p:grpSp>
            <p:nvGrpSpPr>
              <p:cNvPr id="28" name="Group 27"/>
              <p:cNvGrpSpPr/>
              <p:nvPr/>
            </p:nvGrpSpPr>
            <p:grpSpPr>
              <a:xfrm>
                <a:off x="984738" y="2940506"/>
                <a:ext cx="9879755" cy="2081869"/>
                <a:chOff x="990086" y="1434449"/>
                <a:chExt cx="9879755" cy="2081869"/>
              </a:xfrm>
            </p:grpSpPr>
            <p:sp>
              <p:nvSpPr>
                <p:cNvPr id="29" name="Rectangle 28"/>
                <p:cNvSpPr/>
                <p:nvPr/>
              </p:nvSpPr>
              <p:spPr>
                <a:xfrm>
                  <a:off x="3573195" y="1434449"/>
                  <a:ext cx="7296646" cy="2081869"/>
                </a:xfrm>
                <a:prstGeom prst="rect">
                  <a:avLst/>
                </a:prstGeom>
                <a:solidFill>
                  <a:schemeClr val="bg1">
                    <a:lumMod val="95000"/>
                  </a:schemeClr>
                </a:solidFill>
                <a:ln w="28575">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ZA" i="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Symbol" panose="05050102010706020507" pitchFamily="18" charset="2"/>
                    <a:buChar char=""/>
                  </a:pPr>
                  <a:r>
                    <a:rPr lang="en-ZA" dirty="0">
                      <a:solidFill>
                        <a:schemeClr val="tx1"/>
                      </a:solidFill>
                      <a:latin typeface="Calibri" panose="020F0502020204030204" pitchFamily="34" charset="0"/>
                      <a:ea typeface="Calibri" panose="020F0502020204030204" pitchFamily="34" charset="0"/>
                      <a:cs typeface="Calibri" panose="020F0502020204030204" pitchFamily="34" charset="0"/>
                    </a:rPr>
                    <a:t>All types of negotiation, collaboration, consultation, knowledge sharing and networking among representatives of governments, employers, workers and community or between those of employers and workers on issues of common interest relation to labour, education, economic and social policy.</a:t>
                  </a:r>
                  <a:endParaRPr lang="en-ZA"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n-ZA" i="1" dirty="0">
                    <a:solidFill>
                      <a:schemeClr val="tx1"/>
                    </a:solidFill>
                  </a:endParaRPr>
                </a:p>
                <a:p>
                  <a:pPr algn="just"/>
                  <a:endParaRPr lang="en-ZA" i="1" dirty="0">
                    <a:solidFill>
                      <a:schemeClr val="tx1"/>
                    </a:solidFill>
                  </a:endParaRPr>
                </a:p>
              </p:txBody>
            </p:sp>
            <p:sp>
              <p:nvSpPr>
                <p:cNvPr id="30" name="Rectangle 29"/>
                <p:cNvSpPr/>
                <p:nvPr/>
              </p:nvSpPr>
              <p:spPr>
                <a:xfrm>
                  <a:off x="990086" y="1853438"/>
                  <a:ext cx="1753116" cy="816720"/>
                </a:xfrm>
                <a:prstGeom prst="rect">
                  <a:avLst/>
                </a:prstGeom>
                <a:solidFill>
                  <a:srgbClr val="FF0000"/>
                </a:solidFill>
                <a:ln w="28575">
                  <a:solidFill>
                    <a:srgbClr val="FF0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latin typeface="Calibri" panose="020F0502020204030204" pitchFamily="34" charset="0"/>
                      <a:ea typeface="Calibri" panose="020F0502020204030204" pitchFamily="34" charset="0"/>
                      <a:cs typeface="Calibri" panose="020F0502020204030204" pitchFamily="34" charset="0"/>
                    </a:rPr>
                    <a:t>SOCIAL DIALOGUE</a:t>
                  </a:r>
                  <a:endParaRPr lang="en-ZA" sz="2400" b="1" dirty="0">
                    <a:solidFill>
                      <a:schemeClr val="bg1"/>
                    </a:solidFill>
                  </a:endParaRPr>
                </a:p>
              </p:txBody>
            </p:sp>
          </p:grpSp>
          <p:sp>
            <p:nvSpPr>
              <p:cNvPr id="12" name="Arrow: Notched Right 11"/>
              <p:cNvSpPr/>
              <p:nvPr/>
            </p:nvSpPr>
            <p:spPr>
              <a:xfrm>
                <a:off x="2817627" y="3510584"/>
                <a:ext cx="750219" cy="287080"/>
              </a:xfrm>
              <a:prstGeom prst="notchedRightArrow">
                <a:avLst/>
              </a:prstGeom>
              <a:solidFill>
                <a:schemeClr val="tx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spTree>
    <p:extLst>
      <p:ext uri="{BB962C8B-B14F-4D97-AF65-F5344CB8AC3E}">
        <p14:creationId xmlns:p14="http://schemas.microsoft.com/office/powerpoint/2010/main" val="1929277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sp>
        <p:nvSpPr>
          <p:cNvPr id="3" name="TextBox 2"/>
          <p:cNvSpPr txBox="1"/>
          <p:nvPr/>
        </p:nvSpPr>
        <p:spPr>
          <a:xfrm>
            <a:off x="9362365" y="178982"/>
            <a:ext cx="2727069" cy="830997"/>
          </a:xfrm>
          <a:prstGeom prst="rect">
            <a:avLst/>
          </a:prstGeom>
          <a:noFill/>
        </p:spPr>
        <p:txBody>
          <a:bodyPr wrap="square" rtlCol="0">
            <a:spAutoFit/>
          </a:bodyPr>
          <a:lstStyle/>
          <a:p>
            <a:pPr algn="r"/>
            <a:r>
              <a:rPr lang="en-ZA" sz="2400" b="1" dirty="0"/>
              <a:t>CENTRE FOR SKILLS DEVELOPMENT </a:t>
            </a:r>
            <a:endParaRPr lang="en-GB" sz="2400" b="1" dirty="0"/>
          </a:p>
        </p:txBody>
      </p:sp>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sp>
        <p:nvSpPr>
          <p:cNvPr id="6" name="Rectangle 5"/>
          <p:cNvSpPr/>
          <p:nvPr/>
        </p:nvSpPr>
        <p:spPr>
          <a:xfrm>
            <a:off x="1017702" y="1009979"/>
            <a:ext cx="9623794" cy="5335691"/>
          </a:xfrm>
          <a:prstGeom prst="rect">
            <a:avLst/>
          </a:prstGeom>
        </p:spPr>
        <p:txBody>
          <a:bodyPr wrap="square">
            <a:spAutoFit/>
          </a:bodyPr>
          <a:lstStyle/>
          <a:p>
            <a:pPr marL="457200" algn="just">
              <a:lnSpc>
                <a:spcPct val="107000"/>
              </a:lnSpc>
              <a:spcAft>
                <a:spcPts val="0"/>
              </a:spcAft>
            </a:pPr>
            <a:r>
              <a:rPr lang="en-ZA" dirty="0">
                <a:ea typeface="Calibri" panose="020F0502020204030204" pitchFamily="34" charset="0"/>
                <a:cs typeface="Calibri" panose="020F0502020204030204" pitchFamily="34" charset="0"/>
              </a:rPr>
              <a:t> </a:t>
            </a:r>
            <a:endParaRPr lang="en-ZA"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ZA" dirty="0">
                <a:ea typeface="Calibri" panose="020F0502020204030204" pitchFamily="34" charset="0"/>
                <a:cs typeface="Calibri" panose="020F0502020204030204" pitchFamily="34" charset="0"/>
              </a:rPr>
              <a:t>A capacity-building platform for strengthening the capacities of PSET cadres. Institutions and the system as a whole.</a:t>
            </a:r>
            <a:endParaRPr lang="en-ZA" dirty="0">
              <a:ea typeface="Calibri" panose="020F0502020204030204" pitchFamily="34" charset="0"/>
              <a:cs typeface="Times New Roman" panose="02020603050405020304" pitchFamily="18" charset="0"/>
            </a:endParaRPr>
          </a:p>
          <a:p>
            <a:pPr marL="457200" algn="just">
              <a:lnSpc>
                <a:spcPct val="107000"/>
              </a:lnSpc>
              <a:spcAft>
                <a:spcPts val="0"/>
              </a:spcAft>
            </a:pPr>
            <a:r>
              <a:rPr lang="en-ZA" dirty="0">
                <a:ea typeface="Calibri" panose="020F0502020204030204" pitchFamily="34" charset="0"/>
                <a:cs typeface="Calibri" panose="020F0502020204030204" pitchFamily="34" charset="0"/>
              </a:rPr>
              <a:t>  </a:t>
            </a:r>
            <a:endParaRPr lang="en-ZA" dirty="0">
              <a:ea typeface="Calibri" panose="020F0502020204030204" pitchFamily="34" charset="0"/>
              <a:cs typeface="Times New Roman" panose="02020603050405020304" pitchFamily="18" charset="0"/>
            </a:endParaRPr>
          </a:p>
          <a:p>
            <a:pPr marL="342900" indent="-342900" algn="just">
              <a:lnSpc>
                <a:spcPct val="107000"/>
              </a:lnSpc>
              <a:buFont typeface="Symbol" panose="05050102010706020507" pitchFamily="18" charset="2"/>
              <a:buChar char=""/>
            </a:pPr>
            <a:r>
              <a:rPr lang="en-ZA" dirty="0"/>
              <a:t>Improve PSET system: (1) effectiveness and efficiency; (2) responsiveness; (3) quality outputs; (3) governance, leadership and management; (4) policy coherence; (5) access and redress; (6) alignment to national development priorities; (7) M&amp;E; and (8) innovation. </a:t>
            </a:r>
          </a:p>
          <a:p>
            <a:pPr algn="just">
              <a:lnSpc>
                <a:spcPct val="107000"/>
              </a:lnSpc>
            </a:pPr>
            <a:endParaRPr lang="en-ZA" dirty="0"/>
          </a:p>
          <a:p>
            <a:pPr marL="342900" lvl="0" indent="-342900" algn="just">
              <a:lnSpc>
                <a:spcPct val="107000"/>
              </a:lnSpc>
              <a:spcAft>
                <a:spcPts val="0"/>
              </a:spcAft>
              <a:buFont typeface="Symbol" panose="05050102010706020507" pitchFamily="18" charset="2"/>
              <a:buChar char=""/>
            </a:pPr>
            <a:r>
              <a:rPr lang="en-ZA" dirty="0">
                <a:ea typeface="Calibri" panose="020F0502020204030204" pitchFamily="34" charset="0"/>
                <a:cs typeface="Calibri" panose="020F0502020204030204" pitchFamily="34" charset="0"/>
              </a:rPr>
              <a:t>Identify blockages, inconsistencies, duplicity and systemic weaknesses in the PSET value chain and develop concomitant interventions.</a:t>
            </a:r>
            <a:endParaRPr lang="en-ZA" dirty="0">
              <a:ea typeface="Calibri" panose="020F0502020204030204" pitchFamily="34" charset="0"/>
              <a:cs typeface="Times New Roman" panose="02020603050405020304" pitchFamily="18" charset="0"/>
            </a:endParaRPr>
          </a:p>
          <a:p>
            <a:pPr marL="457200">
              <a:lnSpc>
                <a:spcPct val="107000"/>
              </a:lnSpc>
              <a:spcAft>
                <a:spcPts val="0"/>
              </a:spcAft>
            </a:pPr>
            <a:r>
              <a:rPr lang="en-ZA" dirty="0">
                <a:ea typeface="Calibri" panose="020F0502020204030204" pitchFamily="34" charset="0"/>
                <a:cs typeface="Calibri" panose="020F0502020204030204" pitchFamily="34" charset="0"/>
              </a:rPr>
              <a:t> </a:t>
            </a:r>
            <a:endParaRPr lang="en-ZA" dirty="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n-ZA" dirty="0"/>
              <a:t>Establish a working partnership with the ITCILO and other international and local institutions to deliver on its mandate.</a:t>
            </a:r>
          </a:p>
          <a:p>
            <a:pPr algn="just">
              <a:lnSpc>
                <a:spcPct val="107000"/>
              </a:lnSpc>
              <a:spcAft>
                <a:spcPts val="800"/>
              </a:spcAft>
            </a:pPr>
            <a:endParaRPr lang="en-ZA" dirty="0">
              <a:ea typeface="Calibri" panose="020F0502020204030204" pitchFamily="34" charset="0"/>
              <a:cs typeface="Calibri" panose="020F0502020204030204" pitchFamily="34" charset="0"/>
            </a:endParaRPr>
          </a:p>
          <a:p>
            <a:pPr marL="342900" indent="-342900" algn="just">
              <a:lnSpc>
                <a:spcPct val="107000"/>
              </a:lnSpc>
              <a:spcAft>
                <a:spcPts val="800"/>
              </a:spcAft>
              <a:buFont typeface="Symbol" panose="05050102010706020507" pitchFamily="18" charset="2"/>
              <a:buChar char=""/>
            </a:pPr>
            <a:r>
              <a:rPr lang="en-ZA" dirty="0"/>
              <a:t>The capacity-building activities would include: knowledge, experience and information sharing; social dialogue; academies, policy analysis; problem-solving; networking; partnering; supporting; coaching and mentoring; monitoring and evaluating; and training.</a:t>
            </a:r>
          </a:p>
        </p:txBody>
      </p:sp>
    </p:spTree>
    <p:extLst>
      <p:ext uri="{BB962C8B-B14F-4D97-AF65-F5344CB8AC3E}">
        <p14:creationId xmlns:p14="http://schemas.microsoft.com/office/powerpoint/2010/main" val="3590228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sp>
        <p:nvSpPr>
          <p:cNvPr id="3" name="TextBox 2"/>
          <p:cNvSpPr txBox="1"/>
          <p:nvPr/>
        </p:nvSpPr>
        <p:spPr>
          <a:xfrm>
            <a:off x="10190922" y="346363"/>
            <a:ext cx="1530022" cy="461665"/>
          </a:xfrm>
          <a:prstGeom prst="rect">
            <a:avLst/>
          </a:prstGeom>
          <a:noFill/>
        </p:spPr>
        <p:txBody>
          <a:bodyPr wrap="square" rtlCol="0">
            <a:spAutoFit/>
          </a:bodyPr>
          <a:lstStyle/>
          <a:p>
            <a:r>
              <a:rPr lang="en-ZA" sz="2400" b="1" dirty="0"/>
              <a:t>PURPOSE </a:t>
            </a:r>
            <a:endParaRPr lang="en-GB" sz="2400" b="1" dirty="0"/>
          </a:p>
        </p:txBody>
      </p:sp>
      <p:graphicFrame>
        <p:nvGraphicFramePr>
          <p:cNvPr id="2" name="Diagram 1"/>
          <p:cNvGraphicFramePr/>
          <p:nvPr>
            <p:extLst>
              <p:ext uri="{D42A27DB-BD31-4B8C-83A1-F6EECF244321}">
                <p14:modId xmlns:p14="http://schemas.microsoft.com/office/powerpoint/2010/main" val="4192808177"/>
              </p:ext>
            </p:extLst>
          </p:nvPr>
        </p:nvGraphicFramePr>
        <p:xfrm>
          <a:off x="1109568" y="577195"/>
          <a:ext cx="9965634" cy="53144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Picture 4" descr="C:\Users\User\Desktop\ISH\FR Archive\FR pres Logo Implimentation-01.jpg"/>
          <p:cNvPicPr/>
          <p:nvPr/>
        </p:nvPicPr>
        <p:blipFill rotWithShape="1">
          <a:blip r:embed="rId9"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35867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sp>
        <p:nvSpPr>
          <p:cNvPr id="2" name="Rectangle 1"/>
          <p:cNvSpPr/>
          <p:nvPr/>
        </p:nvSpPr>
        <p:spPr>
          <a:xfrm>
            <a:off x="9510922" y="305922"/>
            <a:ext cx="2231701" cy="470000"/>
          </a:xfrm>
          <a:prstGeom prst="rect">
            <a:avLst/>
          </a:prstGeom>
        </p:spPr>
        <p:txBody>
          <a:bodyPr wrap="none">
            <a:spAutoFit/>
          </a:bodyPr>
          <a:lstStyle/>
          <a:p>
            <a:pPr>
              <a:lnSpc>
                <a:spcPct val="107000"/>
              </a:lnSpc>
              <a:spcBef>
                <a:spcPts val="1200"/>
              </a:spcBef>
              <a:spcAft>
                <a:spcPts val="0"/>
              </a:spcAft>
            </a:pPr>
            <a:r>
              <a:rPr lang="en-US" sz="2400" b="1" kern="0" dirty="0">
                <a:latin typeface="Calibri" panose="020F0502020204030204" pitchFamily="34" charset="0"/>
                <a:ea typeface="Times New Roman" panose="02020603050405020304" pitchFamily="18" charset="0"/>
                <a:cs typeface="Times New Roman" panose="02020603050405020304" pitchFamily="18" charset="0"/>
              </a:rPr>
              <a:t>KEY QUESTIONS</a:t>
            </a:r>
            <a:endParaRPr lang="en-ZA" sz="2400" b="1" kern="0" dirty="0">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10" name="Group 9"/>
          <p:cNvGrpSpPr/>
          <p:nvPr/>
        </p:nvGrpSpPr>
        <p:grpSpPr>
          <a:xfrm>
            <a:off x="1064526" y="1501254"/>
            <a:ext cx="10112990" cy="4653886"/>
            <a:chOff x="0" y="0"/>
            <a:chExt cx="4842620" cy="2354238"/>
          </a:xfrm>
        </p:grpSpPr>
        <p:grpSp>
          <p:nvGrpSpPr>
            <p:cNvPr id="11" name="Group 10"/>
            <p:cNvGrpSpPr/>
            <p:nvPr/>
          </p:nvGrpSpPr>
          <p:grpSpPr>
            <a:xfrm>
              <a:off x="0" y="419633"/>
              <a:ext cx="4842620" cy="1934605"/>
              <a:chOff x="0" y="68503"/>
              <a:chExt cx="4842620" cy="1934605"/>
            </a:xfrm>
          </p:grpSpPr>
          <p:sp>
            <p:nvSpPr>
              <p:cNvPr id="15" name="Arrow: Pentagon 14"/>
              <p:cNvSpPr/>
              <p:nvPr/>
            </p:nvSpPr>
            <p:spPr>
              <a:xfrm>
                <a:off x="0" y="68503"/>
                <a:ext cx="1586865" cy="1934605"/>
              </a:xfrm>
              <a:prstGeom prst="homePlate">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tabLst>
                    <a:tab pos="180340" algn="l"/>
                  </a:tabLst>
                </a:pPr>
                <a:r>
                  <a:rPr lang="en-ZA" dirty="0">
                    <a:solidFill>
                      <a:srgbClr val="000000"/>
                    </a:solidFill>
                    <a:effectLst/>
                    <a:ea typeface="Calibri" panose="020F0502020204030204" pitchFamily="34" charset="0"/>
                    <a:cs typeface="Arial" panose="020B0604020202020204" pitchFamily="34" charset="0"/>
                  </a:rPr>
                  <a:t>Is there a </a:t>
                </a:r>
                <a:r>
                  <a:rPr lang="en-ZA" b="1" dirty="0">
                    <a:solidFill>
                      <a:srgbClr val="000000"/>
                    </a:solidFill>
                    <a:effectLst/>
                    <a:ea typeface="Calibri" panose="020F0502020204030204" pitchFamily="34" charset="0"/>
                    <a:cs typeface="Arial" panose="020B0604020202020204" pitchFamily="34" charset="0"/>
                  </a:rPr>
                  <a:t>need </a:t>
                </a:r>
                <a:endParaRPr lang="en-ZA" b="1" dirty="0">
                  <a:effectLst/>
                  <a:ea typeface="Calibri" panose="020F0502020204030204" pitchFamily="34" charset="0"/>
                  <a:cs typeface="Times New Roman" panose="02020603050405020304" pitchFamily="18" charset="0"/>
                </a:endParaRPr>
              </a:p>
              <a:p>
                <a:pPr>
                  <a:lnSpc>
                    <a:spcPct val="107000"/>
                  </a:lnSpc>
                  <a:spcAft>
                    <a:spcPts val="0"/>
                  </a:spcAft>
                  <a:tabLst>
                    <a:tab pos="180340" algn="l"/>
                  </a:tabLst>
                </a:pPr>
                <a:r>
                  <a:rPr lang="en-ZA" dirty="0">
                    <a:solidFill>
                      <a:srgbClr val="000000"/>
                    </a:solidFill>
                    <a:effectLst/>
                    <a:ea typeface="Calibri" panose="020F0502020204030204" pitchFamily="34" charset="0"/>
                    <a:cs typeface="Arial" panose="020B0604020202020204" pitchFamily="34" charset="0"/>
                  </a:rPr>
                  <a:t>for a </a:t>
                </a:r>
                <a:r>
                  <a:rPr lang="en-ZA" i="1" dirty="0">
                    <a:solidFill>
                      <a:srgbClr val="000000"/>
                    </a:solidFill>
                    <a:effectLst/>
                    <a:ea typeface="Calibri" panose="020F0502020204030204" pitchFamily="34" charset="0"/>
                    <a:cs typeface="Arial" panose="020B0604020202020204" pitchFamily="34" charset="0"/>
                  </a:rPr>
                  <a:t>Centre for skills development, </a:t>
                </a:r>
                <a:r>
                  <a:rPr lang="en-ZA" i="1" dirty="0">
                    <a:solidFill>
                      <a:srgbClr val="000000"/>
                    </a:solidFill>
                    <a:effectLst/>
                    <a:ea typeface="Calibri" panose="020F0502020204030204" pitchFamily="34" charset="0"/>
                    <a:cs typeface="TTE2t00"/>
                  </a:rPr>
                  <a:t>capacity support, and monitoring and evaluation</a:t>
                </a:r>
                <a:r>
                  <a:rPr lang="en-ZA" dirty="0">
                    <a:solidFill>
                      <a:srgbClr val="000000"/>
                    </a:solidFill>
                    <a:effectLst/>
                    <a:ea typeface="Calibri" panose="020F0502020204030204" pitchFamily="34" charset="0"/>
                    <a:cs typeface="Arial" panose="020B0604020202020204" pitchFamily="34" charset="0"/>
                  </a:rPr>
                  <a:t> to build the capacity of cadres and institutions in the post-school education and training system?</a:t>
                </a:r>
                <a:endParaRPr lang="en-ZA" dirty="0">
                  <a:effectLst/>
                  <a:ea typeface="Calibri" panose="020F0502020204030204" pitchFamily="34" charset="0"/>
                  <a:cs typeface="Times New Roman" panose="02020603050405020304" pitchFamily="18" charset="0"/>
                </a:endParaRPr>
              </a:p>
              <a:p>
                <a:pPr algn="ctr">
                  <a:lnSpc>
                    <a:spcPct val="107000"/>
                  </a:lnSpc>
                  <a:spcAft>
                    <a:spcPts val="0"/>
                  </a:spcAft>
                </a:pPr>
                <a:r>
                  <a:rPr lang="en-ZA" dirty="0">
                    <a:solidFill>
                      <a:srgbClr val="000000"/>
                    </a:solidFill>
                    <a:effectLst/>
                    <a:ea typeface="Calibri" panose="020F0502020204030204" pitchFamily="34" charset="0"/>
                    <a:cs typeface="Times New Roman" panose="02020603050405020304" pitchFamily="18" charset="0"/>
                  </a:rPr>
                  <a:t> </a:t>
                </a:r>
                <a:endParaRPr lang="en-ZA" dirty="0">
                  <a:effectLst/>
                  <a:ea typeface="Calibri" panose="020F0502020204030204" pitchFamily="34" charset="0"/>
                  <a:cs typeface="Times New Roman" panose="02020603050405020304" pitchFamily="18" charset="0"/>
                </a:endParaRPr>
              </a:p>
            </p:txBody>
          </p:sp>
          <p:sp>
            <p:nvSpPr>
              <p:cNvPr id="16" name="Arrow: Pentagon 15"/>
              <p:cNvSpPr/>
              <p:nvPr/>
            </p:nvSpPr>
            <p:spPr>
              <a:xfrm>
                <a:off x="1630552" y="272492"/>
                <a:ext cx="1586865" cy="1566844"/>
              </a:xfrm>
              <a:prstGeom prst="homePlate">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ZA" dirty="0">
                    <a:solidFill>
                      <a:srgbClr val="000000"/>
                    </a:solidFill>
                    <a:effectLst/>
                    <a:ea typeface="Calibri" panose="020F0502020204030204" pitchFamily="34" charset="0"/>
                    <a:cs typeface="Arial" panose="020B0604020202020204" pitchFamily="34" charset="0"/>
                  </a:rPr>
                  <a:t>Are there </a:t>
                </a:r>
                <a:endParaRPr lang="en-ZA" dirty="0">
                  <a:effectLst/>
                  <a:ea typeface="Calibri" panose="020F0502020204030204" pitchFamily="34" charset="0"/>
                  <a:cs typeface="Times New Roman" panose="02020603050405020304" pitchFamily="18" charset="0"/>
                </a:endParaRPr>
              </a:p>
              <a:p>
                <a:pPr>
                  <a:lnSpc>
                    <a:spcPct val="107000"/>
                  </a:lnSpc>
                  <a:spcAft>
                    <a:spcPts val="0"/>
                  </a:spcAft>
                </a:pPr>
                <a:r>
                  <a:rPr lang="en-ZA" dirty="0">
                    <a:solidFill>
                      <a:srgbClr val="000000"/>
                    </a:solidFill>
                    <a:effectLst/>
                    <a:ea typeface="Calibri" panose="020F0502020204030204" pitchFamily="34" charset="0"/>
                    <a:cs typeface="Arial" panose="020B0604020202020204" pitchFamily="34" charset="0"/>
                  </a:rPr>
                  <a:t>key functional areas </a:t>
                </a:r>
                <a:endParaRPr lang="en-ZA" dirty="0">
                  <a:effectLst/>
                  <a:ea typeface="Calibri" panose="020F0502020204030204" pitchFamily="34" charset="0"/>
                  <a:cs typeface="Times New Roman" panose="02020603050405020304" pitchFamily="18" charset="0"/>
                </a:endParaRPr>
              </a:p>
              <a:p>
                <a:pPr>
                  <a:lnSpc>
                    <a:spcPct val="107000"/>
                  </a:lnSpc>
                  <a:spcAft>
                    <a:spcPts val="0"/>
                  </a:spcAft>
                </a:pPr>
                <a:r>
                  <a:rPr lang="en-ZA" dirty="0">
                    <a:solidFill>
                      <a:srgbClr val="000000"/>
                    </a:solidFill>
                    <a:effectLst/>
                    <a:ea typeface="Calibri" panose="020F0502020204030204" pitchFamily="34" charset="0"/>
                    <a:cs typeface="Arial" panose="020B0604020202020204" pitchFamily="34" charset="0"/>
                  </a:rPr>
                  <a:t>in the post-school education and training system that are </a:t>
                </a:r>
                <a:r>
                  <a:rPr lang="en-ZA" b="1" dirty="0">
                    <a:solidFill>
                      <a:srgbClr val="000000"/>
                    </a:solidFill>
                    <a:effectLst/>
                    <a:ea typeface="Calibri" panose="020F0502020204030204" pitchFamily="34" charset="0"/>
                    <a:cs typeface="Arial" panose="020B0604020202020204" pitchFamily="34" charset="0"/>
                  </a:rPr>
                  <a:t>not served, underserved or in need of change </a:t>
                </a:r>
                <a:endParaRPr lang="en-ZA" b="1" dirty="0">
                  <a:effectLst/>
                  <a:ea typeface="Calibri" panose="020F0502020204030204" pitchFamily="34" charset="0"/>
                  <a:cs typeface="Times New Roman" panose="02020603050405020304" pitchFamily="18" charset="0"/>
                </a:endParaRPr>
              </a:p>
              <a:p>
                <a:pPr>
                  <a:lnSpc>
                    <a:spcPct val="107000"/>
                  </a:lnSpc>
                  <a:spcAft>
                    <a:spcPts val="0"/>
                  </a:spcAft>
                </a:pPr>
                <a:r>
                  <a:rPr lang="en-ZA" dirty="0">
                    <a:solidFill>
                      <a:srgbClr val="000000"/>
                    </a:solidFill>
                    <a:effectLst/>
                    <a:ea typeface="Calibri" panose="020F0502020204030204" pitchFamily="34" charset="0"/>
                    <a:cs typeface="Arial" panose="020B0604020202020204" pitchFamily="34" charset="0"/>
                  </a:rPr>
                  <a:t>in terms of capacity-building? </a:t>
                </a:r>
                <a:endParaRPr lang="en-ZA" dirty="0">
                  <a:effectLst/>
                  <a:ea typeface="Calibri" panose="020F0502020204030204" pitchFamily="34" charset="0"/>
                  <a:cs typeface="Times New Roman" panose="02020603050405020304" pitchFamily="18" charset="0"/>
                </a:endParaRPr>
              </a:p>
              <a:p>
                <a:pPr>
                  <a:lnSpc>
                    <a:spcPct val="107000"/>
                  </a:lnSpc>
                  <a:spcAft>
                    <a:spcPts val="0"/>
                  </a:spcAft>
                </a:pPr>
                <a:r>
                  <a:rPr lang="en-ZA" dirty="0">
                    <a:solidFill>
                      <a:srgbClr val="000000"/>
                    </a:solidFill>
                    <a:effectLst/>
                    <a:ea typeface="Calibri" panose="020F0502020204030204" pitchFamily="34" charset="0"/>
                    <a:cs typeface="Times New Roman" panose="02020603050405020304" pitchFamily="18" charset="0"/>
                  </a:rPr>
                  <a:t> </a:t>
                </a:r>
                <a:endParaRPr lang="en-ZA" dirty="0">
                  <a:effectLst/>
                  <a:ea typeface="Calibri" panose="020F0502020204030204" pitchFamily="34" charset="0"/>
                  <a:cs typeface="Times New Roman" panose="02020603050405020304" pitchFamily="18" charset="0"/>
                </a:endParaRPr>
              </a:p>
            </p:txBody>
          </p:sp>
          <p:sp>
            <p:nvSpPr>
              <p:cNvPr id="17" name="Arrow: Pentagon 16"/>
              <p:cNvSpPr/>
              <p:nvPr/>
            </p:nvSpPr>
            <p:spPr>
              <a:xfrm>
                <a:off x="3255755" y="429904"/>
                <a:ext cx="1586865" cy="1097280"/>
              </a:xfrm>
              <a:prstGeom prst="homePlate">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ZA" dirty="0">
                    <a:solidFill>
                      <a:srgbClr val="000000"/>
                    </a:solidFill>
                    <a:effectLst/>
                    <a:ea typeface="Calibri" panose="020F0502020204030204" pitchFamily="34" charset="0"/>
                    <a:cs typeface="Arial" panose="020B0604020202020204" pitchFamily="34" charset="0"/>
                  </a:rPr>
                  <a:t>What is the </a:t>
                </a:r>
                <a:r>
                  <a:rPr lang="en-ZA" b="1" dirty="0">
                    <a:solidFill>
                      <a:schemeClr val="tx1"/>
                    </a:solidFill>
                    <a:effectLst/>
                    <a:ea typeface="Calibri" panose="020F0502020204030204" pitchFamily="34" charset="0"/>
                    <a:cs typeface="Arial" panose="020B0604020202020204" pitchFamily="34" charset="0"/>
                  </a:rPr>
                  <a:t>niche and innovation </a:t>
                </a:r>
                <a:r>
                  <a:rPr lang="en-ZA" dirty="0">
                    <a:solidFill>
                      <a:srgbClr val="000000"/>
                    </a:solidFill>
                    <a:effectLst/>
                    <a:ea typeface="Calibri" panose="020F0502020204030204" pitchFamily="34" charset="0"/>
                    <a:cs typeface="Arial" panose="020B0604020202020204" pitchFamily="34" charset="0"/>
                  </a:rPr>
                  <a:t>that is needed in terms of capacity-building for the proposed </a:t>
                </a:r>
                <a:r>
                  <a:rPr lang="en-ZA" i="1" dirty="0">
                    <a:solidFill>
                      <a:srgbClr val="000000"/>
                    </a:solidFill>
                    <a:effectLst/>
                    <a:ea typeface="Calibri" panose="020F0502020204030204" pitchFamily="34" charset="0"/>
                    <a:cs typeface="Arial" panose="020B0604020202020204" pitchFamily="34" charset="0"/>
                  </a:rPr>
                  <a:t>Centre</a:t>
                </a:r>
                <a:r>
                  <a:rPr lang="en-ZA" dirty="0">
                    <a:solidFill>
                      <a:srgbClr val="000000"/>
                    </a:solidFill>
                    <a:effectLst/>
                    <a:ea typeface="Calibri" panose="020F0502020204030204" pitchFamily="34" charset="0"/>
                    <a:cs typeface="Arial" panose="020B0604020202020204" pitchFamily="34" charset="0"/>
                  </a:rPr>
                  <a:t>?</a:t>
                </a:r>
                <a:endParaRPr lang="en-ZA" dirty="0">
                  <a:effectLst/>
                  <a:ea typeface="Calibri" panose="020F0502020204030204" pitchFamily="34" charset="0"/>
                  <a:cs typeface="Times New Roman" panose="02020603050405020304" pitchFamily="18" charset="0"/>
                </a:endParaRPr>
              </a:p>
              <a:p>
                <a:pPr>
                  <a:lnSpc>
                    <a:spcPct val="107000"/>
                  </a:lnSpc>
                  <a:spcAft>
                    <a:spcPts val="800"/>
                  </a:spcAft>
                </a:pPr>
                <a:r>
                  <a:rPr lang="en-ZA" dirty="0">
                    <a:solidFill>
                      <a:srgbClr val="000000"/>
                    </a:solidFill>
                    <a:effectLst/>
                    <a:ea typeface="Calibri" panose="020F0502020204030204" pitchFamily="34" charset="0"/>
                    <a:cs typeface="Times New Roman" panose="02020603050405020304" pitchFamily="18" charset="0"/>
                  </a:rPr>
                  <a:t> </a:t>
                </a:r>
                <a:endParaRPr lang="en-ZA" dirty="0">
                  <a:effectLst/>
                  <a:ea typeface="Calibri" panose="020F0502020204030204" pitchFamily="34" charset="0"/>
                  <a:cs typeface="Times New Roman" panose="02020603050405020304" pitchFamily="18" charset="0"/>
                </a:endParaRPr>
              </a:p>
            </p:txBody>
          </p:sp>
        </p:grpSp>
        <p:sp>
          <p:nvSpPr>
            <p:cNvPr id="12" name="Arrow: Pentagon 11"/>
            <p:cNvSpPr/>
            <p:nvPr/>
          </p:nvSpPr>
          <p:spPr>
            <a:xfrm>
              <a:off x="7315" y="0"/>
              <a:ext cx="1060704" cy="255905"/>
            </a:xfrm>
            <a:prstGeom prst="homePlate">
              <a:avLst/>
            </a:prstGeom>
            <a:solidFill>
              <a:srgbClr val="FF000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2000" b="1" dirty="0">
                  <a:solidFill>
                    <a:srgbClr val="FFFFFF"/>
                  </a:solidFill>
                  <a:effectLst/>
                  <a:ea typeface="Calibri" panose="020F0502020204030204" pitchFamily="34" charset="0"/>
                  <a:cs typeface="Arial" panose="020B0604020202020204" pitchFamily="34" charset="0"/>
                </a:rPr>
                <a:t>QUESTION 1</a:t>
              </a:r>
              <a:endParaRPr lang="en-ZA" sz="2000" dirty="0">
                <a:effectLst/>
                <a:ea typeface="Calibri" panose="020F0502020204030204" pitchFamily="34" charset="0"/>
                <a:cs typeface="Times New Roman" panose="02020603050405020304" pitchFamily="18" charset="0"/>
              </a:endParaRPr>
            </a:p>
          </p:txBody>
        </p:sp>
        <p:sp>
          <p:nvSpPr>
            <p:cNvPr id="13" name="Arrow: Pentagon 12"/>
            <p:cNvSpPr/>
            <p:nvPr/>
          </p:nvSpPr>
          <p:spPr>
            <a:xfrm>
              <a:off x="1616659" y="0"/>
              <a:ext cx="1053389" cy="256032"/>
            </a:xfrm>
            <a:prstGeom prst="homePlate">
              <a:avLst/>
            </a:prstGeom>
            <a:solidFill>
              <a:srgbClr val="FF000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2000" b="1">
                  <a:solidFill>
                    <a:srgbClr val="FFFFFF"/>
                  </a:solidFill>
                  <a:effectLst/>
                  <a:ea typeface="Calibri" panose="020F0502020204030204" pitchFamily="34" charset="0"/>
                  <a:cs typeface="Arial" panose="020B0604020202020204" pitchFamily="34" charset="0"/>
                </a:rPr>
                <a:t>QUESTION 2</a:t>
              </a:r>
              <a:endParaRPr lang="en-ZA" sz="2000">
                <a:effectLst/>
                <a:ea typeface="Calibri" panose="020F0502020204030204" pitchFamily="34" charset="0"/>
                <a:cs typeface="Times New Roman" panose="02020603050405020304" pitchFamily="18" charset="0"/>
              </a:endParaRPr>
            </a:p>
          </p:txBody>
        </p:sp>
        <p:sp>
          <p:nvSpPr>
            <p:cNvPr id="14" name="Arrow: Pentagon 13"/>
            <p:cNvSpPr/>
            <p:nvPr/>
          </p:nvSpPr>
          <p:spPr>
            <a:xfrm>
              <a:off x="3240634" y="14631"/>
              <a:ext cx="1082649" cy="256032"/>
            </a:xfrm>
            <a:prstGeom prst="homePlate">
              <a:avLst/>
            </a:prstGeom>
            <a:solidFill>
              <a:srgbClr val="FF000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2000" b="1" dirty="0">
                  <a:solidFill>
                    <a:srgbClr val="FFFFFF"/>
                  </a:solidFill>
                  <a:effectLst/>
                  <a:ea typeface="Calibri" panose="020F0502020204030204" pitchFamily="34" charset="0"/>
                  <a:cs typeface="Arial" panose="020B0604020202020204" pitchFamily="34" charset="0"/>
                </a:rPr>
                <a:t>QUESTION 3</a:t>
              </a:r>
              <a:endParaRPr lang="en-ZA" sz="2000" dirty="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08922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sp>
        <p:nvSpPr>
          <p:cNvPr id="3" name="TextBox 2"/>
          <p:cNvSpPr txBox="1"/>
          <p:nvPr/>
        </p:nvSpPr>
        <p:spPr>
          <a:xfrm>
            <a:off x="9676263" y="346363"/>
            <a:ext cx="2044681" cy="830997"/>
          </a:xfrm>
          <a:prstGeom prst="rect">
            <a:avLst/>
          </a:prstGeom>
          <a:noFill/>
        </p:spPr>
        <p:txBody>
          <a:bodyPr wrap="square" rtlCol="0">
            <a:spAutoFit/>
          </a:bodyPr>
          <a:lstStyle/>
          <a:p>
            <a:r>
              <a:rPr lang="en-ZA" sz="2400" b="1" dirty="0"/>
              <a:t>RESEARCH DESIGN </a:t>
            </a:r>
            <a:endParaRPr lang="en-GB" sz="2400" b="1" dirty="0"/>
          </a:p>
        </p:txBody>
      </p:sp>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aphicFrame>
        <p:nvGraphicFramePr>
          <p:cNvPr id="6" name="Diagram 5"/>
          <p:cNvGraphicFramePr/>
          <p:nvPr>
            <p:extLst>
              <p:ext uri="{D42A27DB-BD31-4B8C-83A1-F6EECF244321}">
                <p14:modId xmlns:p14="http://schemas.microsoft.com/office/powerpoint/2010/main" val="2987166604"/>
              </p:ext>
            </p:extLst>
          </p:nvPr>
        </p:nvGraphicFramePr>
        <p:xfrm>
          <a:off x="436729" y="2333767"/>
          <a:ext cx="4858602" cy="413527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7" name="Diagram 6"/>
          <p:cNvGraphicFramePr/>
          <p:nvPr>
            <p:extLst>
              <p:ext uri="{D42A27DB-BD31-4B8C-83A1-F6EECF244321}">
                <p14:modId xmlns:p14="http://schemas.microsoft.com/office/powerpoint/2010/main" val="90967668"/>
              </p:ext>
            </p:extLst>
          </p:nvPr>
        </p:nvGraphicFramePr>
        <p:xfrm>
          <a:off x="5559592" y="2513771"/>
          <a:ext cx="3411941" cy="367124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8" name="Flowchart: Connector 7"/>
          <p:cNvSpPr/>
          <p:nvPr/>
        </p:nvSpPr>
        <p:spPr>
          <a:xfrm>
            <a:off x="9385920" y="3655080"/>
            <a:ext cx="1470238" cy="1388627"/>
          </a:xfrm>
          <a:prstGeom prst="flowChartConnector">
            <a:avLst/>
          </a:prstGeom>
          <a:solidFill>
            <a:schemeClr val="tx1"/>
          </a:solidFill>
          <a:ln>
            <a:solidFill>
              <a:schemeClr val="tx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ZA" b="1" dirty="0">
                <a:solidFill>
                  <a:srgbClr val="FFFFFF"/>
                </a:solidFill>
                <a:effectLst/>
                <a:ea typeface="Calibri" panose="020F0502020204030204" pitchFamily="34" charset="0"/>
                <a:cs typeface="Times New Roman" panose="02020603050405020304" pitchFamily="18" charset="0"/>
              </a:rPr>
              <a:t>Final</a:t>
            </a:r>
            <a:endParaRPr lang="en-ZA" dirty="0">
              <a:effectLst/>
              <a:ea typeface="Calibri" panose="020F0502020204030204" pitchFamily="34" charset="0"/>
              <a:cs typeface="Times New Roman" panose="02020603050405020304" pitchFamily="18" charset="0"/>
            </a:endParaRPr>
          </a:p>
          <a:p>
            <a:pPr algn="ctr">
              <a:lnSpc>
                <a:spcPct val="107000"/>
              </a:lnSpc>
              <a:spcAft>
                <a:spcPts val="0"/>
              </a:spcAft>
            </a:pPr>
            <a:r>
              <a:rPr lang="en-ZA" b="1" dirty="0">
                <a:solidFill>
                  <a:srgbClr val="FFFFFF"/>
                </a:solidFill>
                <a:effectLst/>
                <a:ea typeface="Calibri" panose="020F0502020204030204" pitchFamily="34" charset="0"/>
                <a:cs typeface="Times New Roman" panose="02020603050405020304" pitchFamily="18" charset="0"/>
              </a:rPr>
              <a:t>Report</a:t>
            </a:r>
            <a:endParaRPr lang="en-ZA" dirty="0">
              <a:effectLst/>
              <a:ea typeface="Calibri" panose="020F0502020204030204" pitchFamily="34" charset="0"/>
              <a:cs typeface="Times New Roman" panose="02020603050405020304" pitchFamily="18" charset="0"/>
            </a:endParaRPr>
          </a:p>
        </p:txBody>
      </p:sp>
      <p:sp>
        <p:nvSpPr>
          <p:cNvPr id="9" name="Oval 8"/>
          <p:cNvSpPr/>
          <p:nvPr/>
        </p:nvSpPr>
        <p:spPr>
          <a:xfrm>
            <a:off x="3562064" y="627985"/>
            <a:ext cx="4653887" cy="1265209"/>
          </a:xfrm>
          <a:prstGeom prst="ellipse">
            <a:avLst/>
          </a:prstGeom>
          <a:solidFill>
            <a:srgbClr val="FF0000"/>
          </a:solidFill>
          <a:ln>
            <a:solidFill>
              <a:srgbClr val="FF0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3200" b="1" dirty="0">
                <a:sym typeface="Symbol" panose="05050102010706020507" pitchFamily="18" charset="2"/>
              </a:rPr>
              <a:t>+  </a:t>
            </a:r>
            <a:r>
              <a:rPr lang="en-ZA" sz="2800" b="1" dirty="0">
                <a:sym typeface="Symbol" panose="05050102010706020507" pitchFamily="18" charset="2"/>
              </a:rPr>
              <a:t>100 Participants</a:t>
            </a:r>
            <a:endParaRPr lang="en-ZA" sz="6000" b="1" dirty="0"/>
          </a:p>
        </p:txBody>
      </p:sp>
    </p:spTree>
    <p:extLst>
      <p:ext uri="{BB962C8B-B14F-4D97-AF65-F5344CB8AC3E}">
        <p14:creationId xmlns:p14="http://schemas.microsoft.com/office/powerpoint/2010/main" val="1696407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sp>
        <p:nvSpPr>
          <p:cNvPr id="3" name="TextBox 2"/>
          <p:cNvSpPr txBox="1"/>
          <p:nvPr/>
        </p:nvSpPr>
        <p:spPr>
          <a:xfrm>
            <a:off x="9403307" y="346363"/>
            <a:ext cx="2317637" cy="830997"/>
          </a:xfrm>
          <a:prstGeom prst="rect">
            <a:avLst/>
          </a:prstGeom>
          <a:noFill/>
        </p:spPr>
        <p:txBody>
          <a:bodyPr wrap="square" rtlCol="0">
            <a:spAutoFit/>
          </a:bodyPr>
          <a:lstStyle/>
          <a:p>
            <a:pPr algn="r"/>
            <a:r>
              <a:rPr lang="en-ZA" sz="2400" b="1" dirty="0"/>
              <a:t>CURRENT HRD CHALLENGES </a:t>
            </a:r>
            <a:endParaRPr lang="en-GB" sz="2400" b="1" dirty="0"/>
          </a:p>
        </p:txBody>
      </p:sp>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pSp>
        <p:nvGrpSpPr>
          <p:cNvPr id="13" name="Group 12"/>
          <p:cNvGrpSpPr/>
          <p:nvPr/>
        </p:nvGrpSpPr>
        <p:grpSpPr>
          <a:xfrm>
            <a:off x="2197290" y="586853"/>
            <a:ext cx="5871020" cy="5882185"/>
            <a:chOff x="-38" y="-155267"/>
            <a:chExt cx="3945082" cy="3770199"/>
          </a:xfrm>
        </p:grpSpPr>
        <p:grpSp>
          <p:nvGrpSpPr>
            <p:cNvPr id="14" name="Group 13"/>
            <p:cNvGrpSpPr/>
            <p:nvPr/>
          </p:nvGrpSpPr>
          <p:grpSpPr>
            <a:xfrm>
              <a:off x="-38" y="-155267"/>
              <a:ext cx="3944123" cy="3770199"/>
              <a:chOff x="-38" y="-155267"/>
              <a:chExt cx="3944123" cy="3770199"/>
            </a:xfrm>
          </p:grpSpPr>
          <p:grpSp>
            <p:nvGrpSpPr>
              <p:cNvPr id="16" name="Group 15"/>
              <p:cNvGrpSpPr/>
              <p:nvPr/>
            </p:nvGrpSpPr>
            <p:grpSpPr>
              <a:xfrm>
                <a:off x="-38" y="-155267"/>
                <a:ext cx="3944123" cy="3770199"/>
                <a:chOff x="-54" y="-155189"/>
                <a:chExt cx="3944123" cy="3770199"/>
              </a:xfrm>
            </p:grpSpPr>
            <p:grpSp>
              <p:nvGrpSpPr>
                <p:cNvPr id="18" name="Group 17"/>
                <p:cNvGrpSpPr/>
                <p:nvPr/>
              </p:nvGrpSpPr>
              <p:grpSpPr>
                <a:xfrm>
                  <a:off x="-54" y="-155189"/>
                  <a:ext cx="3937261" cy="3770199"/>
                  <a:chOff x="-123" y="-155110"/>
                  <a:chExt cx="2164170" cy="3770495"/>
                </a:xfrm>
              </p:grpSpPr>
              <p:sp>
                <p:nvSpPr>
                  <p:cNvPr id="20" name="Arrow: Pentagon 19"/>
                  <p:cNvSpPr/>
                  <p:nvPr/>
                </p:nvSpPr>
                <p:spPr>
                  <a:xfrm rot="5400000">
                    <a:off x="-1700776" y="1545543"/>
                    <a:ext cx="3770495" cy="369190"/>
                  </a:xfrm>
                  <a:prstGeom prst="homePlate">
                    <a:avLst/>
                  </a:prstGeom>
                  <a:solidFill>
                    <a:srgbClr val="FF0000"/>
                  </a:solidFill>
                  <a:ln>
                    <a:solidFill>
                      <a:srgbClr val="FF0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ZA" dirty="0"/>
                  </a:p>
                </p:txBody>
              </p:sp>
              <p:sp>
                <p:nvSpPr>
                  <p:cNvPr id="21" name="Rectangle 20"/>
                  <p:cNvSpPr/>
                  <p:nvPr/>
                </p:nvSpPr>
                <p:spPr>
                  <a:xfrm>
                    <a:off x="213350" y="1103828"/>
                    <a:ext cx="1950695" cy="300213"/>
                  </a:xfrm>
                  <a:prstGeom prst="rect">
                    <a:avLst/>
                  </a:prstGeom>
                  <a:solidFill>
                    <a:schemeClr val="bg1">
                      <a:lumMod val="95000"/>
                    </a:schemeClr>
                  </a:solidFill>
                  <a:ln>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90170" algn="ctr">
                      <a:lnSpc>
                        <a:spcPct val="107000"/>
                      </a:lnSpc>
                      <a:spcAft>
                        <a:spcPts val="800"/>
                      </a:spcAft>
                      <a:tabLst>
                        <a:tab pos="2945130" algn="l"/>
                      </a:tabLst>
                    </a:pPr>
                    <a:endParaRPr lang="en-ZA" dirty="0">
                      <a:solidFill>
                        <a:srgbClr val="000000"/>
                      </a:solidFill>
                      <a:effectLst/>
                      <a:ea typeface="Times New Roman" panose="02020603050405020304" pitchFamily="18" charset="0"/>
                      <a:cs typeface="Calibri" panose="020F0502020204030204" pitchFamily="34" charset="0"/>
                    </a:endParaRPr>
                  </a:p>
                  <a:p>
                    <a:pPr marL="90170"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Engaging with Complex Legislation &amp; Regulations</a:t>
                    </a: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ZA" dirty="0">
                        <a:effectLst/>
                        <a:ea typeface="Calibri" panose="020F0502020204030204" pitchFamily="34" charset="0"/>
                        <a:cs typeface="Times New Roman" panose="02020603050405020304" pitchFamily="18" charset="0"/>
                      </a:rPr>
                      <a:t> </a:t>
                    </a:r>
                  </a:p>
                </p:txBody>
              </p:sp>
              <p:sp>
                <p:nvSpPr>
                  <p:cNvPr id="22" name="Rectangle 21"/>
                  <p:cNvSpPr/>
                  <p:nvPr/>
                </p:nvSpPr>
                <p:spPr>
                  <a:xfrm>
                    <a:off x="213352" y="2202189"/>
                    <a:ext cx="1950695" cy="300213"/>
                  </a:xfrm>
                  <a:prstGeom prst="rect">
                    <a:avLst/>
                  </a:prstGeom>
                  <a:solidFill>
                    <a:schemeClr val="bg1">
                      <a:lumMod val="95000"/>
                    </a:schemeClr>
                  </a:solidFill>
                  <a:ln>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a:t>
                    </a:r>
                  </a:p>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Poor Articulation and Partnerships</a:t>
                    </a: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ZA" dirty="0">
                        <a:effectLst/>
                        <a:ea typeface="Calibri" panose="020F0502020204030204" pitchFamily="34" charset="0"/>
                        <a:cs typeface="Times New Roman" panose="02020603050405020304" pitchFamily="18" charset="0"/>
                      </a:rPr>
                      <a:t> </a:t>
                    </a:r>
                  </a:p>
                </p:txBody>
              </p:sp>
              <p:grpSp>
                <p:nvGrpSpPr>
                  <p:cNvPr id="23" name="Group 22"/>
                  <p:cNvGrpSpPr/>
                  <p:nvPr/>
                </p:nvGrpSpPr>
                <p:grpSpPr>
                  <a:xfrm>
                    <a:off x="207001" y="1465778"/>
                    <a:ext cx="1950875" cy="667855"/>
                    <a:chOff x="-3945446" y="1306691"/>
                    <a:chExt cx="3019649" cy="668089"/>
                  </a:xfrm>
                </p:grpSpPr>
                <p:sp>
                  <p:nvSpPr>
                    <p:cNvPr id="26" name="Rectangle 25"/>
                    <p:cNvSpPr/>
                    <p:nvPr/>
                  </p:nvSpPr>
                  <p:spPr>
                    <a:xfrm>
                      <a:off x="-3945446" y="1306691"/>
                      <a:ext cx="3019646" cy="300250"/>
                    </a:xfrm>
                    <a:prstGeom prst="rect">
                      <a:avLst/>
                    </a:prstGeom>
                    <a:solidFill>
                      <a:schemeClr val="bg1">
                        <a:lumMod val="95000"/>
                      </a:schemeClr>
                    </a:solidFill>
                    <a:ln>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a:t>
                      </a:r>
                    </a:p>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Leadership and Management Challenges </a:t>
                      </a: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ZA" dirty="0">
                          <a:effectLst/>
                          <a:ea typeface="Calibri" panose="020F0502020204030204" pitchFamily="34" charset="0"/>
                          <a:cs typeface="Times New Roman" panose="02020603050405020304" pitchFamily="18" charset="0"/>
                        </a:rPr>
                        <a:t> </a:t>
                      </a:r>
                    </a:p>
                  </p:txBody>
                </p:sp>
                <p:sp>
                  <p:nvSpPr>
                    <p:cNvPr id="27" name="Rectangle 26"/>
                    <p:cNvSpPr/>
                    <p:nvPr/>
                  </p:nvSpPr>
                  <p:spPr>
                    <a:xfrm>
                      <a:off x="-3945443" y="1668768"/>
                      <a:ext cx="3019646" cy="306012"/>
                    </a:xfrm>
                    <a:prstGeom prst="rect">
                      <a:avLst/>
                    </a:prstGeom>
                    <a:solidFill>
                      <a:schemeClr val="bg1">
                        <a:lumMod val="95000"/>
                      </a:schemeClr>
                    </a:solidFill>
                    <a:ln>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Weak Monitoring and Evaluation</a:t>
                      </a:r>
                      <a:endParaRPr lang="en-ZA" dirty="0">
                        <a:effectLst/>
                        <a:ea typeface="Calibri" panose="020F0502020204030204" pitchFamily="34" charset="0"/>
                        <a:cs typeface="Times New Roman" panose="02020603050405020304" pitchFamily="18" charset="0"/>
                      </a:endParaRPr>
                    </a:p>
                  </p:txBody>
                </p:sp>
              </p:grpSp>
              <p:sp>
                <p:nvSpPr>
                  <p:cNvPr id="24" name="Rectangle 23"/>
                  <p:cNvSpPr/>
                  <p:nvPr/>
                </p:nvSpPr>
                <p:spPr>
                  <a:xfrm>
                    <a:off x="213350" y="360878"/>
                    <a:ext cx="1950696" cy="300213"/>
                  </a:xfrm>
                  <a:prstGeom prst="rect">
                    <a:avLst/>
                  </a:prstGeom>
                  <a:solidFill>
                    <a:schemeClr val="bg1">
                      <a:lumMod val="95000"/>
                    </a:schemeClr>
                  </a:solidFill>
                  <a:ln>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450215" algn="ctr">
                      <a:lnSpc>
                        <a:spcPct val="107000"/>
                      </a:lnSpc>
                      <a:spcAft>
                        <a:spcPts val="800"/>
                      </a:spcAft>
                      <a:tabLst>
                        <a:tab pos="2945130" algn="l"/>
                      </a:tabLst>
                    </a:pPr>
                    <a:endParaRPr lang="en-ZA" dirty="0">
                      <a:solidFill>
                        <a:srgbClr val="000000"/>
                      </a:solidFill>
                      <a:effectLst/>
                      <a:ea typeface="Times New Roman" panose="02020603050405020304" pitchFamily="18" charset="0"/>
                      <a:cs typeface="Calibri" panose="020F0502020204030204" pitchFamily="34" charset="0"/>
                    </a:endParaRPr>
                  </a:p>
                  <a:p>
                    <a:pPr marL="450215"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Dealing with Apartheid Legacy</a:t>
                    </a: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ZA" dirty="0">
                        <a:effectLst/>
                        <a:ea typeface="Calibri" panose="020F0502020204030204" pitchFamily="34" charset="0"/>
                        <a:cs typeface="Times New Roman" panose="02020603050405020304" pitchFamily="18" charset="0"/>
                      </a:rPr>
                      <a:t> </a:t>
                    </a:r>
                  </a:p>
                </p:txBody>
              </p:sp>
              <p:sp>
                <p:nvSpPr>
                  <p:cNvPr id="25" name="Rectangle 24"/>
                  <p:cNvSpPr/>
                  <p:nvPr/>
                </p:nvSpPr>
                <p:spPr>
                  <a:xfrm>
                    <a:off x="213350" y="735528"/>
                    <a:ext cx="1950695" cy="300213"/>
                  </a:xfrm>
                  <a:prstGeom prst="rect">
                    <a:avLst/>
                  </a:prstGeom>
                  <a:solidFill>
                    <a:schemeClr val="bg1">
                      <a:lumMod val="95000"/>
                    </a:schemeClr>
                  </a:solidFill>
                  <a:ln>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a:t>
                    </a:r>
                  </a:p>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Managing Expansion of System</a:t>
                    </a: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ZA" dirty="0">
                        <a:effectLst/>
                        <a:ea typeface="Calibri" panose="020F0502020204030204" pitchFamily="34" charset="0"/>
                        <a:cs typeface="Times New Roman" panose="02020603050405020304" pitchFamily="18" charset="0"/>
                      </a:rPr>
                      <a:t> </a:t>
                    </a:r>
                  </a:p>
                </p:txBody>
              </p:sp>
            </p:grpSp>
            <p:sp>
              <p:nvSpPr>
                <p:cNvPr id="19" name="Rectangle 18"/>
                <p:cNvSpPr/>
                <p:nvPr/>
              </p:nvSpPr>
              <p:spPr>
                <a:xfrm>
                  <a:off x="395175" y="2586980"/>
                  <a:ext cx="3548894" cy="300147"/>
                </a:xfrm>
                <a:prstGeom prst="rect">
                  <a:avLst/>
                </a:prstGeom>
                <a:solidFill>
                  <a:schemeClr val="bg1">
                    <a:lumMod val="95000"/>
                  </a:schemeClr>
                </a:solidFill>
                <a:ln>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a:t>
                  </a:r>
                </a:p>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Capacity-Building Facility</a:t>
                  </a: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ZA" dirty="0">
                      <a:effectLst/>
                      <a:ea typeface="Calibri" panose="020F0502020204030204" pitchFamily="34" charset="0"/>
                      <a:cs typeface="Times New Roman" panose="02020603050405020304" pitchFamily="18" charset="0"/>
                    </a:rPr>
                    <a:t> </a:t>
                  </a:r>
                </a:p>
              </p:txBody>
            </p:sp>
          </p:grpSp>
          <p:sp>
            <p:nvSpPr>
              <p:cNvPr id="17" name="Rectangle 16"/>
              <p:cNvSpPr/>
              <p:nvPr/>
            </p:nvSpPr>
            <p:spPr>
              <a:xfrm>
                <a:off x="395053" y="2965704"/>
                <a:ext cx="3548427" cy="300189"/>
              </a:xfrm>
              <a:prstGeom prst="rect">
                <a:avLst/>
              </a:prstGeom>
              <a:solidFill>
                <a:schemeClr val="bg1">
                  <a:lumMod val="95000"/>
                </a:schemeClr>
              </a:solidFill>
              <a:ln>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a:t>
                </a:r>
              </a:p>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HRD challenges of new SETA landscape</a:t>
                </a: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ZA" dirty="0">
                    <a:effectLst/>
                    <a:ea typeface="Calibri" panose="020F0502020204030204" pitchFamily="34" charset="0"/>
                    <a:cs typeface="Times New Roman" panose="02020603050405020304" pitchFamily="18" charset="0"/>
                  </a:rPr>
                  <a:t> </a:t>
                </a:r>
              </a:p>
            </p:txBody>
          </p:sp>
        </p:grpSp>
        <p:sp>
          <p:nvSpPr>
            <p:cNvPr id="15" name="Rectangle 14"/>
            <p:cNvSpPr/>
            <p:nvPr/>
          </p:nvSpPr>
          <p:spPr>
            <a:xfrm>
              <a:off x="396815" y="0"/>
              <a:ext cx="3548229" cy="300142"/>
            </a:xfrm>
            <a:prstGeom prst="rect">
              <a:avLst/>
            </a:prstGeom>
            <a:solidFill>
              <a:schemeClr val="bg1">
                <a:lumMod val="95000"/>
              </a:schemeClr>
            </a:solidFill>
            <a:ln>
              <a:solidFill>
                <a:schemeClr val="bg1">
                  <a:lumMod val="9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a:t>
              </a:r>
            </a:p>
            <a:p>
              <a:pPr algn="ctr">
                <a:lnSpc>
                  <a:spcPct val="107000"/>
                </a:lnSpc>
                <a:spcAft>
                  <a:spcPts val="800"/>
                </a:spcAft>
                <a:tabLst>
                  <a:tab pos="2945130" algn="l"/>
                </a:tabLst>
              </a:pPr>
              <a:endParaRPr lang="en-ZA" dirty="0">
                <a:solidFill>
                  <a:srgbClr val="000000"/>
                </a:solidFill>
                <a:ea typeface="Times New Roman" panose="02020603050405020304" pitchFamily="18" charset="0"/>
                <a:cs typeface="Calibri" panose="020F0502020204030204" pitchFamily="34" charset="0"/>
              </a:endParaRPr>
            </a:p>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a:t>
              </a:r>
            </a:p>
            <a:p>
              <a:pPr algn="ctr">
                <a:lnSpc>
                  <a:spcPct val="107000"/>
                </a:lnSpc>
                <a:spcAft>
                  <a:spcPts val="800"/>
                </a:spcAft>
                <a:tabLst>
                  <a:tab pos="2945130" algn="l"/>
                </a:tabLst>
              </a:pPr>
              <a:r>
                <a:rPr lang="en-ZA" dirty="0">
                  <a:solidFill>
                    <a:srgbClr val="000000"/>
                  </a:solidFill>
                  <a:effectLst/>
                  <a:ea typeface="Times New Roman" panose="02020603050405020304" pitchFamily="18" charset="0"/>
                  <a:cs typeface="Calibri" panose="020F0502020204030204" pitchFamily="34" charset="0"/>
                </a:rPr>
                <a:t>        Need for a Tripartite Training Arm</a:t>
              </a: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endParaRPr lang="en-ZA"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ZA" dirty="0">
                  <a:effectLst/>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141993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8" y="127439"/>
            <a:ext cx="1168715" cy="1765755"/>
          </a:xfrm>
          <a:prstGeom prst="rect">
            <a:avLst/>
          </a:prstGeom>
        </p:spPr>
      </p:pic>
      <p:sp>
        <p:nvSpPr>
          <p:cNvPr id="3" name="TextBox 2"/>
          <p:cNvSpPr txBox="1"/>
          <p:nvPr/>
        </p:nvSpPr>
        <p:spPr>
          <a:xfrm>
            <a:off x="9184943" y="0"/>
            <a:ext cx="2740717" cy="1200329"/>
          </a:xfrm>
          <a:prstGeom prst="rect">
            <a:avLst/>
          </a:prstGeom>
          <a:noFill/>
        </p:spPr>
        <p:txBody>
          <a:bodyPr wrap="square" rtlCol="0">
            <a:spAutoFit/>
          </a:bodyPr>
          <a:lstStyle/>
          <a:p>
            <a:pPr algn="r"/>
            <a:r>
              <a:rPr lang="en-ZA" sz="2400" b="1" dirty="0"/>
              <a:t>LIMITATIONS OF CURRENT TRAINING PROVIDERS </a:t>
            </a:r>
            <a:endParaRPr lang="en-GB" sz="2400" b="1" dirty="0"/>
          </a:p>
        </p:txBody>
      </p:sp>
      <p:pic>
        <p:nvPicPr>
          <p:cNvPr id="5" name="Picture 4" descr="C:\Users\User\Desktop\ISH\FR Archive\FR pres Logo Implimentation-01.jpg"/>
          <p:cNvPicPr/>
          <p:nvPr/>
        </p:nvPicPr>
        <p:blipFill rotWithShape="1">
          <a:blip r:embed="rId4" cstate="print">
            <a:extLst>
              <a:ext uri="{28A0092B-C50C-407E-A947-70E740481C1C}">
                <a14:useLocalDpi xmlns:a14="http://schemas.microsoft.com/office/drawing/2010/main" val="0"/>
              </a:ext>
            </a:extLst>
          </a:blip>
          <a:srcRect l="21504" t="22902" r="27971" b="41677"/>
          <a:stretch/>
        </p:blipFill>
        <p:spPr bwMode="auto">
          <a:xfrm>
            <a:off x="10318322" y="5891671"/>
            <a:ext cx="1275221" cy="694160"/>
          </a:xfrm>
          <a:prstGeom prst="rect">
            <a:avLst/>
          </a:prstGeom>
          <a:noFill/>
          <a:ln>
            <a:noFill/>
          </a:ln>
          <a:extLst>
            <a:ext uri="{53640926-AAD7-44D8-BBD7-CCE9431645EC}">
              <a14:shadowObscured xmlns:a14="http://schemas.microsoft.com/office/drawing/2010/main"/>
            </a:ext>
          </a:extLst>
        </p:spPr>
      </p:pic>
      <p:grpSp>
        <p:nvGrpSpPr>
          <p:cNvPr id="35" name="Group 34"/>
          <p:cNvGrpSpPr/>
          <p:nvPr/>
        </p:nvGrpSpPr>
        <p:grpSpPr>
          <a:xfrm>
            <a:off x="652015" y="946527"/>
            <a:ext cx="8054045" cy="5278761"/>
            <a:chOff x="1185489" y="887516"/>
            <a:chExt cx="6978591" cy="5278761"/>
          </a:xfrm>
        </p:grpSpPr>
        <p:grpSp>
          <p:nvGrpSpPr>
            <p:cNvPr id="2" name="Group 1"/>
            <p:cNvGrpSpPr/>
            <p:nvPr/>
          </p:nvGrpSpPr>
          <p:grpSpPr>
            <a:xfrm>
              <a:off x="1185489" y="887516"/>
              <a:ext cx="6978591" cy="4258906"/>
              <a:chOff x="1185489" y="887516"/>
              <a:chExt cx="6978591" cy="4258906"/>
            </a:xfrm>
          </p:grpSpPr>
          <p:sp>
            <p:nvSpPr>
              <p:cNvPr id="14" name="Freeform 490"/>
              <p:cNvSpPr>
                <a:spLocks/>
              </p:cNvSpPr>
              <p:nvPr/>
            </p:nvSpPr>
            <p:spPr bwMode="gray">
              <a:xfrm>
                <a:off x="2113945" y="4298431"/>
                <a:ext cx="5999251" cy="847991"/>
              </a:xfrm>
              <a:custGeom>
                <a:avLst/>
                <a:gdLst/>
                <a:ahLst/>
                <a:cxnLst>
                  <a:cxn ang="0">
                    <a:pos x="0" y="5"/>
                  </a:cxn>
                  <a:cxn ang="0">
                    <a:pos x="0" y="357"/>
                  </a:cxn>
                  <a:cxn ang="0">
                    <a:pos x="2667" y="357"/>
                  </a:cxn>
                  <a:cxn ang="0">
                    <a:pos x="2854" y="182"/>
                  </a:cxn>
                  <a:cxn ang="0">
                    <a:pos x="2667" y="0"/>
                  </a:cxn>
                  <a:cxn ang="0">
                    <a:pos x="0" y="5"/>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solidFill>
                <a:schemeClr val="bg1">
                  <a:lumMod val="85000"/>
                </a:schemeClr>
              </a:solidFill>
              <a:ln w="2857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15" name="Freeform 491"/>
              <p:cNvSpPr>
                <a:spLocks/>
              </p:cNvSpPr>
              <p:nvPr/>
            </p:nvSpPr>
            <p:spPr bwMode="gray">
              <a:xfrm>
                <a:off x="1185489" y="4298431"/>
                <a:ext cx="806622" cy="847991"/>
              </a:xfrm>
              <a:custGeom>
                <a:avLst/>
                <a:gdLst/>
                <a:ahLst/>
                <a:cxnLst>
                  <a:cxn ang="0">
                    <a:pos x="372" y="1"/>
                  </a:cxn>
                  <a:cxn ang="0">
                    <a:pos x="372" y="358"/>
                  </a:cxn>
                  <a:cxn ang="0">
                    <a:pos x="165" y="357"/>
                  </a:cxn>
                  <a:cxn ang="0">
                    <a:pos x="0" y="181"/>
                  </a:cxn>
                  <a:cxn ang="0">
                    <a:pos x="164" y="1"/>
                  </a:cxn>
                  <a:cxn ang="0">
                    <a:pos x="372" y="1"/>
                  </a:cxn>
                </a:cxnLst>
                <a:rect l="0" t="0" r="r" b="b"/>
                <a:pathLst>
                  <a:path w="372" h="358">
                    <a:moveTo>
                      <a:pt x="372" y="1"/>
                    </a:moveTo>
                    <a:cubicBezTo>
                      <a:pt x="372" y="179"/>
                      <a:pt x="372" y="358"/>
                      <a:pt x="372" y="358"/>
                    </a:cubicBezTo>
                    <a:lnTo>
                      <a:pt x="165" y="357"/>
                    </a:lnTo>
                    <a:cubicBezTo>
                      <a:pt x="137" y="357"/>
                      <a:pt x="0" y="316"/>
                      <a:pt x="0" y="181"/>
                    </a:cubicBezTo>
                    <a:cubicBezTo>
                      <a:pt x="0" y="46"/>
                      <a:pt x="126" y="0"/>
                      <a:pt x="164" y="1"/>
                    </a:cubicBezTo>
                    <a:lnTo>
                      <a:pt x="372" y="1"/>
                    </a:lnTo>
                    <a:close/>
                  </a:path>
                </a:pathLst>
              </a:custGeom>
              <a:solidFill>
                <a:srgbClr val="FF0000"/>
              </a:solidFill>
              <a:ln w="28575" cap="flat" cmpd="sng">
                <a:solidFill>
                  <a:srgbClr val="FF0000"/>
                </a:solid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solidFill>
                    <a:schemeClr val="bg1"/>
                  </a:solidFill>
                </a:endParaRPr>
              </a:p>
            </p:txBody>
          </p:sp>
          <p:sp>
            <p:nvSpPr>
              <p:cNvPr id="16" name="Freeform 487"/>
              <p:cNvSpPr>
                <a:spLocks/>
              </p:cNvSpPr>
              <p:nvPr/>
            </p:nvSpPr>
            <p:spPr bwMode="gray">
              <a:xfrm>
                <a:off x="2113945" y="3143414"/>
                <a:ext cx="5999251" cy="847991"/>
              </a:xfrm>
              <a:custGeom>
                <a:avLst/>
                <a:gdLst/>
                <a:ahLst/>
                <a:cxnLst>
                  <a:cxn ang="0">
                    <a:pos x="0" y="5"/>
                  </a:cxn>
                  <a:cxn ang="0">
                    <a:pos x="0" y="357"/>
                  </a:cxn>
                  <a:cxn ang="0">
                    <a:pos x="2667" y="357"/>
                  </a:cxn>
                  <a:cxn ang="0">
                    <a:pos x="2854" y="182"/>
                  </a:cxn>
                  <a:cxn ang="0">
                    <a:pos x="2667" y="0"/>
                  </a:cxn>
                  <a:cxn ang="0">
                    <a:pos x="0" y="5"/>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solidFill>
                <a:schemeClr val="bg1">
                  <a:lumMod val="95000"/>
                </a:schemeClr>
              </a:solidFill>
              <a:ln w="2857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17" name="Freeform 488"/>
              <p:cNvSpPr>
                <a:spLocks/>
              </p:cNvSpPr>
              <p:nvPr/>
            </p:nvSpPr>
            <p:spPr bwMode="gray">
              <a:xfrm>
                <a:off x="1185489" y="3143414"/>
                <a:ext cx="806622" cy="847991"/>
              </a:xfrm>
              <a:custGeom>
                <a:avLst/>
                <a:gdLst/>
                <a:ahLst/>
                <a:cxnLst>
                  <a:cxn ang="0">
                    <a:pos x="372" y="1"/>
                  </a:cxn>
                  <a:cxn ang="0">
                    <a:pos x="372" y="358"/>
                  </a:cxn>
                  <a:cxn ang="0">
                    <a:pos x="165" y="357"/>
                  </a:cxn>
                  <a:cxn ang="0">
                    <a:pos x="0" y="181"/>
                  </a:cxn>
                  <a:cxn ang="0">
                    <a:pos x="164" y="1"/>
                  </a:cxn>
                  <a:cxn ang="0">
                    <a:pos x="372" y="1"/>
                  </a:cxn>
                </a:cxnLst>
                <a:rect l="0" t="0" r="r" b="b"/>
                <a:pathLst>
                  <a:path w="372" h="358">
                    <a:moveTo>
                      <a:pt x="372" y="1"/>
                    </a:moveTo>
                    <a:cubicBezTo>
                      <a:pt x="372" y="179"/>
                      <a:pt x="372" y="358"/>
                      <a:pt x="372" y="358"/>
                    </a:cubicBezTo>
                    <a:lnTo>
                      <a:pt x="165" y="357"/>
                    </a:lnTo>
                    <a:cubicBezTo>
                      <a:pt x="137" y="357"/>
                      <a:pt x="0" y="316"/>
                      <a:pt x="0" y="181"/>
                    </a:cubicBezTo>
                    <a:cubicBezTo>
                      <a:pt x="0" y="46"/>
                      <a:pt x="126" y="0"/>
                      <a:pt x="164" y="1"/>
                    </a:cubicBezTo>
                    <a:lnTo>
                      <a:pt x="372" y="1"/>
                    </a:lnTo>
                    <a:close/>
                  </a:path>
                </a:pathLst>
              </a:custGeom>
              <a:solidFill>
                <a:srgbClr val="FF0000"/>
              </a:solidFill>
              <a:ln w="28575" cap="flat" cmpd="sng">
                <a:solidFill>
                  <a:srgbClr val="FF0000"/>
                </a:solid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18" name="Text Box 489"/>
              <p:cNvSpPr txBox="1">
                <a:spLocks noChangeArrowheads="1"/>
              </p:cNvSpPr>
              <p:nvPr/>
            </p:nvSpPr>
            <p:spPr bwMode="gray">
              <a:xfrm>
                <a:off x="2457933" y="3231055"/>
                <a:ext cx="5419618" cy="70788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spcBef>
                    <a:spcPct val="50000"/>
                  </a:spcBef>
                </a:pPr>
                <a:r>
                  <a:rPr lang="en-ZA" sz="2000" dirty="0"/>
                  <a:t>Learning not aligned to national priorities – NDP / NGP / IPAP / Operation Phakisa / HRD-SA</a:t>
                </a:r>
                <a:endParaRPr lang="en-US" altLang="zh-CN" sz="2000" dirty="0">
                  <a:ea typeface="宋体" pitchFamily="2" charset="-122"/>
                </a:endParaRPr>
              </a:p>
            </p:txBody>
          </p:sp>
          <p:sp>
            <p:nvSpPr>
              <p:cNvPr id="19" name="Freeform 485"/>
              <p:cNvSpPr>
                <a:spLocks/>
              </p:cNvSpPr>
              <p:nvPr/>
            </p:nvSpPr>
            <p:spPr bwMode="gray">
              <a:xfrm>
                <a:off x="2113945" y="1988397"/>
                <a:ext cx="6050135" cy="847991"/>
              </a:xfrm>
              <a:custGeom>
                <a:avLst/>
                <a:gdLst/>
                <a:ahLst/>
                <a:cxnLst>
                  <a:cxn ang="0">
                    <a:pos x="0" y="5"/>
                  </a:cxn>
                  <a:cxn ang="0">
                    <a:pos x="0" y="357"/>
                  </a:cxn>
                  <a:cxn ang="0">
                    <a:pos x="2667" y="357"/>
                  </a:cxn>
                  <a:cxn ang="0">
                    <a:pos x="2854" y="182"/>
                  </a:cxn>
                  <a:cxn ang="0">
                    <a:pos x="2667" y="0"/>
                  </a:cxn>
                  <a:cxn ang="0">
                    <a:pos x="0" y="5"/>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solidFill>
                <a:schemeClr val="bg1">
                  <a:lumMod val="85000"/>
                </a:schemeClr>
              </a:solidFill>
              <a:ln w="2857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20" name="Freeform 486"/>
              <p:cNvSpPr>
                <a:spLocks/>
              </p:cNvSpPr>
              <p:nvPr/>
            </p:nvSpPr>
            <p:spPr bwMode="gray">
              <a:xfrm>
                <a:off x="1185489" y="1988397"/>
                <a:ext cx="813463" cy="847991"/>
              </a:xfrm>
              <a:custGeom>
                <a:avLst/>
                <a:gdLst/>
                <a:ahLst/>
                <a:cxnLst>
                  <a:cxn ang="0">
                    <a:pos x="372" y="1"/>
                  </a:cxn>
                  <a:cxn ang="0">
                    <a:pos x="372" y="358"/>
                  </a:cxn>
                  <a:cxn ang="0">
                    <a:pos x="165" y="357"/>
                  </a:cxn>
                  <a:cxn ang="0">
                    <a:pos x="0" y="181"/>
                  </a:cxn>
                  <a:cxn ang="0">
                    <a:pos x="164" y="1"/>
                  </a:cxn>
                  <a:cxn ang="0">
                    <a:pos x="372" y="1"/>
                  </a:cxn>
                </a:cxnLst>
                <a:rect l="0" t="0" r="r" b="b"/>
                <a:pathLst>
                  <a:path w="372" h="358">
                    <a:moveTo>
                      <a:pt x="372" y="1"/>
                    </a:moveTo>
                    <a:cubicBezTo>
                      <a:pt x="372" y="179"/>
                      <a:pt x="372" y="358"/>
                      <a:pt x="372" y="358"/>
                    </a:cubicBezTo>
                    <a:lnTo>
                      <a:pt x="165" y="357"/>
                    </a:lnTo>
                    <a:cubicBezTo>
                      <a:pt x="137" y="357"/>
                      <a:pt x="0" y="316"/>
                      <a:pt x="0" y="181"/>
                    </a:cubicBezTo>
                    <a:cubicBezTo>
                      <a:pt x="0" y="46"/>
                      <a:pt x="126" y="0"/>
                      <a:pt x="164" y="1"/>
                    </a:cubicBezTo>
                    <a:lnTo>
                      <a:pt x="372" y="1"/>
                    </a:lnTo>
                    <a:close/>
                  </a:path>
                </a:pathLst>
              </a:custGeom>
              <a:solidFill>
                <a:srgbClr val="FF0000"/>
              </a:solidFill>
              <a:ln w="28575" cap="flat" cmpd="sng">
                <a:solidFill>
                  <a:srgbClr val="FF0000"/>
                </a:solid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solidFill>
                    <a:schemeClr val="bg1"/>
                  </a:solidFill>
                </a:endParaRPr>
              </a:p>
            </p:txBody>
          </p:sp>
          <p:sp>
            <p:nvSpPr>
              <p:cNvPr id="21" name="Freeform 483"/>
              <p:cNvSpPr>
                <a:spLocks/>
              </p:cNvSpPr>
              <p:nvPr/>
            </p:nvSpPr>
            <p:spPr bwMode="gray">
              <a:xfrm>
                <a:off x="2164829" y="887516"/>
                <a:ext cx="5999251" cy="847991"/>
              </a:xfrm>
              <a:custGeom>
                <a:avLst/>
                <a:gdLst/>
                <a:ahLst/>
                <a:cxnLst>
                  <a:cxn ang="0">
                    <a:pos x="0" y="5"/>
                  </a:cxn>
                  <a:cxn ang="0">
                    <a:pos x="0" y="357"/>
                  </a:cxn>
                  <a:cxn ang="0">
                    <a:pos x="2667" y="357"/>
                  </a:cxn>
                  <a:cxn ang="0">
                    <a:pos x="2854" y="182"/>
                  </a:cxn>
                  <a:cxn ang="0">
                    <a:pos x="2667" y="0"/>
                  </a:cxn>
                  <a:cxn ang="0">
                    <a:pos x="0" y="5"/>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solidFill>
                <a:schemeClr val="bg1">
                  <a:lumMod val="95000"/>
                </a:schemeClr>
              </a:solidFill>
              <a:ln w="2857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22" name="Freeform 482"/>
              <p:cNvSpPr>
                <a:spLocks/>
              </p:cNvSpPr>
              <p:nvPr/>
            </p:nvSpPr>
            <p:spPr bwMode="gray">
              <a:xfrm>
                <a:off x="1236373" y="887516"/>
                <a:ext cx="806622" cy="847991"/>
              </a:xfrm>
              <a:custGeom>
                <a:avLst/>
                <a:gdLst/>
                <a:ahLst/>
                <a:cxnLst>
                  <a:cxn ang="0">
                    <a:pos x="372" y="1"/>
                  </a:cxn>
                  <a:cxn ang="0">
                    <a:pos x="372" y="358"/>
                  </a:cxn>
                  <a:cxn ang="0">
                    <a:pos x="165" y="357"/>
                  </a:cxn>
                  <a:cxn ang="0">
                    <a:pos x="0" y="181"/>
                  </a:cxn>
                  <a:cxn ang="0">
                    <a:pos x="164" y="1"/>
                  </a:cxn>
                  <a:cxn ang="0">
                    <a:pos x="372" y="1"/>
                  </a:cxn>
                </a:cxnLst>
                <a:rect l="0" t="0" r="r" b="b"/>
                <a:pathLst>
                  <a:path w="372" h="358">
                    <a:moveTo>
                      <a:pt x="372" y="1"/>
                    </a:moveTo>
                    <a:cubicBezTo>
                      <a:pt x="372" y="179"/>
                      <a:pt x="372" y="358"/>
                      <a:pt x="372" y="358"/>
                    </a:cubicBezTo>
                    <a:lnTo>
                      <a:pt x="165" y="357"/>
                    </a:lnTo>
                    <a:cubicBezTo>
                      <a:pt x="137" y="357"/>
                      <a:pt x="0" y="316"/>
                      <a:pt x="0" y="181"/>
                    </a:cubicBezTo>
                    <a:cubicBezTo>
                      <a:pt x="0" y="46"/>
                      <a:pt x="126" y="0"/>
                      <a:pt x="164" y="1"/>
                    </a:cubicBezTo>
                    <a:lnTo>
                      <a:pt x="372" y="1"/>
                    </a:lnTo>
                    <a:close/>
                  </a:path>
                </a:pathLst>
              </a:custGeom>
              <a:solidFill>
                <a:srgbClr val="FF0000"/>
              </a:solidFill>
              <a:ln w="28575" cap="flat" cmpd="sng">
                <a:solidFill>
                  <a:srgbClr val="FF0000"/>
                </a:solid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solidFill>
                    <a:schemeClr val="bg1"/>
                  </a:solidFill>
                </a:endParaRPr>
              </a:p>
            </p:txBody>
          </p:sp>
          <p:sp>
            <p:nvSpPr>
              <p:cNvPr id="23" name="Text Box 462"/>
              <p:cNvSpPr txBox="1">
                <a:spLocks noChangeArrowheads="1"/>
              </p:cNvSpPr>
              <p:nvPr/>
            </p:nvSpPr>
            <p:spPr bwMode="gray">
              <a:xfrm>
                <a:off x="2457934" y="984632"/>
                <a:ext cx="5706146" cy="70788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spcBef>
                    <a:spcPct val="50000"/>
                  </a:spcBef>
                </a:pPr>
                <a:r>
                  <a:rPr lang="en-US" altLang="zh-CN" sz="2000" dirty="0">
                    <a:ea typeface="宋体" pitchFamily="2" charset="-122"/>
                  </a:rPr>
                  <a:t>Lack understanding of PSET system, development education, cadres skills needs and institutional capacity issues</a:t>
                </a:r>
              </a:p>
            </p:txBody>
          </p:sp>
          <p:sp>
            <p:nvSpPr>
              <p:cNvPr id="24" name="Text Box 463"/>
              <p:cNvSpPr txBox="1">
                <a:spLocks noChangeArrowheads="1"/>
              </p:cNvSpPr>
              <p:nvPr/>
            </p:nvSpPr>
            <p:spPr bwMode="gray">
              <a:xfrm>
                <a:off x="2441786" y="2036956"/>
                <a:ext cx="5286491" cy="70788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spcBef>
                    <a:spcPct val="50000"/>
                  </a:spcBef>
                </a:pPr>
                <a:r>
                  <a:rPr lang="en-US" altLang="zh-CN" sz="2000" dirty="0">
                    <a:ea typeface="宋体" pitchFamily="2" charset="-122"/>
                  </a:rPr>
                  <a:t>Focused only on delivering training, whilst PSET cadres and institutions need capacity-building</a:t>
                </a:r>
                <a:endParaRPr lang="en-US" altLang="zh-CN" sz="2400" dirty="0">
                  <a:ea typeface="宋体" pitchFamily="2" charset="-122"/>
                </a:endParaRPr>
              </a:p>
            </p:txBody>
          </p:sp>
          <p:sp>
            <p:nvSpPr>
              <p:cNvPr id="25" name="Text Box 465"/>
              <p:cNvSpPr txBox="1">
                <a:spLocks noChangeArrowheads="1"/>
              </p:cNvSpPr>
              <p:nvPr/>
            </p:nvSpPr>
            <p:spPr bwMode="gray">
              <a:xfrm>
                <a:off x="2457933" y="4520458"/>
                <a:ext cx="4738904" cy="40011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spcBef>
                    <a:spcPct val="50000"/>
                  </a:spcBef>
                </a:pPr>
                <a:r>
                  <a:rPr lang="en-US" altLang="zh-CN" sz="2000" dirty="0">
                    <a:ea typeface="宋体" pitchFamily="2" charset="-122"/>
                  </a:rPr>
                  <a:t>Weak application of adult learning pedagogies</a:t>
                </a:r>
              </a:p>
            </p:txBody>
          </p:sp>
          <p:sp>
            <p:nvSpPr>
              <p:cNvPr id="26" name="Text Box 458"/>
              <p:cNvSpPr txBox="1">
                <a:spLocks noChangeArrowheads="1"/>
              </p:cNvSpPr>
              <p:nvPr/>
            </p:nvSpPr>
            <p:spPr bwMode="gray">
              <a:xfrm>
                <a:off x="1412822" y="921833"/>
                <a:ext cx="558752" cy="646331"/>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spcBef>
                    <a:spcPct val="50000"/>
                  </a:spcBef>
                </a:pPr>
                <a:r>
                  <a:rPr lang="en-US" altLang="zh-CN" sz="3600" dirty="0">
                    <a:solidFill>
                      <a:schemeClr val="bg1"/>
                    </a:solidFill>
                    <a:ea typeface="宋体" pitchFamily="2" charset="-122"/>
                  </a:rPr>
                  <a:t>1</a:t>
                </a:r>
              </a:p>
            </p:txBody>
          </p:sp>
          <p:sp>
            <p:nvSpPr>
              <p:cNvPr id="27" name="Text Box 468"/>
              <p:cNvSpPr txBox="1">
                <a:spLocks noChangeArrowheads="1"/>
              </p:cNvSpPr>
              <p:nvPr/>
            </p:nvSpPr>
            <p:spPr bwMode="gray">
              <a:xfrm>
                <a:off x="1389552" y="2009300"/>
                <a:ext cx="405336" cy="646331"/>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spcBef>
                    <a:spcPct val="50000"/>
                  </a:spcBef>
                </a:pPr>
                <a:r>
                  <a:rPr lang="en-US" altLang="zh-CN" sz="3600" dirty="0">
                    <a:solidFill>
                      <a:schemeClr val="bg1"/>
                    </a:solidFill>
                    <a:ea typeface="宋体" pitchFamily="2" charset="-122"/>
                  </a:rPr>
                  <a:t>2</a:t>
                </a:r>
              </a:p>
            </p:txBody>
          </p:sp>
          <p:sp>
            <p:nvSpPr>
              <p:cNvPr id="28" name="Text Box 470"/>
              <p:cNvSpPr txBox="1">
                <a:spLocks noChangeArrowheads="1"/>
              </p:cNvSpPr>
              <p:nvPr/>
            </p:nvSpPr>
            <p:spPr bwMode="gray">
              <a:xfrm>
                <a:off x="1448062" y="3231055"/>
                <a:ext cx="403311" cy="646331"/>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spcBef>
                    <a:spcPct val="50000"/>
                  </a:spcBef>
                </a:pPr>
                <a:r>
                  <a:rPr lang="en-US" altLang="zh-CN" sz="3600" dirty="0">
                    <a:solidFill>
                      <a:schemeClr val="bg1"/>
                    </a:solidFill>
                    <a:ea typeface="宋体" pitchFamily="2" charset="-122"/>
                  </a:rPr>
                  <a:t>3</a:t>
                </a:r>
              </a:p>
            </p:txBody>
          </p:sp>
          <p:sp>
            <p:nvSpPr>
              <p:cNvPr id="29" name="Text Box 472"/>
              <p:cNvSpPr txBox="1">
                <a:spLocks noChangeArrowheads="1"/>
              </p:cNvSpPr>
              <p:nvPr/>
            </p:nvSpPr>
            <p:spPr bwMode="gray">
              <a:xfrm>
                <a:off x="1448062" y="4397348"/>
                <a:ext cx="403311" cy="646331"/>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spcBef>
                    <a:spcPct val="50000"/>
                  </a:spcBef>
                </a:pPr>
                <a:r>
                  <a:rPr lang="en-US" altLang="zh-CN" sz="3600" dirty="0">
                    <a:solidFill>
                      <a:schemeClr val="bg1"/>
                    </a:solidFill>
                    <a:ea typeface="宋体" pitchFamily="2" charset="-122"/>
                  </a:rPr>
                  <a:t>4</a:t>
                </a:r>
              </a:p>
            </p:txBody>
          </p:sp>
        </p:grpSp>
        <p:grpSp>
          <p:nvGrpSpPr>
            <p:cNvPr id="34" name="Group 33"/>
            <p:cNvGrpSpPr/>
            <p:nvPr/>
          </p:nvGrpSpPr>
          <p:grpSpPr>
            <a:xfrm>
              <a:off x="1185489" y="5318286"/>
              <a:ext cx="6927707" cy="847991"/>
              <a:chOff x="1185489" y="5318286"/>
              <a:chExt cx="6927707" cy="847991"/>
            </a:xfrm>
          </p:grpSpPr>
          <p:sp>
            <p:nvSpPr>
              <p:cNvPr id="30" name="Freeform 490"/>
              <p:cNvSpPr>
                <a:spLocks/>
              </p:cNvSpPr>
              <p:nvPr/>
            </p:nvSpPr>
            <p:spPr bwMode="gray">
              <a:xfrm>
                <a:off x="2113945" y="5318286"/>
                <a:ext cx="5999251" cy="847991"/>
              </a:xfrm>
              <a:custGeom>
                <a:avLst/>
                <a:gdLst/>
                <a:ahLst/>
                <a:cxnLst>
                  <a:cxn ang="0">
                    <a:pos x="0" y="5"/>
                  </a:cxn>
                  <a:cxn ang="0">
                    <a:pos x="0" y="357"/>
                  </a:cxn>
                  <a:cxn ang="0">
                    <a:pos x="2667" y="357"/>
                  </a:cxn>
                  <a:cxn ang="0">
                    <a:pos x="2854" y="182"/>
                  </a:cxn>
                  <a:cxn ang="0">
                    <a:pos x="2667" y="0"/>
                  </a:cxn>
                  <a:cxn ang="0">
                    <a:pos x="0" y="5"/>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solidFill>
                <a:schemeClr val="bg1">
                  <a:lumMod val="95000"/>
                </a:schemeClr>
              </a:solidFill>
              <a:ln w="2857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31" name="Freeform 491"/>
              <p:cNvSpPr>
                <a:spLocks/>
              </p:cNvSpPr>
              <p:nvPr/>
            </p:nvSpPr>
            <p:spPr bwMode="gray">
              <a:xfrm>
                <a:off x="1185489" y="5318286"/>
                <a:ext cx="806622" cy="847991"/>
              </a:xfrm>
              <a:custGeom>
                <a:avLst/>
                <a:gdLst/>
                <a:ahLst/>
                <a:cxnLst>
                  <a:cxn ang="0">
                    <a:pos x="372" y="1"/>
                  </a:cxn>
                  <a:cxn ang="0">
                    <a:pos x="372" y="358"/>
                  </a:cxn>
                  <a:cxn ang="0">
                    <a:pos x="165" y="357"/>
                  </a:cxn>
                  <a:cxn ang="0">
                    <a:pos x="0" y="181"/>
                  </a:cxn>
                  <a:cxn ang="0">
                    <a:pos x="164" y="1"/>
                  </a:cxn>
                  <a:cxn ang="0">
                    <a:pos x="372" y="1"/>
                  </a:cxn>
                </a:cxnLst>
                <a:rect l="0" t="0" r="r" b="b"/>
                <a:pathLst>
                  <a:path w="372" h="358">
                    <a:moveTo>
                      <a:pt x="372" y="1"/>
                    </a:moveTo>
                    <a:cubicBezTo>
                      <a:pt x="372" y="179"/>
                      <a:pt x="372" y="358"/>
                      <a:pt x="372" y="358"/>
                    </a:cubicBezTo>
                    <a:lnTo>
                      <a:pt x="165" y="357"/>
                    </a:lnTo>
                    <a:cubicBezTo>
                      <a:pt x="137" y="357"/>
                      <a:pt x="0" y="316"/>
                      <a:pt x="0" y="181"/>
                    </a:cubicBezTo>
                    <a:cubicBezTo>
                      <a:pt x="0" y="46"/>
                      <a:pt x="126" y="0"/>
                      <a:pt x="164" y="1"/>
                    </a:cubicBezTo>
                    <a:lnTo>
                      <a:pt x="372" y="1"/>
                    </a:lnTo>
                    <a:close/>
                  </a:path>
                </a:pathLst>
              </a:custGeom>
              <a:solidFill>
                <a:srgbClr val="FF0000"/>
              </a:solidFill>
              <a:ln w="28575" cap="flat" cmpd="sng">
                <a:solidFill>
                  <a:srgbClr val="FF0000"/>
                </a:solid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solidFill>
                    <a:schemeClr val="bg1"/>
                  </a:solidFill>
                </a:endParaRPr>
              </a:p>
            </p:txBody>
          </p:sp>
          <p:sp>
            <p:nvSpPr>
              <p:cNvPr id="32" name="Text Box 465"/>
              <p:cNvSpPr txBox="1">
                <a:spLocks noChangeArrowheads="1"/>
              </p:cNvSpPr>
              <p:nvPr/>
            </p:nvSpPr>
            <p:spPr bwMode="gray">
              <a:xfrm>
                <a:off x="2441786" y="5420139"/>
                <a:ext cx="5569450" cy="70788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spcBef>
                    <a:spcPct val="50000"/>
                  </a:spcBef>
                </a:pPr>
                <a:r>
                  <a:rPr lang="en-US" altLang="zh-CN" sz="2000" dirty="0">
                    <a:ea typeface="宋体" pitchFamily="2" charset="-122"/>
                  </a:rPr>
                  <a:t>Tripartism, social justice, economic solidarity, inclusivity, social dialogue and worker education lacking</a:t>
                </a:r>
              </a:p>
            </p:txBody>
          </p:sp>
          <p:sp>
            <p:nvSpPr>
              <p:cNvPr id="33" name="Text Box 472"/>
              <p:cNvSpPr txBox="1">
                <a:spLocks noChangeArrowheads="1"/>
              </p:cNvSpPr>
              <p:nvPr/>
            </p:nvSpPr>
            <p:spPr bwMode="gray">
              <a:xfrm>
                <a:off x="1448062" y="5417203"/>
                <a:ext cx="403311" cy="646331"/>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spcBef>
                    <a:spcPct val="50000"/>
                  </a:spcBef>
                </a:pPr>
                <a:r>
                  <a:rPr lang="en-US" altLang="zh-CN" sz="3600" dirty="0">
                    <a:solidFill>
                      <a:schemeClr val="bg1"/>
                    </a:solidFill>
                    <a:ea typeface="宋体" pitchFamily="2" charset="-122"/>
                  </a:rPr>
                  <a:t>5</a:t>
                </a:r>
              </a:p>
            </p:txBody>
          </p:sp>
        </p:grpSp>
      </p:grpSp>
    </p:spTree>
    <p:extLst>
      <p:ext uri="{BB962C8B-B14F-4D97-AF65-F5344CB8AC3E}">
        <p14:creationId xmlns:p14="http://schemas.microsoft.com/office/powerpoint/2010/main" val="3209015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2745</TotalTime>
  <Words>1375</Words>
  <Application>Microsoft Office PowerPoint</Application>
  <PresentationFormat>Widescreen</PresentationFormat>
  <Paragraphs>419</Paragraphs>
  <Slides>20</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宋体</vt:lpstr>
      <vt:lpstr>Arial</vt:lpstr>
      <vt:lpstr>Calibri</vt:lpstr>
      <vt:lpstr>Calibri Light</vt:lpstr>
      <vt:lpstr>Symbol</vt:lpstr>
      <vt:lpstr>Times New Roman</vt:lpstr>
      <vt:lpstr>TTE2t00</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Hoosen Rasool</dc:creator>
  <cp:lastModifiedBy>Motsoene.A</cp:lastModifiedBy>
  <cp:revision>356</cp:revision>
  <cp:lastPrinted>2017-05-09T11:46:37Z</cp:lastPrinted>
  <dcterms:created xsi:type="dcterms:W3CDTF">2014-06-05T20:54:27Z</dcterms:created>
  <dcterms:modified xsi:type="dcterms:W3CDTF">2017-06-13T08:18:14Z</dcterms:modified>
</cp:coreProperties>
</file>