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73" r:id="rId9"/>
  </p:sldIdLst>
  <p:sldSz cx="12190413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E99"/>
    <a:srgbClr val="E7393A"/>
    <a:srgbClr val="FDB832"/>
    <a:srgbClr val="1F497D"/>
    <a:srgbClr val="96CFC1"/>
    <a:srgbClr val="F0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6"/>
    <p:restoredTop sz="94712"/>
  </p:normalViewPr>
  <p:slideViewPr>
    <p:cSldViewPr>
      <p:cViewPr varScale="1">
        <p:scale>
          <a:sx n="89" d="100"/>
          <a:sy n="89" d="100"/>
        </p:scale>
        <p:origin x="200" y="4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234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4FDC6A-1D10-4C46-8EDB-1892180B2C4E}" type="datetimeFigureOut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5ABD77-6486-4E83-8479-C478442DF6F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009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C2BECC-E8CF-4AA7-B6E7-53F1FFC0189A}" type="datetimeFigureOut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C8EFE0-48DD-4A33-A943-656FB93A16F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334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10166120" cy="6862354"/>
          </a:xfrm>
          <a:custGeom>
            <a:avLst/>
            <a:gdLst>
              <a:gd name="connsiteX0" fmla="*/ 0 w 10166120"/>
              <a:gd name="connsiteY0" fmla="*/ 0 h 6862354"/>
              <a:gd name="connsiteX1" fmla="*/ 3303766 w 10166120"/>
              <a:gd name="connsiteY1" fmla="*/ 0 h 6862354"/>
              <a:gd name="connsiteX2" fmla="*/ 10166120 w 10166120"/>
              <a:gd name="connsiteY2" fmla="*/ 3326674 h 6862354"/>
              <a:gd name="connsiteX3" fmla="*/ 2807377 w 10166120"/>
              <a:gd name="connsiteY3" fmla="*/ 6862354 h 6862354"/>
              <a:gd name="connsiteX4" fmla="*/ 0 w 10166120"/>
              <a:gd name="connsiteY4" fmla="*/ 6862354 h 686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6120" h="6862354">
                <a:moveTo>
                  <a:pt x="0" y="0"/>
                </a:moveTo>
                <a:lnTo>
                  <a:pt x="3303766" y="0"/>
                </a:lnTo>
                <a:lnTo>
                  <a:pt x="10166120" y="3326674"/>
                </a:lnTo>
                <a:lnTo>
                  <a:pt x="2807377" y="6862354"/>
                </a:lnTo>
                <a:lnTo>
                  <a:pt x="0" y="68623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Freeform 6"/>
          <p:cNvSpPr/>
          <p:nvPr userDrawn="1"/>
        </p:nvSpPr>
        <p:spPr>
          <a:xfrm>
            <a:off x="6435634" y="2717074"/>
            <a:ext cx="5756366" cy="4136572"/>
          </a:xfrm>
          <a:custGeom>
            <a:avLst/>
            <a:gdLst>
              <a:gd name="connsiteX0" fmla="*/ 5747657 w 5756366"/>
              <a:gd name="connsiteY0" fmla="*/ 0 h 4136572"/>
              <a:gd name="connsiteX1" fmla="*/ 5756366 w 5756366"/>
              <a:gd name="connsiteY1" fmla="*/ 919261 h 4136572"/>
              <a:gd name="connsiteX2" fmla="*/ 5756366 w 5756366"/>
              <a:gd name="connsiteY2" fmla="*/ 4136572 h 4136572"/>
              <a:gd name="connsiteX3" fmla="*/ 2778035 w 5756366"/>
              <a:gd name="connsiteY3" fmla="*/ 4136572 h 4136572"/>
              <a:gd name="connsiteX4" fmla="*/ 0 w 5756366"/>
              <a:gd name="connsiteY4" fmla="*/ 2778035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6366" h="4136572">
                <a:moveTo>
                  <a:pt x="5747657" y="0"/>
                </a:moveTo>
                <a:lnTo>
                  <a:pt x="5756366" y="919261"/>
                </a:lnTo>
                <a:lnTo>
                  <a:pt x="5756366" y="4136572"/>
                </a:lnTo>
                <a:lnTo>
                  <a:pt x="2778035" y="4136572"/>
                </a:lnTo>
                <a:lnTo>
                  <a:pt x="0" y="27780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 7"/>
          <p:cNvSpPr/>
          <p:nvPr userDrawn="1"/>
        </p:nvSpPr>
        <p:spPr>
          <a:xfrm>
            <a:off x="3666309" y="5712823"/>
            <a:ext cx="4711337" cy="1149531"/>
          </a:xfrm>
          <a:custGeom>
            <a:avLst/>
            <a:gdLst>
              <a:gd name="connsiteX0" fmla="*/ 0 w 4711337"/>
              <a:gd name="connsiteY0" fmla="*/ 1149531 h 1149531"/>
              <a:gd name="connsiteX1" fmla="*/ 4711337 w 4711337"/>
              <a:gd name="connsiteY1" fmla="*/ 1149531 h 1149531"/>
              <a:gd name="connsiteX2" fmla="*/ 2360022 w 4711337"/>
              <a:gd name="connsiteY2" fmla="*/ 0 h 1149531"/>
              <a:gd name="connsiteX3" fmla="*/ 0 w 4711337"/>
              <a:gd name="connsiteY3" fmla="*/ 1149531 h 1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337" h="1149531">
                <a:moveTo>
                  <a:pt x="0" y="1149531"/>
                </a:moveTo>
                <a:lnTo>
                  <a:pt x="4711337" y="1149531"/>
                </a:lnTo>
                <a:lnTo>
                  <a:pt x="2360022" y="0"/>
                </a:lnTo>
                <a:lnTo>
                  <a:pt x="0" y="1149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75" y="450664"/>
            <a:ext cx="2064982" cy="18113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567" y="2204864"/>
            <a:ext cx="7128792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ZA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567" y="3861049"/>
            <a:ext cx="7128792" cy="864096"/>
          </a:xfr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 or subtitle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70456" y="4725144"/>
            <a:ext cx="284443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B4509F6-DF2B-4F07-B4FC-C88562300522}" type="datetime1">
              <a:rPr lang="en-ZA" smtClean="0"/>
              <a:pPr/>
              <a:t>2017/03/20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DFCC-5257-4DE7-B321-EA0BBA00270C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A268-1E16-47AD-93AA-03808E8DBCE6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B68C-C7A0-46C7-A43C-C089B818C055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AF47-D49B-40A1-9D45-69F809C5E8AD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CAE4-A471-49A4-9BC4-9C0AB9F89F25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E024-BB5B-480C-9FCD-03D015A468BD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D860-88F9-4F54-B036-1F72AFE6B2F7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7419"/>
          <a:stretch>
            <a:fillRect/>
          </a:stretch>
        </p:blipFill>
        <p:spPr bwMode="auto">
          <a:xfrm>
            <a:off x="5753100" y="3429000"/>
            <a:ext cx="643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133055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0" y="5819778"/>
            <a:ext cx="902980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F5E3-03E2-43ED-A28A-EA6946112B79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508" y="1484784"/>
            <a:ext cx="4472954" cy="44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133055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l="4540" r="3453"/>
          <a:stretch>
            <a:fillRect/>
          </a:stretch>
        </p:blipFill>
        <p:spPr bwMode="auto">
          <a:xfrm flipV="1">
            <a:off x="0" y="5991741"/>
            <a:ext cx="12190413" cy="46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690" y="260648"/>
            <a:ext cx="902980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3" y="1857789"/>
            <a:ext cx="12178640" cy="50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1030" y="2060848"/>
            <a:ext cx="6277773" cy="2650306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DIVIDER SLIDE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42" y="5819778"/>
            <a:ext cx="902980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10166120" cy="6862354"/>
          </a:xfrm>
          <a:custGeom>
            <a:avLst/>
            <a:gdLst>
              <a:gd name="connsiteX0" fmla="*/ 0 w 10166120"/>
              <a:gd name="connsiteY0" fmla="*/ 0 h 6862354"/>
              <a:gd name="connsiteX1" fmla="*/ 3303766 w 10166120"/>
              <a:gd name="connsiteY1" fmla="*/ 0 h 6862354"/>
              <a:gd name="connsiteX2" fmla="*/ 10166120 w 10166120"/>
              <a:gd name="connsiteY2" fmla="*/ 3326674 h 6862354"/>
              <a:gd name="connsiteX3" fmla="*/ 2807377 w 10166120"/>
              <a:gd name="connsiteY3" fmla="*/ 6862354 h 6862354"/>
              <a:gd name="connsiteX4" fmla="*/ 0 w 10166120"/>
              <a:gd name="connsiteY4" fmla="*/ 6862354 h 686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6120" h="6862354">
                <a:moveTo>
                  <a:pt x="0" y="0"/>
                </a:moveTo>
                <a:lnTo>
                  <a:pt x="3303766" y="0"/>
                </a:lnTo>
                <a:lnTo>
                  <a:pt x="10166120" y="3326674"/>
                </a:lnTo>
                <a:lnTo>
                  <a:pt x="2807377" y="6862354"/>
                </a:lnTo>
                <a:lnTo>
                  <a:pt x="0" y="68623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6434047" y="2721428"/>
            <a:ext cx="5756366" cy="4136572"/>
          </a:xfrm>
          <a:custGeom>
            <a:avLst/>
            <a:gdLst>
              <a:gd name="connsiteX0" fmla="*/ 5747657 w 5756366"/>
              <a:gd name="connsiteY0" fmla="*/ 0 h 4136572"/>
              <a:gd name="connsiteX1" fmla="*/ 5756366 w 5756366"/>
              <a:gd name="connsiteY1" fmla="*/ 919261 h 4136572"/>
              <a:gd name="connsiteX2" fmla="*/ 5756366 w 5756366"/>
              <a:gd name="connsiteY2" fmla="*/ 4136572 h 4136572"/>
              <a:gd name="connsiteX3" fmla="*/ 2778035 w 5756366"/>
              <a:gd name="connsiteY3" fmla="*/ 4136572 h 4136572"/>
              <a:gd name="connsiteX4" fmla="*/ 0 w 5756366"/>
              <a:gd name="connsiteY4" fmla="*/ 2778035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6366" h="4136572">
                <a:moveTo>
                  <a:pt x="5747657" y="0"/>
                </a:moveTo>
                <a:lnTo>
                  <a:pt x="5756366" y="919261"/>
                </a:lnTo>
                <a:lnTo>
                  <a:pt x="5756366" y="4136572"/>
                </a:lnTo>
                <a:lnTo>
                  <a:pt x="2778035" y="4136572"/>
                </a:lnTo>
                <a:lnTo>
                  <a:pt x="0" y="27780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3666309" y="5712823"/>
            <a:ext cx="4711337" cy="1149531"/>
          </a:xfrm>
          <a:custGeom>
            <a:avLst/>
            <a:gdLst>
              <a:gd name="connsiteX0" fmla="*/ 0 w 4711337"/>
              <a:gd name="connsiteY0" fmla="*/ 1149531 h 1149531"/>
              <a:gd name="connsiteX1" fmla="*/ 4711337 w 4711337"/>
              <a:gd name="connsiteY1" fmla="*/ 1149531 h 1149531"/>
              <a:gd name="connsiteX2" fmla="*/ 2360022 w 4711337"/>
              <a:gd name="connsiteY2" fmla="*/ 0 h 1149531"/>
              <a:gd name="connsiteX3" fmla="*/ 0 w 4711337"/>
              <a:gd name="connsiteY3" fmla="*/ 1149531 h 1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337" h="1149531">
                <a:moveTo>
                  <a:pt x="0" y="1149531"/>
                </a:moveTo>
                <a:lnTo>
                  <a:pt x="4711337" y="1149531"/>
                </a:lnTo>
                <a:lnTo>
                  <a:pt x="2360022" y="0"/>
                </a:lnTo>
                <a:lnTo>
                  <a:pt x="0" y="1149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75" y="450664"/>
            <a:ext cx="2064982" cy="181138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2598" y="3147045"/>
            <a:ext cx="7128792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133055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277071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B2D01AA5-FC36-4DA4-A39B-ACA3CD8D148D}" type="datetime1">
              <a:rPr lang="en-ZA" smtClean="0"/>
              <a:pPr/>
              <a:t>2017/03/20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ZA" dirty="0" smtClean="0"/>
              <a:t>Universities South Africa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0CED43F5-8D32-47DF-B1E3-236BA060266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2" r:id="rId4"/>
    <p:sldLayoutId id="2147483668" r:id="rId5"/>
    <p:sldLayoutId id="2147483670" r:id="rId6"/>
    <p:sldLayoutId id="2147483671" r:id="rId7"/>
    <p:sldLayoutId id="2147483667" r:id="rId8"/>
    <p:sldLayoutId id="2147483664" r:id="rId9"/>
    <p:sldLayoutId id="2147483663" r:id="rId10"/>
    <p:sldLayoutId id="2147483661" r:id="rId11"/>
    <p:sldLayoutId id="2147483660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6" y="2204864"/>
            <a:ext cx="763284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5300" dirty="0" smtClean="0">
                <a:solidFill>
                  <a:schemeClr val="accent2"/>
                </a:solidFill>
              </a:rPr>
              <a:t>UNIVERSITIES SA </a:t>
            </a:r>
            <a:r>
              <a:rPr lang="en-ZA" sz="4400" dirty="0" smtClean="0">
                <a:solidFill>
                  <a:schemeClr val="tx1"/>
                </a:solidFill>
              </a:rPr>
              <a:t/>
            </a:r>
            <a:br>
              <a:rPr lang="en-ZA" sz="4400" dirty="0" smtClean="0">
                <a:solidFill>
                  <a:schemeClr val="tx1"/>
                </a:solidFill>
              </a:rPr>
            </a:br>
            <a:r>
              <a:rPr lang="en-ZA" sz="2700" dirty="0" smtClean="0"/>
              <a:t>ADVANCING PUBLIC HIGHER EDUCATION </a:t>
            </a:r>
            <a:r>
              <a:rPr lang="en-ZA" sz="2700" dirty="0" smtClean="0">
                <a:solidFill>
                  <a:schemeClr val="accent3"/>
                </a:solidFill>
              </a:rPr>
              <a:t>VOICE OF SA’S PUBLIC UNIVERSITIES </a:t>
            </a:r>
            <a:endParaRPr lang="en-ZA" sz="2700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558" y="5157192"/>
            <a:ext cx="7128792" cy="864096"/>
          </a:xfrm>
        </p:spPr>
        <p:txBody>
          <a:bodyPr>
            <a:normAutofit/>
          </a:bodyPr>
          <a:lstStyle/>
          <a:p>
            <a:r>
              <a:rPr lang="en-ZA" dirty="0" smtClean="0"/>
              <a:t>Ahmed C Bawa</a:t>
            </a:r>
          </a:p>
          <a:p>
            <a:r>
              <a:rPr lang="en-ZA" dirty="0" smtClean="0"/>
              <a:t>Chief Executive Officer</a:t>
            </a:r>
            <a:endParaRPr lang="en-ZA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039422" y="5229200"/>
            <a:ext cx="360040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23-24 March 2017</a:t>
            </a:r>
            <a:endParaRPr kumimoji="0" lang="en-ZA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National Skills Conference</a:t>
            </a:r>
            <a:endParaRPr kumimoji="0" lang="en-ZA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ZA" noProof="0" dirty="0" smtClean="0">
                <a:solidFill>
                  <a:schemeClr val="bg1"/>
                </a:solidFill>
                <a:latin typeface="Verdana" pitchFamily="34" charset="0"/>
              </a:rPr>
              <a:t>Irene</a:t>
            </a:r>
            <a:endParaRPr kumimoji="0" lang="en-ZA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598" y="332656"/>
            <a:ext cx="10971372" cy="1143000"/>
          </a:xfrm>
        </p:spPr>
        <p:txBody>
          <a:bodyPr>
            <a:noAutofit/>
          </a:bodyPr>
          <a:lstStyle/>
          <a:p>
            <a:r>
              <a:rPr lang="en-ZA" sz="3600" dirty="0" smtClean="0">
                <a:solidFill>
                  <a:srgbClr val="FDB832"/>
                </a:solidFill>
              </a:rPr>
              <a:t>preamble</a:t>
            </a:r>
            <a:r>
              <a:rPr lang="is-IS" sz="3600" dirty="0" smtClean="0">
                <a:solidFill>
                  <a:srgbClr val="1E8E99"/>
                </a:solidFill>
              </a:rPr>
              <a:t>…HIGHER ED FUNDAMENTAL TO NATIONAL DEVELOPMENT STRATEGIES</a:t>
            </a:r>
            <a:endParaRPr lang="en-ZA" sz="3600" dirty="0">
              <a:solidFill>
                <a:srgbClr val="1E8E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598" y="1412776"/>
            <a:ext cx="10971372" cy="482453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Wingdings" pitchFamily="2" charset="2"/>
              <a:buAutoNum type="arabicPeriod"/>
            </a:pPr>
            <a:endParaRPr lang="en-ZA" sz="2400" dirty="0" smtClean="0"/>
          </a:p>
          <a:p>
            <a:pPr marL="514350" indent="-514350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ZA" sz="2400" dirty="0" smtClean="0"/>
              <a:t>Building competitive local, regional and national economies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ZA" sz="2400" dirty="0" smtClean="0"/>
              <a:t>Shaping and contributing to our nation-building projects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ZA" sz="2400" dirty="0" smtClean="0"/>
              <a:t>Addressing deep socioeconomic inequalities through creating the conditions for social and economic mobility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ZA" sz="2400" dirty="0" smtClean="0"/>
              <a:t>Addressing the national social justice agenda through its research and teaching</a:t>
            </a:r>
          </a:p>
          <a:p>
            <a:pPr marL="0" indent="0">
              <a:spcAft>
                <a:spcPts val="1800"/>
              </a:spcAft>
              <a:buNone/>
            </a:pPr>
            <a:endParaRPr lang="en-ZA" sz="3200" dirty="0" smtClean="0"/>
          </a:p>
        </p:txBody>
      </p:sp>
    </p:spTree>
    <p:extLst>
      <p:ext uri="{BB962C8B-B14F-4D97-AF65-F5344CB8AC3E}">
        <p14:creationId xmlns:p14="http://schemas.microsoft.com/office/powerpoint/2010/main" val="12900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598" y="0"/>
            <a:ext cx="10971372" cy="1143000"/>
          </a:xfrm>
        </p:spPr>
        <p:txBody>
          <a:bodyPr>
            <a:normAutofit/>
          </a:bodyPr>
          <a:lstStyle/>
          <a:p>
            <a:r>
              <a:rPr lang="en-ZA" sz="4800" dirty="0" smtClean="0">
                <a:solidFill>
                  <a:srgbClr val="FDB832"/>
                </a:solidFill>
              </a:rPr>
              <a:t>preamble</a:t>
            </a:r>
            <a:r>
              <a:rPr lang="is-IS" sz="4800" dirty="0" smtClean="0">
                <a:solidFill>
                  <a:srgbClr val="1E8E99"/>
                </a:solidFill>
              </a:rPr>
              <a:t>….SOME NUMBERS</a:t>
            </a:r>
            <a:endParaRPr lang="en-ZA" sz="4800" dirty="0">
              <a:solidFill>
                <a:srgbClr val="1E8E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566" y="1268760"/>
            <a:ext cx="11259404" cy="43924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AutoNum type="arabicPeriod"/>
            </a:pPr>
            <a:endParaRPr lang="en-ZA" sz="3200" dirty="0" smtClean="0"/>
          </a:p>
          <a:p>
            <a:pPr marL="514350" indent="-514350">
              <a:spcAft>
                <a:spcPts val="1800"/>
              </a:spcAft>
              <a:buAutoNum type="arabicPeriod"/>
            </a:pPr>
            <a:endParaRPr lang="en-ZA" sz="3200" dirty="0" smtClean="0"/>
          </a:p>
          <a:p>
            <a:pPr marL="0" indent="0">
              <a:spcAft>
                <a:spcPts val="1800"/>
              </a:spcAft>
              <a:buNone/>
            </a:pPr>
            <a:endParaRPr lang="en-ZA" sz="32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ZA" sz="2000" dirty="0" smtClean="0"/>
              <a:t>Decline in dropout rates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ZA" sz="2000" dirty="0" smtClean="0"/>
              <a:t>Increase in graduation rates</a:t>
            </a:r>
            <a:endParaRPr lang="en-ZA" sz="2000" dirty="0"/>
          </a:p>
          <a:p>
            <a:pPr marL="0" indent="0">
              <a:spcAft>
                <a:spcPts val="1800"/>
              </a:spcAft>
              <a:buNone/>
            </a:pPr>
            <a:endParaRPr lang="en-ZA" sz="3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82393"/>
              </p:ext>
            </p:extLst>
          </p:nvPr>
        </p:nvGraphicFramePr>
        <p:xfrm>
          <a:off x="334566" y="1700808"/>
          <a:ext cx="425175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03"/>
                <a:gridCol w="1696766"/>
                <a:gridCol w="17577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Graduates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STEM Graduates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165,986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48,848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185,</a:t>
                      </a:r>
                      <a:r>
                        <a:rPr lang="en-US" baseline="0" dirty="0" smtClean="0"/>
                        <a:t>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55,574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3118" y="1919111"/>
            <a:ext cx="68872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</a:t>
            </a:r>
            <a:r>
              <a:rPr lang="en-US" sz="2400" dirty="0"/>
              <a:t>s</a:t>
            </a:r>
            <a:r>
              <a:rPr lang="en-US" sz="2400" dirty="0" smtClean="0"/>
              <a:t>tudents in 1994:  ±500,000</a:t>
            </a:r>
          </a:p>
          <a:p>
            <a:r>
              <a:rPr lang="en-US" sz="2400" dirty="0" smtClean="0"/>
              <a:t>Number of students in 2014:  ±1,000,000</a:t>
            </a:r>
          </a:p>
          <a:p>
            <a:r>
              <a:rPr lang="en-US" sz="2400" dirty="0" smtClean="0"/>
              <a:t>__________________________________</a:t>
            </a:r>
          </a:p>
          <a:p>
            <a:endParaRPr lang="en-US" sz="2400" dirty="0" smtClean="0"/>
          </a:p>
          <a:p>
            <a:r>
              <a:rPr lang="en-US" sz="2400" dirty="0" smtClean="0"/>
              <a:t>% African students:	72%</a:t>
            </a:r>
          </a:p>
          <a:p>
            <a:r>
              <a:rPr lang="en-US" sz="2400" dirty="0" smtClean="0"/>
              <a:t>% Women students:	58%</a:t>
            </a:r>
          </a:p>
          <a:p>
            <a:endParaRPr lang="en-US" sz="2400" dirty="0" smtClean="0"/>
          </a:p>
          <a:p>
            <a:r>
              <a:rPr lang="en-US" sz="2400" dirty="0" smtClean="0"/>
              <a:t>Success Rates:	82% (Contact)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68% (Distance)	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30% (STEM), 40% (H&amp;SS), 30% (B, C, M)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3473"/>
            <a:ext cx="10971372" cy="1143000"/>
          </a:xfrm>
        </p:spPr>
        <p:txBody>
          <a:bodyPr/>
          <a:lstStyle/>
          <a:p>
            <a:r>
              <a:rPr lang="en-US" dirty="0" smtClean="0"/>
              <a:t>BLOOM’S TAXONOMY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838" y="1146473"/>
            <a:ext cx="7488832" cy="5622494"/>
          </a:xfrm>
        </p:spPr>
      </p:pic>
    </p:spTree>
    <p:extLst>
      <p:ext uri="{BB962C8B-B14F-4D97-AF65-F5344CB8AC3E}">
        <p14:creationId xmlns:p14="http://schemas.microsoft.com/office/powerpoint/2010/main" val="4147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-14783"/>
            <a:ext cx="10971372" cy="1143000"/>
          </a:xfrm>
        </p:spPr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394" y="1124744"/>
            <a:ext cx="7495425" cy="5733256"/>
          </a:xfrm>
        </p:spPr>
      </p:pic>
    </p:spTree>
    <p:extLst>
      <p:ext uri="{BB962C8B-B14F-4D97-AF65-F5344CB8AC3E}">
        <p14:creationId xmlns:p14="http://schemas.microsoft.com/office/powerpoint/2010/main" val="9776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ANECDOTES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from employers of engineering graduates.</a:t>
            </a:r>
          </a:p>
          <a:p>
            <a:r>
              <a:rPr lang="en-US" dirty="0" smtClean="0"/>
              <a:t>Logistics in Belgium: Integration of innovation culture, thinking and activities into workplace environment.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And their lessons</a:t>
            </a:r>
          </a:p>
          <a:p>
            <a:r>
              <a:rPr lang="en-US" dirty="0" smtClean="0"/>
              <a:t>Integrate cognitive, attitude and psychomotor learning at all levels </a:t>
            </a:r>
            <a:r>
              <a:rPr lang="mr-IN" dirty="0" smtClean="0"/>
              <a:t>–</a:t>
            </a:r>
            <a:r>
              <a:rPr lang="en-US" dirty="0" smtClean="0"/>
              <a:t> especially in PSET sector.</a:t>
            </a:r>
          </a:p>
          <a:p>
            <a:r>
              <a:rPr lang="en-US" dirty="0" smtClean="0"/>
              <a:t>Innovation has roots in workplace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725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Psychomotor, Cognitive and Affective Domains are central to all levels of education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Address the nature of the Knowledge Project of the PSET sector.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See learning and teaching across the sector as a continuum rather than as </a:t>
            </a:r>
            <a:r>
              <a:rPr lang="en-US" dirty="0" err="1" smtClean="0"/>
              <a:t>balkanised</a:t>
            </a:r>
            <a:r>
              <a:rPr lang="en-US" dirty="0" smtClean="0"/>
              <a:t> subsectors.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See the workplace </a:t>
            </a:r>
            <a:r>
              <a:rPr lang="mr-IN" dirty="0" smtClean="0"/>
              <a:t>–</a:t>
            </a:r>
            <a:r>
              <a:rPr lang="en-US" dirty="0" smtClean="0"/>
              <a:t> at all levels </a:t>
            </a:r>
            <a:r>
              <a:rPr lang="mr-IN" dirty="0" smtClean="0"/>
              <a:t>–</a:t>
            </a:r>
            <a:r>
              <a:rPr lang="en-US" dirty="0" smtClean="0"/>
              <a:t> as central to the learning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51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ies SA">
      <a:dk1>
        <a:srgbClr val="01394D"/>
      </a:dk1>
      <a:lt1>
        <a:sysClr val="window" lastClr="FFFFFF"/>
      </a:lt1>
      <a:dk2>
        <a:srgbClr val="1F497D"/>
      </a:dk2>
      <a:lt2>
        <a:srgbClr val="FFFFFF"/>
      </a:lt2>
      <a:accent1>
        <a:srgbClr val="1E8E99"/>
      </a:accent1>
      <a:accent2>
        <a:srgbClr val="FDB832"/>
      </a:accent2>
      <a:accent3>
        <a:srgbClr val="01394D"/>
      </a:accent3>
      <a:accent4>
        <a:srgbClr val="E7393A"/>
      </a:accent4>
      <a:accent5>
        <a:srgbClr val="96CFC1"/>
      </a:accent5>
      <a:accent6>
        <a:srgbClr val="909090"/>
      </a:accent6>
      <a:hlink>
        <a:srgbClr val="01394D"/>
      </a:hlink>
      <a:folHlink>
        <a:srgbClr val="1E8E99"/>
      </a:folHlink>
    </a:clrScheme>
    <a:fontScheme name="Universities 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219</Words>
  <Application>Microsoft Macintosh PowerPoint</Application>
  <PresentationFormat>Custom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Verdana</vt:lpstr>
      <vt:lpstr>Wingdings</vt:lpstr>
      <vt:lpstr>Arial</vt:lpstr>
      <vt:lpstr>Office Theme</vt:lpstr>
      <vt:lpstr>UNIVERSITIES SA  ADVANCING PUBLIC HIGHER EDUCATION VOICE OF SA’S PUBLIC UNIVERSITIES </vt:lpstr>
      <vt:lpstr>preamble…HIGHER ED FUNDAMENTAL TO NATIONAL DEVELOPMENT STRATEGIES</vt:lpstr>
      <vt:lpstr>preamble….SOME NUMBERS</vt:lpstr>
      <vt:lpstr>BLOOM’S TAXONOMY</vt:lpstr>
      <vt:lpstr>LEARNING OBJECTIVES </vt:lpstr>
      <vt:lpstr>SOME ANECDOTES</vt:lpstr>
      <vt:lpstr>POLICY SUGGESTIONS</vt:lpstr>
      <vt:lpstr>THANK YOU</vt:lpstr>
    </vt:vector>
  </TitlesOfParts>
  <Company>Microsoft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Elsa Volschenk</dc:creator>
  <cp:lastModifiedBy>ahmed.bawa@usaf.ac.za</cp:lastModifiedBy>
  <cp:revision>204</cp:revision>
  <cp:lastPrinted>2016-08-25T10:48:55Z</cp:lastPrinted>
  <dcterms:created xsi:type="dcterms:W3CDTF">2015-08-24T07:25:33Z</dcterms:created>
  <dcterms:modified xsi:type="dcterms:W3CDTF">2017-03-21T08:43:42Z</dcterms:modified>
</cp:coreProperties>
</file>