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2.bin" ContentType="application/vnd.openxmlformats-officedocument.oleObject"/>
  <Override PartName="/ppt/notesSlides/notesSlide7.xml" ContentType="application/vnd.openxmlformats-officedocument.presentationml.notesSlide+xml"/>
  <Override PartName="/ppt/embeddings/oleObject3.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1" r:id="rId1"/>
  </p:sldMasterIdLst>
  <p:notesMasterIdLst>
    <p:notesMasterId r:id="rId20"/>
  </p:notesMasterIdLst>
  <p:sldIdLst>
    <p:sldId id="257" r:id="rId2"/>
    <p:sldId id="380" r:id="rId3"/>
    <p:sldId id="381" r:id="rId4"/>
    <p:sldId id="337" r:id="rId5"/>
    <p:sldId id="383" r:id="rId6"/>
    <p:sldId id="384" r:id="rId7"/>
    <p:sldId id="385" r:id="rId8"/>
    <p:sldId id="386" r:id="rId9"/>
    <p:sldId id="387" r:id="rId10"/>
    <p:sldId id="388" r:id="rId11"/>
    <p:sldId id="389" r:id="rId12"/>
    <p:sldId id="319" r:id="rId13"/>
    <p:sldId id="348" r:id="rId14"/>
    <p:sldId id="349" r:id="rId15"/>
    <p:sldId id="390" r:id="rId16"/>
    <p:sldId id="350" r:id="rId17"/>
    <p:sldId id="391" r:id="rId18"/>
    <p:sldId id="35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55" autoAdjust="0"/>
  </p:normalViewPr>
  <p:slideViewPr>
    <p:cSldViewPr snapToGrid="0" snapToObjects="1">
      <p:cViewPr>
        <p:scale>
          <a:sx n="100" d="100"/>
          <a:sy n="100" d="100"/>
        </p:scale>
        <p:origin x="-1248" y="4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0195D3-4C5B-FC4D-A4F6-12525324844F}" type="datetimeFigureOut">
              <a:rPr lang="en-US" smtClean="0"/>
              <a:t>3/17/17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B3665C-68CE-C141-90FD-211815FDE321}" type="slidenum">
              <a:rPr lang="en-US" smtClean="0"/>
              <a:t>‹#›</a:t>
            </a:fld>
            <a:endParaRPr lang="en-US"/>
          </a:p>
        </p:txBody>
      </p:sp>
    </p:spTree>
    <p:extLst>
      <p:ext uri="{BB962C8B-B14F-4D97-AF65-F5344CB8AC3E}">
        <p14:creationId xmlns:p14="http://schemas.microsoft.com/office/powerpoint/2010/main" val="39524049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9DFC9745-DABD-45A3-9914-785AFBFC0638}" type="slidenum">
              <a:rPr lang="en-ZA" smtClean="0">
                <a:solidFill>
                  <a:prstClr val="black"/>
                </a:solidFill>
              </a:rPr>
              <a:pPr/>
              <a:t>1</a:t>
            </a:fld>
            <a:endParaRPr lang="en-ZA">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B3665C-68CE-C141-90FD-211815FDE321}" type="slidenum">
              <a:rPr lang="en-US" smtClean="0"/>
              <a:t>14</a:t>
            </a:fld>
            <a:endParaRPr lang="en-US"/>
          </a:p>
        </p:txBody>
      </p:sp>
    </p:spTree>
    <p:extLst>
      <p:ext uri="{BB962C8B-B14F-4D97-AF65-F5344CB8AC3E}">
        <p14:creationId xmlns:p14="http://schemas.microsoft.com/office/powerpoint/2010/main" val="982187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B3665C-68CE-C141-90FD-211815FDE321}" type="slidenum">
              <a:rPr lang="en-US" smtClean="0"/>
              <a:t>16</a:t>
            </a:fld>
            <a:endParaRPr lang="en-US"/>
          </a:p>
        </p:txBody>
      </p:sp>
    </p:spTree>
    <p:extLst>
      <p:ext uri="{BB962C8B-B14F-4D97-AF65-F5344CB8AC3E}">
        <p14:creationId xmlns:p14="http://schemas.microsoft.com/office/powerpoint/2010/main" val="3081077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B3665C-68CE-C141-90FD-211815FDE321}" type="slidenum">
              <a:rPr lang="en-US" smtClean="0"/>
              <a:t>18</a:t>
            </a:fld>
            <a:endParaRPr lang="en-US"/>
          </a:p>
        </p:txBody>
      </p:sp>
    </p:spTree>
    <p:extLst>
      <p:ext uri="{BB962C8B-B14F-4D97-AF65-F5344CB8AC3E}">
        <p14:creationId xmlns:p14="http://schemas.microsoft.com/office/powerpoint/2010/main" val="1044774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Brief</a:t>
            </a:r>
            <a:r>
              <a:rPr lang="en-US" baseline="0" dirty="0" smtClean="0"/>
              <a:t> introduction of WCGDS</a:t>
            </a:r>
            <a:endParaRPr lang="en-US" dirty="0"/>
          </a:p>
        </p:txBody>
      </p:sp>
      <p:sp>
        <p:nvSpPr>
          <p:cNvPr id="4" name="Slide Number Placeholder 3"/>
          <p:cNvSpPr>
            <a:spLocks noGrp="1"/>
          </p:cNvSpPr>
          <p:nvPr>
            <p:ph type="sldNum" sz="quarter" idx="10"/>
          </p:nvPr>
        </p:nvSpPr>
        <p:spPr/>
        <p:txBody>
          <a:bodyPr/>
          <a:lstStyle/>
          <a:p>
            <a:fld id="{56B3665C-68CE-C141-90FD-211815FDE321}" type="slidenum">
              <a:rPr lang="en-US" smtClean="0"/>
              <a:t>2</a:t>
            </a:fld>
            <a:endParaRPr lang="en-US"/>
          </a:p>
        </p:txBody>
      </p:sp>
    </p:spTree>
    <p:extLst>
      <p:ext uri="{BB962C8B-B14F-4D97-AF65-F5344CB8AC3E}">
        <p14:creationId xmlns:p14="http://schemas.microsoft.com/office/powerpoint/2010/main" val="953943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Figure 1 shows the employment rates of graduates in the WCGDS by qualification type and area of study. It shows variability in employment rates across study area, particularly among graduates with lower qualification.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6B3665C-68CE-C141-90FD-211815FDE321}" type="slidenum">
              <a:rPr lang="en-US" smtClean="0"/>
              <a:t>4</a:t>
            </a:fld>
            <a:endParaRPr lang="en-US"/>
          </a:p>
        </p:txBody>
      </p:sp>
    </p:spTree>
    <p:extLst>
      <p:ext uri="{BB962C8B-B14F-4D97-AF65-F5344CB8AC3E}">
        <p14:creationId xmlns:p14="http://schemas.microsoft.com/office/powerpoint/2010/main" val="60986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Distribution across institution type is very varied. While</a:t>
            </a:r>
            <a:r>
              <a:rPr lang="en-US" baseline="0" dirty="0" smtClean="0"/>
              <a:t> the majority are bachelors at UCT, US and UWC, the majority are certificates and diplomas at CPUT (makes sense)</a:t>
            </a:r>
            <a:endParaRPr lang="en-US" dirty="0"/>
          </a:p>
        </p:txBody>
      </p:sp>
      <p:sp>
        <p:nvSpPr>
          <p:cNvPr id="4" name="Slide Number Placeholder 3"/>
          <p:cNvSpPr>
            <a:spLocks noGrp="1"/>
          </p:cNvSpPr>
          <p:nvPr>
            <p:ph type="sldNum" sz="quarter" idx="10"/>
          </p:nvPr>
        </p:nvSpPr>
        <p:spPr/>
        <p:txBody>
          <a:bodyPr/>
          <a:lstStyle/>
          <a:p>
            <a:fld id="{56B3665C-68CE-C141-90FD-211815FDE321}" type="slidenum">
              <a:rPr lang="en-US" smtClean="0"/>
              <a:t>6</a:t>
            </a:fld>
            <a:endParaRPr lang="en-US"/>
          </a:p>
        </p:txBody>
      </p:sp>
    </p:spTree>
    <p:extLst>
      <p:ext uri="{BB962C8B-B14F-4D97-AF65-F5344CB8AC3E}">
        <p14:creationId xmlns:p14="http://schemas.microsoft.com/office/powerpoint/2010/main" val="2458739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B3665C-68CE-C141-90FD-211815FDE321}" type="slidenum">
              <a:rPr lang="en-US" smtClean="0"/>
              <a:t>9</a:t>
            </a:fld>
            <a:endParaRPr lang="en-US"/>
          </a:p>
        </p:txBody>
      </p:sp>
    </p:spTree>
    <p:extLst>
      <p:ext uri="{BB962C8B-B14F-4D97-AF65-F5344CB8AC3E}">
        <p14:creationId xmlns:p14="http://schemas.microsoft.com/office/powerpoint/2010/main" val="587191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On the other hand, the problem with graduate destination studies is they are prone to low response rates and, a high likelihood that response is linked to different employment trajectories. As a result, it is not clear whether these data can provide unbiased estimates of the labour market trajectories of graduates. This has important implications for the university sector – getting precisely measured information that is wrong can be damaging especially if part of the reason it is wrong is related to the institution or type of qualification or course.</a:t>
            </a:r>
            <a:endParaRPr lang="en-US" dirty="0" smtClean="0"/>
          </a:p>
          <a:p>
            <a:endParaRPr lang="en-ZA" dirty="0"/>
          </a:p>
        </p:txBody>
      </p:sp>
      <p:sp>
        <p:nvSpPr>
          <p:cNvPr id="4" name="Slide Number Placeholder 3"/>
          <p:cNvSpPr>
            <a:spLocks noGrp="1"/>
          </p:cNvSpPr>
          <p:nvPr>
            <p:ph type="sldNum" sz="quarter" idx="10"/>
          </p:nvPr>
        </p:nvSpPr>
        <p:spPr/>
        <p:txBody>
          <a:bodyPr/>
          <a:lstStyle/>
          <a:p>
            <a:fld id="{56C058BB-2E8D-4746-9975-20CE96C2A0E7}" type="slidenum">
              <a:rPr lang="en-ZA" smtClean="0"/>
              <a:pPr/>
              <a:t>10</a:t>
            </a:fld>
            <a:endParaRPr lang="en-ZA"/>
          </a:p>
        </p:txBody>
      </p:sp>
    </p:spTree>
    <p:extLst>
      <p:ext uri="{BB962C8B-B14F-4D97-AF65-F5344CB8AC3E}">
        <p14:creationId xmlns:p14="http://schemas.microsoft.com/office/powerpoint/2010/main" val="4060436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Information</a:t>
            </a:r>
            <a:r>
              <a:rPr lang="en-US" baseline="0" dirty="0" smtClean="0"/>
              <a:t> that we do have that is not included and strongly linked to response rates, are contact details</a:t>
            </a:r>
          </a:p>
          <a:p>
            <a:endParaRPr lang="en-US" dirty="0" smtClean="0"/>
          </a:p>
          <a:p>
            <a:r>
              <a:rPr lang="en-US" dirty="0" smtClean="0"/>
              <a:t>Responder’s had</a:t>
            </a:r>
            <a:r>
              <a:rPr lang="en-US" baseline="0" dirty="0" smtClean="0"/>
              <a:t> more complete contact details</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Another dimension worth noting is the differences in baseline characteristics between those who responded via the web, via telephone or did not respond. Those who responded via the web are much more similar to the non-responders than those who responded via telephone (results not shown). </a:t>
            </a:r>
            <a:endParaRPr lang="en-US" dirty="0" smtClean="0"/>
          </a:p>
          <a:p>
            <a:endParaRPr lang="en-US" dirty="0"/>
          </a:p>
        </p:txBody>
      </p:sp>
      <p:sp>
        <p:nvSpPr>
          <p:cNvPr id="4" name="Slide Number Placeholder 3"/>
          <p:cNvSpPr>
            <a:spLocks noGrp="1"/>
          </p:cNvSpPr>
          <p:nvPr>
            <p:ph type="sldNum" sz="quarter" idx="10"/>
          </p:nvPr>
        </p:nvSpPr>
        <p:spPr/>
        <p:txBody>
          <a:bodyPr/>
          <a:lstStyle/>
          <a:p>
            <a:fld id="{56B3665C-68CE-C141-90FD-211815FDE321}" type="slidenum">
              <a:rPr lang="en-US" smtClean="0"/>
              <a:t>11</a:t>
            </a:fld>
            <a:endParaRPr lang="en-US"/>
          </a:p>
        </p:txBody>
      </p:sp>
    </p:spTree>
    <p:extLst>
      <p:ext uri="{BB962C8B-B14F-4D97-AF65-F5344CB8AC3E}">
        <p14:creationId xmlns:p14="http://schemas.microsoft.com/office/powerpoint/2010/main" val="356713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B3665C-68CE-C141-90FD-211815FDE321}" type="slidenum">
              <a:rPr lang="en-US" smtClean="0"/>
              <a:t>12</a:t>
            </a:fld>
            <a:endParaRPr lang="en-US"/>
          </a:p>
        </p:txBody>
      </p:sp>
    </p:spTree>
    <p:extLst>
      <p:ext uri="{BB962C8B-B14F-4D97-AF65-F5344CB8AC3E}">
        <p14:creationId xmlns:p14="http://schemas.microsoft.com/office/powerpoint/2010/main" val="2710171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B3665C-68CE-C141-90FD-211815FDE321}" type="slidenum">
              <a:rPr lang="en-US" smtClean="0"/>
              <a:t>13</a:t>
            </a:fld>
            <a:endParaRPr lang="en-US"/>
          </a:p>
        </p:txBody>
      </p:sp>
    </p:spTree>
    <p:extLst>
      <p:ext uri="{BB962C8B-B14F-4D97-AF65-F5344CB8AC3E}">
        <p14:creationId xmlns:p14="http://schemas.microsoft.com/office/powerpoint/2010/main" val="3613739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30E2307-1E40-4E12-8716-25BFDA8E7013}" type="datetime1">
              <a:rPr lang="en-US" smtClean="0"/>
              <a:pPr/>
              <a:t>3/17/17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87D7A59-36E2-48B9-B146-C1E59501F63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E0472F-766F-0D4F-B7DF-F1E2002B587E}" type="datetimeFigureOut">
              <a:rPr lang="en-US" smtClean="0"/>
              <a:t>3/17/17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59439-5B2A-0945-B5E8-E4CD997DE68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E459439-5B2A-0945-B5E8-E4CD997DE68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E0472F-766F-0D4F-B7DF-F1E2002B587E}" type="datetimeFigureOut">
              <a:rPr lang="en-US" smtClean="0"/>
              <a:t>3/17/17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CE0472F-766F-0D4F-B7DF-F1E2002B587E}" type="datetimeFigureOut">
              <a:rPr lang="en-US" smtClean="0"/>
              <a:t>3/17/17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E459439-5B2A-0945-B5E8-E4CD997DE68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B8AEBBE-F8B2-42CF-9895-E86A608384EB}" type="datetime1">
              <a:rPr lang="en-US" smtClean="0"/>
              <a:pPr/>
              <a:t>3/17/17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87D7A59-36E2-48B9-B146-C1E59501F63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CE0472F-766F-0D4F-B7DF-F1E2002B587E}" type="datetimeFigureOut">
              <a:rPr lang="en-US" smtClean="0"/>
              <a:t>3/17/17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59439-5B2A-0945-B5E8-E4CD997DE68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CE0472F-766F-0D4F-B7DF-F1E2002B587E}" type="datetimeFigureOut">
              <a:rPr lang="en-US" smtClean="0"/>
              <a:t>3/17/17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E459439-5B2A-0945-B5E8-E4CD997DE68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E0472F-766F-0D4F-B7DF-F1E2002B587E}" type="datetimeFigureOut">
              <a:rPr lang="en-US" smtClean="0"/>
              <a:t>3/17/17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E459439-5B2A-0945-B5E8-E4CD997DE6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CE0472F-766F-0D4F-B7DF-F1E2002B587E}" type="datetimeFigureOut">
              <a:rPr lang="en-US" smtClean="0"/>
              <a:t>3/17/17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E459439-5B2A-0945-B5E8-E4CD997DE6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A84A37A-AFC2-4A01-80A1-FC20F2C0D5B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CE0472F-766F-0D4F-B7DF-F1E2002B587E}" type="datetimeFigureOut">
              <a:rPr lang="en-US" smtClean="0"/>
              <a:t>3/17/17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E459439-5B2A-0945-B5E8-E4CD997DE68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CE0472F-766F-0D4F-B7DF-F1E2002B587E}" type="datetimeFigureOut">
              <a:rPr lang="en-US" smtClean="0"/>
              <a:t>3/17/17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CE0472F-766F-0D4F-B7DF-F1E2002B587E}" type="datetimeFigureOut">
              <a:rPr lang="en-US" smtClean="0"/>
              <a:t>3/17/17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E459439-5B2A-0945-B5E8-E4CD997DE68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2.bin"/><Relationship Id="rId5" Type="http://schemas.openxmlformats.org/officeDocument/2006/relationships/package" Target="../embeddings/Microsoft_Excel_Sheet2.xlsx"/><Relationship Id="rId6"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3.bin"/><Relationship Id="rId5" Type="http://schemas.openxmlformats.org/officeDocument/2006/relationships/package" Target="../embeddings/Microsoft_Excel_Sheet3.xlsx"/><Relationship Id="rId6" Type="http://schemas.openxmlformats.org/officeDocument/2006/relationships/image" Target="../media/image7.emf"/><Relationship Id="rId1" Type="http://schemas.openxmlformats.org/officeDocument/2006/relationships/vmlDrawing" Target="../drawings/vmlDrawing3.vml"/><Relationship Id="rId2"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opensaldru.uct.ac.z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1.bin"/><Relationship Id="rId5" Type="http://schemas.openxmlformats.org/officeDocument/2006/relationships/package" Target="../embeddings/Microsoft_Excel_Sheet1.xlsx"/><Relationship Id="rId6"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2636912"/>
            <a:ext cx="8122405" cy="1791713"/>
          </a:xfrm>
          <a:prstGeom prst="rect">
            <a:avLst/>
          </a:prstGeom>
        </p:spPr>
        <p:txBody>
          <a:bodyPr>
            <a:normAutofit fontScale="40000" lnSpcReduction="20000"/>
          </a:bodyPr>
          <a:lstStyle/>
          <a:p>
            <a:pPr marL="0" indent="0" algn="ctr">
              <a:buNone/>
            </a:pPr>
            <a:r>
              <a:rPr lang="en-ZA" sz="4500" b="1" dirty="0"/>
              <a:t>The usability of Graduate Destination Surveys for the analysis of labour market </a:t>
            </a:r>
            <a:r>
              <a:rPr lang="en-ZA" sz="4500" b="1" dirty="0" smtClean="0"/>
              <a:t>outcomes</a:t>
            </a:r>
          </a:p>
          <a:p>
            <a:pPr marL="0" indent="0" algn="ctr">
              <a:buNone/>
            </a:pPr>
            <a:endParaRPr lang="en-ZA" sz="2700" b="1" dirty="0"/>
          </a:p>
          <a:p>
            <a:pPr marL="0" indent="0" algn="ctr">
              <a:buNone/>
            </a:pPr>
            <a:r>
              <a:rPr lang="en-ZA" sz="3800" b="1" cap="none" dirty="0" smtClean="0">
                <a:solidFill>
                  <a:srgbClr val="7F7F7F"/>
                </a:solidFill>
              </a:rPr>
              <a:t>Nicola Branson</a:t>
            </a:r>
          </a:p>
          <a:p>
            <a:pPr marL="0" indent="0" algn="ctr">
              <a:buNone/>
            </a:pPr>
            <a:endParaRPr lang="en-ZA" sz="3800" b="1" cap="none" dirty="0" smtClean="0">
              <a:solidFill>
                <a:srgbClr val="7F7F7F"/>
              </a:solidFill>
            </a:endParaRPr>
          </a:p>
          <a:p>
            <a:pPr marL="0" indent="0" algn="ctr">
              <a:buNone/>
            </a:pPr>
            <a:r>
              <a:rPr lang="en-ZA" sz="3800" b="1" cap="none" dirty="0" smtClean="0">
                <a:solidFill>
                  <a:srgbClr val="7F7F7F"/>
                </a:solidFill>
              </a:rPr>
              <a:t>Southern Africa Labour And Development Unit (Saldru)</a:t>
            </a:r>
            <a:endParaRPr lang="en-ZA" sz="3800" b="1" cap="none" dirty="0">
              <a:solidFill>
                <a:srgbClr val="7F7F7F"/>
              </a:solidFill>
            </a:endParaRPr>
          </a:p>
        </p:txBody>
      </p:sp>
      <p:sp>
        <p:nvSpPr>
          <p:cNvPr id="5" name="Slide Number Placeholder 4"/>
          <p:cNvSpPr>
            <a:spLocks noGrp="1"/>
          </p:cNvSpPr>
          <p:nvPr>
            <p:ph type="sldNum" sz="quarter" idx="12"/>
          </p:nvPr>
        </p:nvSpPr>
        <p:spPr>
          <a:xfrm>
            <a:off x="7010400" y="6356350"/>
            <a:ext cx="2133600" cy="365125"/>
          </a:xfrm>
        </p:spPr>
        <p:txBody>
          <a:bodyPr/>
          <a:lstStyle/>
          <a:p>
            <a:fld id="{4F4DA58F-868E-4709-9567-0AE107CD183D}" type="slidenum">
              <a:rPr lang="en-ZA" smtClean="0"/>
              <a:t>1</a:t>
            </a:fld>
            <a:endParaRPr lang="en-ZA" dirty="0"/>
          </a:p>
        </p:txBody>
      </p:sp>
      <p:sp>
        <p:nvSpPr>
          <p:cNvPr id="2" name="Title 1"/>
          <p:cNvSpPr>
            <a:spLocks noGrp="1"/>
          </p:cNvSpPr>
          <p:nvPr>
            <p:ph type="ctrTitle"/>
          </p:nvPr>
        </p:nvSpPr>
        <p:spPr>
          <a:xfrm>
            <a:off x="800100" y="1323504"/>
            <a:ext cx="7683500" cy="864095"/>
          </a:xfrm>
        </p:spPr>
        <p:txBody>
          <a:bodyPr>
            <a:noAutofit/>
          </a:bodyPr>
          <a:lstStyle/>
          <a:p>
            <a:r>
              <a:rPr lang="en-ZA" sz="2400" dirty="0" smtClean="0">
                <a:solidFill>
                  <a:schemeClr val="tx1">
                    <a:lumMod val="50000"/>
                    <a:lumOff val="50000"/>
                  </a:schemeClr>
                </a:solidFill>
              </a:rPr>
              <a:t>DHET: National Skills Conference 2017 </a:t>
            </a:r>
            <a:br>
              <a:rPr lang="en-ZA" sz="2400" dirty="0" smtClean="0">
                <a:solidFill>
                  <a:schemeClr val="tx1">
                    <a:lumMod val="50000"/>
                    <a:lumOff val="50000"/>
                  </a:schemeClr>
                </a:solidFill>
              </a:rPr>
            </a:br>
            <a:r>
              <a:rPr lang="en-ZA" sz="1800" b="1" dirty="0" smtClean="0"/>
              <a:t>Commission 1</a:t>
            </a:r>
            <a:r>
              <a:rPr lang="en-ZA" sz="1800" b="1" dirty="0"/>
              <a:t>: Turning every workplace into a training space</a:t>
            </a:r>
            <a:r>
              <a:rPr lang="en-US" sz="1800" dirty="0"/>
              <a:t/>
            </a:r>
            <a:br>
              <a:rPr lang="en-US" sz="1800" dirty="0"/>
            </a:br>
            <a:endParaRPr lang="en-ZA" sz="1800" dirty="0">
              <a:solidFill>
                <a:schemeClr val="tx1">
                  <a:lumMod val="50000"/>
                  <a:lumOff val="50000"/>
                </a:schemeClr>
              </a:solidFill>
            </a:endParaRPr>
          </a:p>
        </p:txBody>
      </p:sp>
    </p:spTree>
    <p:extLst>
      <p:ext uri="{BB962C8B-B14F-4D97-AF65-F5344CB8AC3E}">
        <p14:creationId xmlns:p14="http://schemas.microsoft.com/office/powerpoint/2010/main" val="1025317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ZA" dirty="0" smtClean="0"/>
              <a:t>The Western Cape Graduate Destination Study response rates</a:t>
            </a:r>
            <a:endParaRPr lang="en-ZA" dirty="0"/>
          </a:p>
        </p:txBody>
      </p:sp>
      <p:sp>
        <p:nvSpPr>
          <p:cNvPr id="3" name="Content Placeholder 2"/>
          <p:cNvSpPr>
            <a:spLocks noGrp="1"/>
          </p:cNvSpPr>
          <p:nvPr>
            <p:ph sz="quarter" idx="1"/>
          </p:nvPr>
        </p:nvSpPr>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1556536978"/>
              </p:ext>
            </p:extLst>
          </p:nvPr>
        </p:nvGraphicFramePr>
        <p:xfrm>
          <a:off x="1644566" y="2225976"/>
          <a:ext cx="5880937" cy="3630579"/>
        </p:xfrm>
        <a:graphic>
          <a:graphicData uri="http://schemas.openxmlformats.org/presentationml/2006/ole">
            <mc:AlternateContent xmlns:mc="http://schemas.openxmlformats.org/markup-compatibility/2006">
              <mc:Choice xmlns:v="urn:schemas-microsoft-com:vml" Requires="v">
                <p:oleObj spid="_x0000_s21523" name="Worksheet" r:id="rId5" imgW="2489200" imgH="1536700" progId="Excel.Sheet.12">
                  <p:embed/>
                </p:oleObj>
              </mc:Choice>
              <mc:Fallback>
                <p:oleObj name="Worksheet" r:id="rId5" imgW="2489200" imgH="1536700" progId="Excel.Sheet.12">
                  <p:embed/>
                  <p:pic>
                    <p:nvPicPr>
                      <p:cNvPr id="0" name=""/>
                      <p:cNvPicPr/>
                      <p:nvPr/>
                    </p:nvPicPr>
                    <p:blipFill>
                      <a:blip r:embed="rId6"/>
                      <a:stretch>
                        <a:fillRect/>
                      </a:stretch>
                    </p:blipFill>
                    <p:spPr>
                      <a:xfrm>
                        <a:off x="1644566" y="2225976"/>
                        <a:ext cx="5880937" cy="3630579"/>
                      </a:xfrm>
                      <a:prstGeom prst="rect">
                        <a:avLst/>
                      </a:prstGeom>
                    </p:spPr>
                  </p:pic>
                </p:oleObj>
              </mc:Fallback>
            </mc:AlternateContent>
          </a:graphicData>
        </a:graphic>
      </p:graphicFrame>
    </p:spTree>
    <p:extLst>
      <p:ext uri="{BB962C8B-B14F-4D97-AF65-F5344CB8AC3E}">
        <p14:creationId xmlns:p14="http://schemas.microsoft.com/office/powerpoint/2010/main" val="1732123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Contact details by response outcome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76865744"/>
              </p:ext>
            </p:extLst>
          </p:nvPr>
        </p:nvGraphicFramePr>
        <p:xfrm>
          <a:off x="811875" y="1417638"/>
          <a:ext cx="7692094" cy="4574772"/>
        </p:xfrm>
        <a:graphic>
          <a:graphicData uri="http://schemas.openxmlformats.org/presentationml/2006/ole">
            <mc:AlternateContent xmlns:mc="http://schemas.openxmlformats.org/markup-compatibility/2006">
              <mc:Choice xmlns:v="urn:schemas-microsoft-com:vml" Requires="v">
                <p:oleObj spid="_x0000_s22547" name="Worksheet" r:id="rId5" imgW="4826000" imgH="2870200" progId="Excel.Sheet.12">
                  <p:embed/>
                </p:oleObj>
              </mc:Choice>
              <mc:Fallback>
                <p:oleObj name="Worksheet" r:id="rId5" imgW="4826000" imgH="2870200" progId="Excel.Sheet.12">
                  <p:embed/>
                  <p:pic>
                    <p:nvPicPr>
                      <p:cNvPr id="0" name=""/>
                      <p:cNvPicPr/>
                      <p:nvPr/>
                    </p:nvPicPr>
                    <p:blipFill>
                      <a:blip r:embed="rId6"/>
                      <a:stretch>
                        <a:fillRect/>
                      </a:stretch>
                    </p:blipFill>
                    <p:spPr>
                      <a:xfrm>
                        <a:off x="811875" y="1417638"/>
                        <a:ext cx="7692094" cy="4574772"/>
                      </a:xfrm>
                      <a:prstGeom prst="rect">
                        <a:avLst/>
                      </a:prstGeom>
                    </p:spPr>
                  </p:pic>
                </p:oleObj>
              </mc:Fallback>
            </mc:AlternateContent>
          </a:graphicData>
        </a:graphic>
      </p:graphicFrame>
    </p:spTree>
    <p:extLst>
      <p:ext uri="{BB962C8B-B14F-4D97-AF65-F5344CB8AC3E}">
        <p14:creationId xmlns:p14="http://schemas.microsoft.com/office/powerpoint/2010/main" val="3472727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analysis in the paper</a:t>
            </a:r>
            <a:endParaRPr lang="en-US" dirty="0"/>
          </a:p>
        </p:txBody>
      </p:sp>
      <p:sp>
        <p:nvSpPr>
          <p:cNvPr id="3" name="Content Placeholder 2"/>
          <p:cNvSpPr>
            <a:spLocks noGrp="1"/>
          </p:cNvSpPr>
          <p:nvPr>
            <p:ph sz="quarter" idx="1"/>
          </p:nvPr>
        </p:nvSpPr>
        <p:spPr/>
        <p:txBody>
          <a:bodyPr>
            <a:noAutofit/>
          </a:bodyPr>
          <a:lstStyle/>
          <a:p>
            <a:r>
              <a:rPr lang="en-US" sz="2400" dirty="0" smtClean="0"/>
              <a:t>Examines non</a:t>
            </a:r>
            <a:r>
              <a:rPr lang="en-US" sz="2400" dirty="0"/>
              <a:t>-response in the WCGDS in detail in order </a:t>
            </a:r>
            <a:r>
              <a:rPr lang="en-US" sz="2400" dirty="0" smtClean="0"/>
              <a:t>to:</a:t>
            </a:r>
            <a:endParaRPr lang="en-US" sz="2400" dirty="0"/>
          </a:p>
          <a:p>
            <a:pPr lvl="1"/>
            <a:r>
              <a:rPr lang="en-US" sz="2000" dirty="0" smtClean="0"/>
              <a:t>Document </a:t>
            </a:r>
            <a:r>
              <a:rPr lang="en-US" sz="2000" dirty="0"/>
              <a:t>procedures used in the survey and their impact on outcomes to provide a resource for those using these data and for those planning the National </a:t>
            </a:r>
            <a:r>
              <a:rPr lang="en-US" sz="2000" dirty="0" smtClean="0"/>
              <a:t>GDS</a:t>
            </a:r>
          </a:p>
          <a:p>
            <a:pPr lvl="1"/>
            <a:endParaRPr lang="en-US" sz="2000" dirty="0" smtClean="0"/>
          </a:p>
          <a:p>
            <a:pPr lvl="1"/>
            <a:r>
              <a:rPr lang="en-US" sz="2000" dirty="0" smtClean="0"/>
              <a:t>Describe baseline differences in characteristics </a:t>
            </a:r>
            <a:r>
              <a:rPr lang="en-US" sz="2000" dirty="0"/>
              <a:t>between those who responded versus those who did not respond to the survey and explore these in a multivariate </a:t>
            </a:r>
            <a:r>
              <a:rPr lang="en-US" sz="2000" dirty="0" smtClean="0"/>
              <a:t>framework</a:t>
            </a:r>
          </a:p>
          <a:p>
            <a:pPr lvl="1"/>
            <a:endParaRPr lang="en-US" sz="2000" dirty="0" smtClean="0"/>
          </a:p>
          <a:p>
            <a:pPr lvl="1"/>
            <a:r>
              <a:rPr lang="en-US" sz="2000" dirty="0" smtClean="0"/>
              <a:t>Propose </a:t>
            </a:r>
            <a:r>
              <a:rPr lang="en-US" sz="2000" dirty="0"/>
              <a:t>methods to assess and account for non-response bias using national administrative databases and information on the type of contact details </a:t>
            </a:r>
            <a:r>
              <a:rPr lang="en-US" sz="2000" dirty="0" smtClean="0"/>
              <a:t>available</a:t>
            </a:r>
          </a:p>
          <a:p>
            <a:pPr marL="274320" lvl="1" indent="0">
              <a:buNone/>
            </a:pPr>
            <a:endParaRPr lang="en-US" sz="2000" dirty="0" smtClean="0"/>
          </a:p>
          <a:p>
            <a:pPr lvl="1"/>
            <a:r>
              <a:rPr lang="en-US" sz="2000" dirty="0" smtClean="0"/>
              <a:t>Provide suggestions for design of similar studies going forward</a:t>
            </a:r>
            <a:endParaRPr lang="en-GB" sz="2400" dirty="0"/>
          </a:p>
          <a:p>
            <a:endParaRPr lang="en-US" sz="2400" dirty="0"/>
          </a:p>
        </p:txBody>
      </p:sp>
    </p:spTree>
    <p:extLst>
      <p:ext uri="{BB962C8B-B14F-4D97-AF65-F5344CB8AC3E}">
        <p14:creationId xmlns:p14="http://schemas.microsoft.com/office/powerpoint/2010/main" val="3075460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a:t>
            </a:r>
            <a:r>
              <a:rPr lang="en-US" dirty="0" smtClean="0"/>
              <a:t>analysis findings</a:t>
            </a: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GB" dirty="0"/>
              <a:t>Destination studies have a particular type of bias which is inherent to their </a:t>
            </a:r>
            <a:r>
              <a:rPr lang="en-GB" dirty="0" smtClean="0"/>
              <a:t>design.</a:t>
            </a:r>
          </a:p>
          <a:p>
            <a:pPr lvl="0"/>
            <a:endParaRPr lang="en-US" dirty="0"/>
          </a:p>
          <a:p>
            <a:pPr lvl="0"/>
            <a:r>
              <a:rPr lang="en-GB" dirty="0" smtClean="0"/>
              <a:t>We show that the </a:t>
            </a:r>
            <a:r>
              <a:rPr lang="en-GB" dirty="0"/>
              <a:t>characteristics of responders and non-responders differ in non-random ways and this is clear when looking at observable or measureable variables</a:t>
            </a:r>
            <a:r>
              <a:rPr lang="en-GB" dirty="0" smtClean="0"/>
              <a:t>.</a:t>
            </a:r>
          </a:p>
          <a:p>
            <a:pPr lvl="0"/>
            <a:endParaRPr lang="en-US" dirty="0"/>
          </a:p>
          <a:p>
            <a:pPr lvl="0"/>
            <a:r>
              <a:rPr lang="en-GB" dirty="0"/>
              <a:t>The direction of the bias (on employment outcomes) </a:t>
            </a:r>
            <a:r>
              <a:rPr lang="en-GB" dirty="0" smtClean="0"/>
              <a:t>between </a:t>
            </a:r>
            <a:r>
              <a:rPr lang="en-GB" dirty="0"/>
              <a:t>responders and non-responders is difficult to identify in the WCGDS data. </a:t>
            </a:r>
            <a:endParaRPr lang="en-GB" dirty="0" smtClean="0"/>
          </a:p>
          <a:p>
            <a:pPr lvl="0"/>
            <a:endParaRPr lang="en-US" dirty="0"/>
          </a:p>
          <a:p>
            <a:pPr lvl="0"/>
            <a:r>
              <a:rPr lang="en-GB" dirty="0" smtClean="0"/>
              <a:t>Re-weighting on the observable information only accounts for part of the bias as responders</a:t>
            </a:r>
            <a:r>
              <a:rPr lang="en-GB" dirty="0"/>
              <a:t>/non-</a:t>
            </a:r>
            <a:r>
              <a:rPr lang="en-GB" dirty="0" smtClean="0"/>
              <a:t>responders may </a:t>
            </a:r>
            <a:r>
              <a:rPr lang="en-GB" dirty="0"/>
              <a:t>differ in unobservable </a:t>
            </a:r>
            <a:r>
              <a:rPr lang="en-GB" dirty="0" smtClean="0"/>
              <a:t>ways.</a:t>
            </a:r>
            <a:endParaRPr lang="en-US" dirty="0"/>
          </a:p>
        </p:txBody>
      </p:sp>
    </p:spTree>
    <p:extLst>
      <p:ext uri="{BB962C8B-B14F-4D97-AF65-F5344CB8AC3E}">
        <p14:creationId xmlns:p14="http://schemas.microsoft.com/office/powerpoint/2010/main" val="2130455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a:t>
            </a:r>
            <a:r>
              <a:rPr lang="en-US" dirty="0" smtClean="0"/>
              <a:t>analysis findings</a:t>
            </a:r>
            <a:endParaRPr lang="en-US" dirty="0"/>
          </a:p>
        </p:txBody>
      </p:sp>
      <p:sp>
        <p:nvSpPr>
          <p:cNvPr id="3" name="Content Placeholder 2"/>
          <p:cNvSpPr>
            <a:spLocks noGrp="1"/>
          </p:cNvSpPr>
          <p:nvPr>
            <p:ph sz="quarter" idx="1"/>
          </p:nvPr>
        </p:nvSpPr>
        <p:spPr>
          <a:xfrm>
            <a:off x="457200" y="1417638"/>
            <a:ext cx="8229600" cy="4708525"/>
          </a:xfrm>
        </p:spPr>
        <p:txBody>
          <a:bodyPr>
            <a:normAutofit fontScale="92500" lnSpcReduction="10000"/>
          </a:bodyPr>
          <a:lstStyle/>
          <a:p>
            <a:r>
              <a:rPr lang="en-GB" dirty="0"/>
              <a:t>Fortunately there is an approach which has been used in the literature which </a:t>
            </a:r>
            <a:r>
              <a:rPr lang="en-GB" dirty="0" smtClean="0"/>
              <a:t>allows </a:t>
            </a:r>
            <a:r>
              <a:rPr lang="en-GB" dirty="0"/>
              <a:t>for </a:t>
            </a:r>
            <a:r>
              <a:rPr lang="en-GB" dirty="0" smtClean="0"/>
              <a:t>some type </a:t>
            </a:r>
            <a:r>
              <a:rPr lang="en-GB" dirty="0"/>
              <a:t>of control for selection based on unobservable characteristics. </a:t>
            </a:r>
            <a:endParaRPr lang="en-GB" dirty="0" smtClean="0"/>
          </a:p>
          <a:p>
            <a:endParaRPr lang="en-US" dirty="0"/>
          </a:p>
          <a:p>
            <a:pPr lvl="0"/>
            <a:r>
              <a:rPr lang="en-GB" dirty="0" smtClean="0"/>
              <a:t>In the WCGDS, the </a:t>
            </a:r>
            <a:r>
              <a:rPr lang="en-GB" dirty="0"/>
              <a:t>method </a:t>
            </a:r>
            <a:r>
              <a:rPr lang="en-GB" dirty="0" smtClean="0"/>
              <a:t>suggests that selection bias does </a:t>
            </a:r>
            <a:r>
              <a:rPr lang="en-GB" dirty="0"/>
              <a:t>not </a:t>
            </a:r>
            <a:r>
              <a:rPr lang="en-GB" dirty="0" smtClean="0"/>
              <a:t>appear to be a major concern for </a:t>
            </a:r>
            <a:r>
              <a:rPr lang="en-GB" dirty="0"/>
              <a:t>analyses of employment outcomes. </a:t>
            </a:r>
          </a:p>
          <a:p>
            <a:pPr lvl="1"/>
            <a:r>
              <a:rPr lang="en-GB" dirty="0" smtClean="0"/>
              <a:t>This finding only applies </a:t>
            </a:r>
            <a:r>
              <a:rPr lang="en-GB" dirty="0"/>
              <a:t>to employment outcomes </a:t>
            </a:r>
            <a:endParaRPr lang="en-GB" dirty="0" smtClean="0"/>
          </a:p>
          <a:p>
            <a:pPr lvl="1"/>
            <a:r>
              <a:rPr lang="en-GB" dirty="0"/>
              <a:t>A</a:t>
            </a:r>
            <a:r>
              <a:rPr lang="en-GB" dirty="0" smtClean="0"/>
              <a:t>ssessment of bias would </a:t>
            </a:r>
            <a:r>
              <a:rPr lang="en-GB" dirty="0"/>
              <a:t>need to be conducted </a:t>
            </a:r>
            <a:r>
              <a:rPr lang="en-GB" dirty="0" smtClean="0"/>
              <a:t>for each outcomes </a:t>
            </a:r>
            <a:r>
              <a:rPr lang="en-GB" dirty="0"/>
              <a:t>(e.g. job satisfaction, job matching, or earnings) of interest</a:t>
            </a:r>
            <a:r>
              <a:rPr lang="en-GB" dirty="0" smtClean="0"/>
              <a:t>.</a:t>
            </a:r>
          </a:p>
          <a:p>
            <a:pPr lvl="1"/>
            <a:endParaRPr lang="en-GB" dirty="0" smtClean="0"/>
          </a:p>
          <a:p>
            <a:r>
              <a:rPr lang="en-GB" dirty="0" smtClean="0"/>
              <a:t>Therefore have some confidence in the employment estimates produced in the WCGDS.</a:t>
            </a:r>
          </a:p>
          <a:p>
            <a:pPr marL="594360" lvl="2" indent="0">
              <a:buNone/>
            </a:pPr>
            <a:endParaRPr lang="en-US" dirty="0"/>
          </a:p>
          <a:p>
            <a:pPr marL="0" indent="0">
              <a:buNone/>
            </a:pPr>
            <a:endParaRPr lang="en-US" dirty="0"/>
          </a:p>
        </p:txBody>
      </p:sp>
    </p:spTree>
    <p:extLst>
      <p:ext uri="{BB962C8B-B14F-4D97-AF65-F5344CB8AC3E}">
        <p14:creationId xmlns:p14="http://schemas.microsoft.com/office/powerpoint/2010/main" val="3099456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Recommendations for similar studies</a:t>
            </a:r>
          </a:p>
        </p:txBody>
      </p:sp>
      <p:sp>
        <p:nvSpPr>
          <p:cNvPr id="3" name="Content Placeholder 2"/>
          <p:cNvSpPr>
            <a:spLocks noGrp="1"/>
          </p:cNvSpPr>
          <p:nvPr>
            <p:ph sz="quarter" idx="1"/>
          </p:nvPr>
        </p:nvSpPr>
        <p:spPr/>
        <p:txBody>
          <a:bodyPr>
            <a:normAutofit fontScale="92500" lnSpcReduction="20000"/>
          </a:bodyPr>
          <a:lstStyle/>
          <a:p>
            <a:r>
              <a:rPr lang="en-GB" dirty="0"/>
              <a:t>Plans for a National Graduate Destination Survey (NGDS) are currently being discussed</a:t>
            </a:r>
            <a:r>
              <a:rPr lang="en-GB" dirty="0" smtClean="0"/>
              <a:t>.</a:t>
            </a:r>
          </a:p>
          <a:p>
            <a:pPr marL="0" indent="0">
              <a:buNone/>
            </a:pPr>
            <a:r>
              <a:rPr lang="en-GB" dirty="0" smtClean="0"/>
              <a:t> </a:t>
            </a:r>
          </a:p>
          <a:p>
            <a:r>
              <a:rPr lang="en-GB" dirty="0" smtClean="0"/>
              <a:t>A </a:t>
            </a:r>
            <a:r>
              <a:rPr lang="en-GB" dirty="0"/>
              <a:t>study of this size bears large costs and will be vulnerable to high non-response. </a:t>
            </a:r>
            <a:endParaRPr lang="en-GB" dirty="0" smtClean="0"/>
          </a:p>
          <a:p>
            <a:endParaRPr lang="en-GB" dirty="0" smtClean="0"/>
          </a:p>
          <a:p>
            <a:r>
              <a:rPr lang="en-GB" dirty="0" smtClean="0"/>
              <a:t>Quality information across all institutions is vital to accurately inform policy formulation.</a:t>
            </a:r>
          </a:p>
          <a:p>
            <a:endParaRPr lang="en-GB" dirty="0" smtClean="0"/>
          </a:p>
          <a:p>
            <a:r>
              <a:rPr lang="en-GB" dirty="0" smtClean="0"/>
              <a:t>One </a:t>
            </a:r>
            <a:r>
              <a:rPr lang="en-GB" dirty="0"/>
              <a:t>key dimension is the preparation of the initial sampling frame and that good measures be put in place to follow graduates. </a:t>
            </a:r>
            <a:endParaRPr lang="en-US" dirty="0"/>
          </a:p>
        </p:txBody>
      </p:sp>
    </p:spTree>
    <p:extLst>
      <p:ext uri="{BB962C8B-B14F-4D97-AF65-F5344CB8AC3E}">
        <p14:creationId xmlns:p14="http://schemas.microsoft.com/office/powerpoint/2010/main" val="3279638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Recommendations for similar studies</a:t>
            </a:r>
            <a:endParaRPr lang="en-US" dirty="0"/>
          </a:p>
        </p:txBody>
      </p:sp>
      <p:sp>
        <p:nvSpPr>
          <p:cNvPr id="3" name="Content Placeholder 2"/>
          <p:cNvSpPr>
            <a:spLocks noGrp="1"/>
          </p:cNvSpPr>
          <p:nvPr>
            <p:ph sz="quarter" idx="1"/>
          </p:nvPr>
        </p:nvSpPr>
        <p:spPr>
          <a:xfrm>
            <a:off x="457200" y="1651000"/>
            <a:ext cx="8229600" cy="4775200"/>
          </a:xfrm>
        </p:spPr>
        <p:txBody>
          <a:bodyPr>
            <a:normAutofit fontScale="92500"/>
          </a:bodyPr>
          <a:lstStyle/>
          <a:p>
            <a:r>
              <a:rPr lang="en-GB" dirty="0" smtClean="0"/>
              <a:t>Prepare a </a:t>
            </a:r>
            <a:r>
              <a:rPr lang="en-GB" dirty="0"/>
              <a:t>consistent sampling frame with more comprehensive baseline information  </a:t>
            </a:r>
            <a:endParaRPr lang="en-GB" dirty="0" smtClean="0"/>
          </a:p>
          <a:p>
            <a:pPr lvl="1"/>
            <a:r>
              <a:rPr lang="en-GB" dirty="0" smtClean="0"/>
              <a:t>Plan </a:t>
            </a:r>
            <a:r>
              <a:rPr lang="en-GB" dirty="0"/>
              <a:t>ahead and </a:t>
            </a:r>
            <a:r>
              <a:rPr lang="en-GB" dirty="0" smtClean="0"/>
              <a:t>invest </a:t>
            </a:r>
            <a:r>
              <a:rPr lang="en-GB" dirty="0"/>
              <a:t>in the information collected at baseline </a:t>
            </a:r>
            <a:endParaRPr lang="en-GB" dirty="0" smtClean="0"/>
          </a:p>
          <a:p>
            <a:pPr lvl="1"/>
            <a:r>
              <a:rPr lang="en-GB" dirty="0" smtClean="0"/>
              <a:t>E.g. a short baseline survey of students plans at graduation, notify students that they will be contacted, compile baseline information from multiple sources including multiple contact details </a:t>
            </a:r>
          </a:p>
          <a:p>
            <a:pPr lvl="1"/>
            <a:endParaRPr lang="en-US" dirty="0"/>
          </a:p>
          <a:p>
            <a:r>
              <a:rPr lang="en-GB" dirty="0"/>
              <a:t>A well designed sample can focus resources and improve response </a:t>
            </a:r>
            <a:r>
              <a:rPr lang="en-GB" dirty="0" smtClean="0"/>
              <a:t>rates</a:t>
            </a:r>
          </a:p>
          <a:p>
            <a:pPr lvl="1"/>
            <a:r>
              <a:rPr lang="en-GB" dirty="0"/>
              <a:t>E.g. The Eastern Cape Graduate Destination Study </a:t>
            </a:r>
            <a:r>
              <a:rPr lang="en-GB" dirty="0" smtClean="0"/>
              <a:t>achieved </a:t>
            </a:r>
            <a:r>
              <a:rPr lang="en-GB" dirty="0"/>
              <a:t>response rates of 47% among Rhodes Students and 37% among students from the University of Forte </a:t>
            </a:r>
            <a:r>
              <a:rPr lang="en-GB" dirty="0" smtClean="0"/>
              <a:t>Hare.</a:t>
            </a:r>
          </a:p>
          <a:p>
            <a:pPr marL="457200" lvl="1" indent="0">
              <a:buNone/>
            </a:pPr>
            <a:endParaRPr lang="en-GB" dirty="0" smtClean="0"/>
          </a:p>
          <a:p>
            <a:endParaRPr lang="en-US" dirty="0"/>
          </a:p>
        </p:txBody>
      </p:sp>
    </p:spTree>
    <p:extLst>
      <p:ext uri="{BB962C8B-B14F-4D97-AF65-F5344CB8AC3E}">
        <p14:creationId xmlns:p14="http://schemas.microsoft.com/office/powerpoint/2010/main" val="1249442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Recommendations for similar studies</a:t>
            </a:r>
          </a:p>
        </p:txBody>
      </p:sp>
      <p:sp>
        <p:nvSpPr>
          <p:cNvPr id="3" name="Content Placeholder 2"/>
          <p:cNvSpPr>
            <a:spLocks noGrp="1"/>
          </p:cNvSpPr>
          <p:nvPr>
            <p:ph sz="quarter" idx="1"/>
          </p:nvPr>
        </p:nvSpPr>
        <p:spPr/>
        <p:txBody>
          <a:bodyPr>
            <a:normAutofit lnSpcReduction="10000"/>
          </a:bodyPr>
          <a:lstStyle/>
          <a:p>
            <a:r>
              <a:rPr lang="en-GB" dirty="0"/>
              <a:t>Utilise administrative databases</a:t>
            </a:r>
          </a:p>
          <a:p>
            <a:pPr lvl="1"/>
            <a:r>
              <a:rPr lang="en-GB" dirty="0"/>
              <a:t>To limit the number of questions asked</a:t>
            </a:r>
          </a:p>
          <a:p>
            <a:pPr lvl="1"/>
            <a:r>
              <a:rPr lang="en-GB" dirty="0"/>
              <a:t>Increase baseline information</a:t>
            </a:r>
          </a:p>
          <a:p>
            <a:pPr lvl="1"/>
            <a:r>
              <a:rPr lang="en-GB" dirty="0"/>
              <a:t>Cross validate survey information obtained</a:t>
            </a:r>
            <a:endParaRPr lang="en-US" dirty="0"/>
          </a:p>
          <a:p>
            <a:endParaRPr lang="en-GB" dirty="0" smtClean="0"/>
          </a:p>
          <a:p>
            <a:r>
              <a:rPr lang="en-GB" dirty="0" smtClean="0"/>
              <a:t>Record </a:t>
            </a:r>
            <a:r>
              <a:rPr lang="en-GB" dirty="0"/>
              <a:t>information about the survey process at an individual level</a:t>
            </a:r>
          </a:p>
          <a:p>
            <a:pPr lvl="1"/>
            <a:r>
              <a:rPr lang="en-GB" dirty="0"/>
              <a:t>Many of the techniques available to assess non-response bias rely on information about the survey process. </a:t>
            </a:r>
          </a:p>
          <a:p>
            <a:pPr lvl="1"/>
            <a:r>
              <a:rPr lang="en-GB" dirty="0"/>
              <a:t>E.g. information on whether the graduate opened the email</a:t>
            </a:r>
            <a:r>
              <a:rPr lang="en-US" dirty="0"/>
              <a:t> allows differentiation between non-contacts and those who chose not to respond.</a:t>
            </a:r>
          </a:p>
          <a:p>
            <a:endParaRPr lang="en-US" dirty="0"/>
          </a:p>
        </p:txBody>
      </p:sp>
    </p:spTree>
    <p:extLst>
      <p:ext uri="{BB962C8B-B14F-4D97-AF65-F5344CB8AC3E}">
        <p14:creationId xmlns:p14="http://schemas.microsoft.com/office/powerpoint/2010/main" val="2590945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Full paper: </a:t>
            </a:r>
          </a:p>
          <a:p>
            <a:pPr marL="0" indent="0">
              <a:buNone/>
            </a:pPr>
            <a:r>
              <a:rPr lang="en-GB" dirty="0" smtClean="0"/>
              <a:t>Branson</a:t>
            </a:r>
            <a:r>
              <a:rPr lang="en-GB" dirty="0"/>
              <a:t>, N. and </a:t>
            </a:r>
            <a:r>
              <a:rPr lang="en-GB" dirty="0" err="1"/>
              <a:t>Leibbrandt</a:t>
            </a:r>
            <a:r>
              <a:rPr lang="en-GB" dirty="0"/>
              <a:t>, M. (2017). </a:t>
            </a:r>
            <a:r>
              <a:rPr lang="en-ZA" dirty="0"/>
              <a:t>Assessing the usability of the Western Cape Graduate Destination Survey for the analysis of labour market outcomes. </a:t>
            </a:r>
            <a:r>
              <a:rPr lang="en-US" dirty="0"/>
              <a:t>SALDRU WP </a:t>
            </a:r>
            <a:r>
              <a:rPr lang="en-ZA" dirty="0"/>
              <a:t>Number 198. Cape Town, SALDRU, University of Cape Town</a:t>
            </a:r>
            <a:r>
              <a:rPr lang="en-US" dirty="0"/>
              <a:t> </a:t>
            </a:r>
            <a:endParaRPr lang="en-US" dirty="0" smtClean="0"/>
          </a:p>
          <a:p>
            <a:r>
              <a:rPr lang="en-US" dirty="0"/>
              <a:t>Available at: </a:t>
            </a:r>
            <a:r>
              <a:rPr lang="en-US" dirty="0" smtClean="0">
                <a:hlinkClick r:id="rId3"/>
              </a:rPr>
              <a:t>www.opensaldru.uct.ac.za</a:t>
            </a:r>
            <a:endParaRPr lang="en-US" dirty="0" smtClean="0"/>
          </a:p>
          <a:p>
            <a:endParaRPr lang="en-US" dirty="0" smtClean="0"/>
          </a:p>
          <a:p>
            <a:r>
              <a:rPr lang="en-US" dirty="0" smtClean="0"/>
              <a:t>Acknowledgments:</a:t>
            </a:r>
          </a:p>
          <a:p>
            <a:pPr marL="0" indent="0">
              <a:buNone/>
            </a:pPr>
            <a:r>
              <a:rPr lang="en-US" dirty="0" smtClean="0"/>
              <a:t>This </a:t>
            </a:r>
            <a:r>
              <a:rPr lang="en-US" dirty="0"/>
              <a:t>research was conducted as part of the </a:t>
            </a:r>
            <a:r>
              <a:rPr lang="en-US" dirty="0" err="1"/>
              <a:t>Labour</a:t>
            </a:r>
            <a:r>
              <a:rPr lang="en-US" dirty="0"/>
              <a:t> Market Intelligence Partnership, research consortium headed by the Human Sciences Research Council (South Africa) and funded by the Department of Higher Education and Training (South Africa). </a:t>
            </a:r>
          </a:p>
          <a:p>
            <a:endParaRPr lang="en-US" dirty="0"/>
          </a:p>
        </p:txBody>
      </p:sp>
    </p:spTree>
    <p:extLst>
      <p:ext uri="{BB962C8B-B14F-4D97-AF65-F5344CB8AC3E}">
        <p14:creationId xmlns:p14="http://schemas.microsoft.com/office/powerpoint/2010/main" val="1532728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Graduate destination Studies (GDS)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Graduate destination or tracer studies interview cohort(s) of graduates after they complete their studies.</a:t>
            </a:r>
          </a:p>
          <a:p>
            <a:endParaRPr lang="en-US" dirty="0" smtClean="0"/>
          </a:p>
          <a:p>
            <a:pPr lvl="1"/>
            <a:r>
              <a:rPr lang="en-US" dirty="0" smtClean="0"/>
              <a:t>Typically use administrative records for the sample frame, relying on contact details provided by the student while studying.</a:t>
            </a:r>
          </a:p>
          <a:p>
            <a:endParaRPr lang="en-US" dirty="0" smtClean="0"/>
          </a:p>
          <a:p>
            <a:pPr lvl="1"/>
            <a:r>
              <a:rPr lang="en-US" dirty="0" smtClean="0"/>
              <a:t>Follow-up interviews usually via email or phone. </a:t>
            </a:r>
          </a:p>
          <a:p>
            <a:endParaRPr lang="en-US" dirty="0" smtClean="0"/>
          </a:p>
          <a:p>
            <a:r>
              <a:rPr lang="en-US" dirty="0" smtClean="0"/>
              <a:t>There have been 3 main tracer studies in South African: HSRC study, the Eastern Cape study and the Western Cape Graduate Destination Study (the largest).</a:t>
            </a:r>
          </a:p>
          <a:p>
            <a:endParaRPr lang="en-US" dirty="0"/>
          </a:p>
          <a:p>
            <a:r>
              <a:rPr lang="en-US" dirty="0" smtClean="0"/>
              <a:t>Currently plans for a National Graduate Tracer Study.</a:t>
            </a:r>
            <a:endParaRPr lang="en-US" dirty="0"/>
          </a:p>
        </p:txBody>
      </p:sp>
    </p:spTree>
    <p:extLst>
      <p:ext uri="{BB962C8B-B14F-4D97-AF65-F5344CB8AC3E}">
        <p14:creationId xmlns:p14="http://schemas.microsoft.com/office/powerpoint/2010/main" val="2022597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Advantages of GDS data</a:t>
            </a:r>
            <a:endParaRPr lang="en-US" dirty="0"/>
          </a:p>
        </p:txBody>
      </p:sp>
      <p:sp>
        <p:nvSpPr>
          <p:cNvPr id="3" name="Content Placeholder 2"/>
          <p:cNvSpPr>
            <a:spLocks noGrp="1"/>
          </p:cNvSpPr>
          <p:nvPr>
            <p:ph sz="quarter" idx="1"/>
          </p:nvPr>
        </p:nvSpPr>
        <p:spPr/>
        <p:txBody>
          <a:bodyPr>
            <a:normAutofit/>
          </a:bodyPr>
          <a:lstStyle/>
          <a:p>
            <a:r>
              <a:rPr lang="en-US" dirty="0" smtClean="0"/>
              <a:t>Focus on graduate population circumvents sample size issues experienced by national survey datasets.</a:t>
            </a:r>
          </a:p>
          <a:p>
            <a:endParaRPr lang="en-US" dirty="0" smtClean="0"/>
          </a:p>
          <a:p>
            <a:r>
              <a:rPr lang="en-US" dirty="0" smtClean="0"/>
              <a:t>Allows for more disaggregated analyses</a:t>
            </a:r>
          </a:p>
          <a:p>
            <a:pPr lvl="1"/>
            <a:r>
              <a:rPr lang="en-US" dirty="0"/>
              <a:t>For example, </a:t>
            </a:r>
            <a:r>
              <a:rPr lang="en-US" dirty="0" smtClean="0"/>
              <a:t>disaggregating </a:t>
            </a:r>
            <a:r>
              <a:rPr lang="en-US" dirty="0"/>
              <a:t>by institution and field of study </a:t>
            </a:r>
            <a:r>
              <a:rPr lang="en-US" dirty="0" smtClean="0"/>
              <a:t>allows </a:t>
            </a:r>
            <a:r>
              <a:rPr lang="en-US" dirty="0"/>
              <a:t>investigation into the match between </a:t>
            </a:r>
            <a:r>
              <a:rPr lang="en-US" dirty="0" err="1"/>
              <a:t>labour</a:t>
            </a:r>
            <a:r>
              <a:rPr lang="en-US" dirty="0"/>
              <a:t> force participation and </a:t>
            </a:r>
            <a:r>
              <a:rPr lang="en-US" dirty="0" err="1"/>
              <a:t>labour</a:t>
            </a:r>
            <a:r>
              <a:rPr lang="en-US" dirty="0"/>
              <a:t> shortage </a:t>
            </a:r>
            <a:r>
              <a:rPr lang="en-US" dirty="0" smtClean="0"/>
              <a:t>areas.</a:t>
            </a:r>
          </a:p>
          <a:p>
            <a:pPr marL="0" indent="0">
              <a:buNone/>
            </a:pPr>
            <a:endParaRPr lang="en-US" dirty="0"/>
          </a:p>
        </p:txBody>
      </p:sp>
    </p:spTree>
    <p:extLst>
      <p:ext uri="{BB962C8B-B14F-4D97-AF65-F5344CB8AC3E}">
        <p14:creationId xmlns:p14="http://schemas.microsoft.com/office/powerpoint/2010/main" val="1522904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mpl_bycesm.eps"/>
          <p:cNvPicPr/>
          <p:nvPr/>
        </p:nvPicPr>
        <p:blipFill>
          <a:blip r:embed="rId3">
            <a:extLst>
              <a:ext uri="{28A0092B-C50C-407E-A947-70E740481C1C}">
                <a14:useLocalDpi xmlns:a14="http://schemas.microsoft.com/office/drawing/2010/main" val="0"/>
              </a:ext>
            </a:extLst>
          </a:blip>
          <a:stretch>
            <a:fillRect/>
          </a:stretch>
        </p:blipFill>
        <p:spPr>
          <a:xfrm>
            <a:off x="215900" y="1295400"/>
            <a:ext cx="8788400" cy="5041900"/>
          </a:xfrm>
          <a:prstGeom prst="rect">
            <a:avLst/>
          </a:prstGeom>
        </p:spPr>
      </p:pic>
      <p:sp>
        <p:nvSpPr>
          <p:cNvPr id="4" name="Title 3"/>
          <p:cNvSpPr>
            <a:spLocks noGrp="1"/>
          </p:cNvSpPr>
          <p:nvPr>
            <p:ph type="title"/>
          </p:nvPr>
        </p:nvSpPr>
        <p:spPr>
          <a:xfrm>
            <a:off x="457200" y="274638"/>
            <a:ext cx="7899400" cy="817562"/>
          </a:xfrm>
        </p:spPr>
        <p:txBody>
          <a:bodyPr>
            <a:normAutofit fontScale="90000"/>
          </a:bodyPr>
          <a:lstStyle/>
          <a:p>
            <a:r>
              <a:rPr lang="en-US" dirty="0" smtClean="0"/>
              <a:t>Employment </a:t>
            </a:r>
            <a:r>
              <a:rPr lang="en-US" dirty="0"/>
              <a:t>rates of </a:t>
            </a:r>
            <a:r>
              <a:rPr lang="en-US" dirty="0" smtClean="0"/>
              <a:t>graduates by </a:t>
            </a:r>
            <a:r>
              <a:rPr lang="en-US" dirty="0"/>
              <a:t>qualification type and area of study</a:t>
            </a:r>
          </a:p>
        </p:txBody>
      </p:sp>
    </p:spTree>
    <p:extLst>
      <p:ext uri="{BB962C8B-B14F-4D97-AF65-F5344CB8AC3E}">
        <p14:creationId xmlns:p14="http://schemas.microsoft.com/office/powerpoint/2010/main" val="1958653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Employment rates of graduates by institution</a:t>
            </a:r>
            <a:endParaRPr lang="en-US" dirty="0"/>
          </a:p>
        </p:txBody>
      </p:sp>
      <p:pic>
        <p:nvPicPr>
          <p:cNvPr id="3" name="Picture 2" descr="employmentbyinst.eps"/>
          <p:cNvPicPr/>
          <p:nvPr/>
        </p:nvPicPr>
        <p:blipFill>
          <a:blip r:embed="rId2">
            <a:extLst>
              <a:ext uri="{28A0092B-C50C-407E-A947-70E740481C1C}">
                <a14:useLocalDpi xmlns:a14="http://schemas.microsoft.com/office/drawing/2010/main" val="0"/>
              </a:ext>
            </a:extLst>
          </a:blip>
          <a:stretch>
            <a:fillRect/>
          </a:stretch>
        </p:blipFill>
        <p:spPr>
          <a:xfrm>
            <a:off x="177800" y="1433830"/>
            <a:ext cx="8813800" cy="4992370"/>
          </a:xfrm>
          <a:prstGeom prst="rect">
            <a:avLst/>
          </a:prstGeom>
        </p:spPr>
      </p:pic>
      <p:sp>
        <p:nvSpPr>
          <p:cNvPr id="4" name="Rectangle 3"/>
          <p:cNvSpPr/>
          <p:nvPr/>
        </p:nvSpPr>
        <p:spPr>
          <a:xfrm>
            <a:off x="431800" y="1433830"/>
            <a:ext cx="4178300" cy="4712970"/>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1682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Qualification type by Campus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10334878"/>
              </p:ext>
            </p:extLst>
          </p:nvPr>
        </p:nvGraphicFramePr>
        <p:xfrm>
          <a:off x="0" y="1440252"/>
          <a:ext cx="9102412" cy="3473564"/>
        </p:xfrm>
        <a:graphic>
          <a:graphicData uri="http://schemas.openxmlformats.org/presentationml/2006/ole">
            <mc:AlternateContent xmlns:mc="http://schemas.openxmlformats.org/markup-compatibility/2006">
              <mc:Choice xmlns:v="urn:schemas-microsoft-com:vml" Requires="v">
                <p:oleObj spid="_x0000_s20504" name="Worksheet" r:id="rId5" imgW="5524500" imgH="2108200" progId="Excel.Sheet.12">
                  <p:embed/>
                </p:oleObj>
              </mc:Choice>
              <mc:Fallback>
                <p:oleObj name="Worksheet" r:id="rId5" imgW="5524500" imgH="2108200" progId="Excel.Sheet.12">
                  <p:embed/>
                  <p:pic>
                    <p:nvPicPr>
                      <p:cNvPr id="0" name=""/>
                      <p:cNvPicPr/>
                      <p:nvPr/>
                    </p:nvPicPr>
                    <p:blipFill>
                      <a:blip r:embed="rId6"/>
                      <a:stretch>
                        <a:fillRect/>
                      </a:stretch>
                    </p:blipFill>
                    <p:spPr>
                      <a:xfrm>
                        <a:off x="0" y="1440252"/>
                        <a:ext cx="9102412" cy="3473564"/>
                      </a:xfrm>
                      <a:prstGeom prst="rect">
                        <a:avLst/>
                      </a:prstGeom>
                    </p:spPr>
                  </p:pic>
                </p:oleObj>
              </mc:Fallback>
            </mc:AlternateContent>
          </a:graphicData>
        </a:graphic>
      </p:graphicFrame>
    </p:spTree>
    <p:extLst>
      <p:ext uri="{BB962C8B-B14F-4D97-AF65-F5344CB8AC3E}">
        <p14:creationId xmlns:p14="http://schemas.microsoft.com/office/powerpoint/2010/main" val="2002919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Employment rates of graduates by institution</a:t>
            </a:r>
            <a:endParaRPr lang="en-US" dirty="0"/>
          </a:p>
        </p:txBody>
      </p:sp>
      <p:pic>
        <p:nvPicPr>
          <p:cNvPr id="3" name="Picture 2" descr="employmentbyinst.eps"/>
          <p:cNvPicPr/>
          <p:nvPr/>
        </p:nvPicPr>
        <p:blipFill>
          <a:blip r:embed="rId2">
            <a:extLst>
              <a:ext uri="{28A0092B-C50C-407E-A947-70E740481C1C}">
                <a14:useLocalDpi xmlns:a14="http://schemas.microsoft.com/office/drawing/2010/main" val="0"/>
              </a:ext>
            </a:extLst>
          </a:blip>
          <a:stretch>
            <a:fillRect/>
          </a:stretch>
        </p:blipFill>
        <p:spPr>
          <a:xfrm>
            <a:off x="177800" y="1536700"/>
            <a:ext cx="8775700" cy="4889500"/>
          </a:xfrm>
          <a:prstGeom prst="rect">
            <a:avLst/>
          </a:prstGeom>
        </p:spPr>
      </p:pic>
      <p:sp>
        <p:nvSpPr>
          <p:cNvPr id="4" name="Rectangle 3"/>
          <p:cNvSpPr/>
          <p:nvPr/>
        </p:nvSpPr>
        <p:spPr>
          <a:xfrm>
            <a:off x="4775200" y="1433830"/>
            <a:ext cx="4178300" cy="4712970"/>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6063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Advantages </a:t>
            </a:r>
            <a:r>
              <a:rPr lang="en-US" dirty="0"/>
              <a:t>of GDS data</a:t>
            </a:r>
          </a:p>
        </p:txBody>
      </p:sp>
      <p:sp>
        <p:nvSpPr>
          <p:cNvPr id="5" name="Content Placeholder 4"/>
          <p:cNvSpPr>
            <a:spLocks noGrp="1"/>
          </p:cNvSpPr>
          <p:nvPr>
            <p:ph sz="quarter" idx="1"/>
          </p:nvPr>
        </p:nvSpPr>
        <p:spPr/>
        <p:txBody>
          <a:bodyPr>
            <a:normAutofit/>
          </a:bodyPr>
          <a:lstStyle/>
          <a:p>
            <a:r>
              <a:rPr lang="en-US" dirty="0"/>
              <a:t>Answer questions specifically related to graduates:</a:t>
            </a:r>
          </a:p>
          <a:p>
            <a:pPr lvl="1"/>
            <a:r>
              <a:rPr lang="en-US" dirty="0" err="1"/>
              <a:t>labour</a:t>
            </a:r>
            <a:r>
              <a:rPr lang="en-US" dirty="0"/>
              <a:t> market and further studying trajectories </a:t>
            </a:r>
          </a:p>
          <a:p>
            <a:pPr lvl="1"/>
            <a:r>
              <a:rPr lang="en-US" dirty="0"/>
              <a:t>perceived value of their qualification once </a:t>
            </a:r>
            <a:r>
              <a:rPr lang="en-US" dirty="0" smtClean="0"/>
              <a:t>working </a:t>
            </a:r>
            <a:endParaRPr lang="en-US" dirty="0"/>
          </a:p>
          <a:p>
            <a:pPr lvl="1"/>
            <a:r>
              <a:rPr lang="en-US" dirty="0"/>
              <a:t>relevance </a:t>
            </a:r>
            <a:r>
              <a:rPr lang="en-US" dirty="0" smtClean="0"/>
              <a:t>of qualification in </a:t>
            </a:r>
            <a:r>
              <a:rPr lang="en-US" dirty="0"/>
              <a:t>the workplace </a:t>
            </a:r>
          </a:p>
          <a:p>
            <a:pPr lvl="1"/>
            <a:r>
              <a:rPr lang="en-US" dirty="0"/>
              <a:t>how much the qualification prepared the graduate for work </a:t>
            </a:r>
          </a:p>
          <a:p>
            <a:pPr lvl="1"/>
            <a:r>
              <a:rPr lang="en-US" dirty="0"/>
              <a:t>satisfaction with work </a:t>
            </a:r>
            <a:r>
              <a:rPr lang="en-US" dirty="0" smtClean="0"/>
              <a:t>obtained</a:t>
            </a:r>
          </a:p>
          <a:p>
            <a:pPr marL="457200" lvl="1" indent="0">
              <a:buNone/>
            </a:pPr>
            <a:endParaRPr lang="en-US" dirty="0" smtClean="0"/>
          </a:p>
          <a:p>
            <a:r>
              <a:rPr lang="en-GB" dirty="0"/>
              <a:t>GDS studies aid us in unpacking many of the puzzles </a:t>
            </a:r>
            <a:r>
              <a:rPr lang="en-GB" dirty="0" smtClean="0"/>
              <a:t>that have remained untouched </a:t>
            </a:r>
            <a:r>
              <a:rPr lang="en-GB" dirty="0"/>
              <a:t>due to data </a:t>
            </a:r>
            <a:r>
              <a:rPr lang="en-GB" dirty="0" smtClean="0"/>
              <a:t>limitations.</a:t>
            </a:r>
            <a:r>
              <a:rPr lang="en-US" dirty="0" smtClean="0"/>
              <a:t> </a:t>
            </a:r>
            <a:endParaRPr lang="en-US" dirty="0"/>
          </a:p>
          <a:p>
            <a:endParaRPr lang="en-US" dirty="0"/>
          </a:p>
        </p:txBody>
      </p:sp>
    </p:spTree>
    <p:extLst>
      <p:ext uri="{BB962C8B-B14F-4D97-AF65-F5344CB8AC3E}">
        <p14:creationId xmlns:p14="http://schemas.microsoft.com/office/powerpoint/2010/main" val="1527330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GDS’s Achilles </a:t>
            </a:r>
            <a:r>
              <a:rPr lang="en-US" dirty="0" smtClean="0"/>
              <a:t>heal: Non-random non response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GDS are prone to low response </a:t>
            </a:r>
            <a:r>
              <a:rPr lang="en-US" dirty="0" smtClean="0"/>
              <a:t>rates, with </a:t>
            </a:r>
            <a:r>
              <a:rPr lang="en-US" dirty="0"/>
              <a:t>response potentially linked to different employment </a:t>
            </a:r>
            <a:r>
              <a:rPr lang="en-US" dirty="0" smtClean="0"/>
              <a:t>trajectories.</a:t>
            </a:r>
          </a:p>
          <a:p>
            <a:pPr marL="0" indent="0">
              <a:buNone/>
            </a:pPr>
            <a:endParaRPr lang="en-US" dirty="0" smtClean="0"/>
          </a:p>
          <a:p>
            <a:r>
              <a:rPr lang="en-GB" dirty="0" smtClean="0"/>
              <a:t>Non response </a:t>
            </a:r>
            <a:r>
              <a:rPr lang="en-GB" dirty="0"/>
              <a:t>is always a concern in that it reduces sample size and therefore the power of a survey to demonstrate relationships of significant interest. </a:t>
            </a:r>
            <a:endParaRPr lang="en-GB" dirty="0" smtClean="0"/>
          </a:p>
          <a:p>
            <a:endParaRPr lang="en-GB" dirty="0" smtClean="0"/>
          </a:p>
          <a:p>
            <a:r>
              <a:rPr lang="en-GB" dirty="0" smtClean="0"/>
              <a:t>Main concern for a </a:t>
            </a:r>
            <a:r>
              <a:rPr lang="en-GB" dirty="0"/>
              <a:t>survey of this </a:t>
            </a:r>
            <a:r>
              <a:rPr lang="en-GB" dirty="0" smtClean="0"/>
              <a:t>size </a:t>
            </a:r>
            <a:r>
              <a:rPr lang="en-GB" dirty="0"/>
              <a:t>is that those who respond are </a:t>
            </a:r>
            <a:r>
              <a:rPr lang="en-GB" dirty="0" smtClean="0"/>
              <a:t>different </a:t>
            </a:r>
            <a:r>
              <a:rPr lang="en-GB" dirty="0"/>
              <a:t>in important ways to those who do not respond. </a:t>
            </a:r>
            <a:endParaRPr lang="en-GB" dirty="0" smtClean="0"/>
          </a:p>
          <a:p>
            <a:pPr marL="0" indent="0">
              <a:buNone/>
            </a:pPr>
            <a:endParaRPr lang="en-GB" dirty="0" smtClean="0"/>
          </a:p>
          <a:p>
            <a:r>
              <a:rPr lang="en-GB" dirty="0"/>
              <a:t>G</a:t>
            </a:r>
            <a:r>
              <a:rPr lang="en-GB" dirty="0" smtClean="0"/>
              <a:t>iven </a:t>
            </a:r>
            <a:r>
              <a:rPr lang="en-GB" dirty="0"/>
              <a:t>the large sampling frames generally available to utilize in the design of a GDS – all graduates – this concern is doubly problematic as the </a:t>
            </a:r>
            <a:r>
              <a:rPr lang="en-GB" b="1" dirty="0"/>
              <a:t>realised samples are usually large enough to get precisely measured estimates even if these estimates are in fact </a:t>
            </a:r>
            <a:r>
              <a:rPr lang="en-GB" b="1" dirty="0" smtClean="0"/>
              <a:t>wrong</a:t>
            </a:r>
            <a:r>
              <a:rPr lang="en-US" b="1" dirty="0"/>
              <a:t>.</a:t>
            </a:r>
          </a:p>
        </p:txBody>
      </p:sp>
    </p:spTree>
    <p:extLst>
      <p:ext uri="{BB962C8B-B14F-4D97-AF65-F5344CB8AC3E}">
        <p14:creationId xmlns:p14="http://schemas.microsoft.com/office/powerpoint/2010/main" val="1741273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31898</TotalTime>
  <Words>1295</Words>
  <Application>Microsoft Macintosh PowerPoint</Application>
  <PresentationFormat>On-screen Show (4:3)</PresentationFormat>
  <Paragraphs>128</Paragraphs>
  <Slides>18</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Civic</vt:lpstr>
      <vt:lpstr>Worksheet</vt:lpstr>
      <vt:lpstr>DHET: National Skills Conference 2017  Commission 1: Turning every workplace into a training space </vt:lpstr>
      <vt:lpstr>Graduate destination Studies (GDS)</vt:lpstr>
      <vt:lpstr>Advantages of GDS data</vt:lpstr>
      <vt:lpstr>Employment rates of graduates by qualification type and area of study</vt:lpstr>
      <vt:lpstr>Employment rates of graduates by institution</vt:lpstr>
      <vt:lpstr>Qualification type by Campus</vt:lpstr>
      <vt:lpstr>Employment rates of graduates by institution</vt:lpstr>
      <vt:lpstr>Advantages of GDS data</vt:lpstr>
      <vt:lpstr>GDS’s Achilles heal: Non-random non response</vt:lpstr>
      <vt:lpstr>The Western Cape Graduate Destination Study response rates</vt:lpstr>
      <vt:lpstr>Contact details by response outcome</vt:lpstr>
      <vt:lpstr>The analysis in the paper</vt:lpstr>
      <vt:lpstr>Summary of analysis findings</vt:lpstr>
      <vt:lpstr>Summary of analysis findings</vt:lpstr>
      <vt:lpstr>Recommendations for similar studies</vt:lpstr>
      <vt:lpstr>Recommendations for similar studies</vt:lpstr>
      <vt:lpstr>Recommendations for similar studies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NIDS Panel Data Course   </dc:title>
  <dc:creator>User</dc:creator>
  <cp:lastModifiedBy>User</cp:lastModifiedBy>
  <cp:revision>127</cp:revision>
  <dcterms:created xsi:type="dcterms:W3CDTF">2016-01-06T05:22:19Z</dcterms:created>
  <dcterms:modified xsi:type="dcterms:W3CDTF">2017-03-17T11:48:26Z</dcterms:modified>
</cp:coreProperties>
</file>