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6" r:id="rId2"/>
    <p:sldId id="332" r:id="rId3"/>
    <p:sldId id="273" r:id="rId4"/>
    <p:sldId id="257" r:id="rId5"/>
    <p:sldId id="274" r:id="rId6"/>
    <p:sldId id="317" r:id="rId7"/>
    <p:sldId id="281" r:id="rId8"/>
    <p:sldId id="286" r:id="rId9"/>
    <p:sldId id="287" r:id="rId10"/>
    <p:sldId id="288" r:id="rId11"/>
    <p:sldId id="320" r:id="rId12"/>
    <p:sldId id="290" r:id="rId13"/>
    <p:sldId id="322" r:id="rId14"/>
    <p:sldId id="292" r:id="rId15"/>
    <p:sldId id="326" r:id="rId16"/>
    <p:sldId id="329" r:id="rId17"/>
    <p:sldId id="300" r:id="rId18"/>
    <p:sldId id="314" r:id="rId19"/>
    <p:sldId id="313" r:id="rId20"/>
    <p:sldId id="327" r:id="rId21"/>
    <p:sldId id="328" r:id="rId22"/>
    <p:sldId id="308" r:id="rId23"/>
    <p:sldId id="333" r:id="rId24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16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480">
          <p15:clr>
            <a:srgbClr val="A4A3A4"/>
          </p15:clr>
        </p15:guide>
        <p15:guide id="5" orient="horz" pos="1797">
          <p15:clr>
            <a:srgbClr val="A4A3A4"/>
          </p15:clr>
        </p15:guide>
        <p15:guide id="6" orient="horz" pos="968">
          <p15:clr>
            <a:srgbClr val="A4A3A4"/>
          </p15:clr>
        </p15:guide>
        <p15:guide id="7" orient="horz" pos="3748">
          <p15:clr>
            <a:srgbClr val="A4A3A4"/>
          </p15:clr>
        </p15:guide>
        <p15:guide id="8" pos="468">
          <p15:clr>
            <a:srgbClr val="A4A3A4"/>
          </p15:clr>
        </p15:guide>
        <p15:guide id="9" pos="53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3D8"/>
    <a:srgbClr val="00C8C3"/>
    <a:srgbClr val="008784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98" autoAdjust="0"/>
    <p:restoredTop sz="94660"/>
  </p:normalViewPr>
  <p:slideViewPr>
    <p:cSldViewPr showGuides="1">
      <p:cViewPr varScale="1">
        <p:scale>
          <a:sx n="75" d="100"/>
          <a:sy n="75" d="100"/>
        </p:scale>
        <p:origin x="1398" y="72"/>
      </p:cViewPr>
      <p:guideLst>
        <p:guide orient="horz" pos="2160"/>
        <p:guide orient="horz" pos="516"/>
        <p:guide orient="horz" pos="3566"/>
        <p:guide orient="horz" pos="1480"/>
        <p:guide orient="horz" pos="1797"/>
        <p:guide orient="horz" pos="968"/>
        <p:guide orient="horz" pos="3748"/>
        <p:guide pos="468"/>
        <p:guide pos="53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hindler.JET\Google%20Drive\JS%20Y%20Drive\FET%20Tracer_SSACI\Analysis\Tables%20for%20SAERA\Field%20of%20study%20amd%20whether%20they%20finished%20NCV%20level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hindler.JET\Google%20Drive\JS%20Y%20Drive\FET%20Tracer_SSACI\Analysis\Tables%20for%20SAERA\Pathways%20of%20NCV%202%203%20&amp;%20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hindler.JET\Google%20Drive\JS%20Y%20Drive\FET%20Tracer_SSACI\Analysis\Tables%20for%20SAERA\Pathways%20of%20NCV%202%203%20&amp;%20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hindler.JET\Google%20Drive\JS%20Y%20Drive\FET%20Tracer_SSACI\Analysis\Tables%20for%20SAERA\Employment_unemployment%20by%20kind%20of%20employe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JETDC\UserData2\JShindler\FET%20Tracer_SSACI\Analysis\Copy%20of%20Ordinary%20Question%20Quar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Completed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NCV Level 2</c:v>
                </c:pt>
                <c:pt idx="1">
                  <c:v>NCV Level 3</c:v>
                </c:pt>
                <c:pt idx="2">
                  <c:v>NCV Level 4</c:v>
                </c:pt>
                <c:pt idx="3">
                  <c:v>Total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0.31</c:v>
                </c:pt>
                <c:pt idx="1">
                  <c:v>0.40699999999999997</c:v>
                </c:pt>
                <c:pt idx="2">
                  <c:v>0.56100000000000005</c:v>
                </c:pt>
                <c:pt idx="3">
                  <c:v>0.38100000000000001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completed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NCV Level 2</c:v>
                </c:pt>
                <c:pt idx="1">
                  <c:v>NCV Level 3</c:v>
                </c:pt>
                <c:pt idx="2">
                  <c:v>NCV Level 4</c:v>
                </c:pt>
                <c:pt idx="3">
                  <c:v>Total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0.69</c:v>
                </c:pt>
                <c:pt idx="1">
                  <c:v>0.59299999999999997</c:v>
                </c:pt>
                <c:pt idx="2">
                  <c:v>0.439</c:v>
                </c:pt>
                <c:pt idx="3">
                  <c:v>0.61899999999999999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8139872"/>
        <c:axId val="561083136"/>
      </c:barChart>
      <c:catAx>
        <c:axId val="49813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61083136"/>
        <c:crosses val="autoZero"/>
        <c:auto val="1"/>
        <c:lblAlgn val="ctr"/>
        <c:lblOffset val="100"/>
        <c:noMultiLvlLbl val="0"/>
      </c:catAx>
      <c:valAx>
        <c:axId val="5610831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98139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Earning distribution by gender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Sheet1!$O$17</c:f>
              <c:strCache>
                <c:ptCount val="1"/>
                <c:pt idx="0">
                  <c:v>Female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Sheet1!$P$16:$X$16</c:f>
              <c:strCache>
                <c:ptCount val="9"/>
                <c:pt idx="0">
                  <c:v>&lt;1000</c:v>
                </c:pt>
                <c:pt idx="1">
                  <c:v>1001–3000</c:v>
                </c:pt>
                <c:pt idx="2">
                  <c:v>3001–5000</c:v>
                </c:pt>
                <c:pt idx="3">
                  <c:v>5001–7000</c:v>
                </c:pt>
                <c:pt idx="4">
                  <c:v>7001–9000</c:v>
                </c:pt>
                <c:pt idx="5">
                  <c:v>9001–11000</c:v>
                </c:pt>
                <c:pt idx="6">
                  <c:v>11001–13000</c:v>
                </c:pt>
                <c:pt idx="7">
                  <c:v>13001–15000</c:v>
                </c:pt>
                <c:pt idx="8">
                  <c:v>&gt;15000</c:v>
                </c:pt>
              </c:strCache>
            </c:strRef>
          </c:cat>
          <c:val>
            <c:numRef>
              <c:f>Sheet1!$P$17:$X$17</c:f>
              <c:numCache>
                <c:formatCode>0%</c:formatCode>
                <c:ptCount val="9"/>
                <c:pt idx="0">
                  <c:v>6.8131868131868126E-2</c:v>
                </c:pt>
                <c:pt idx="1">
                  <c:v>0.59890109890109888</c:v>
                </c:pt>
                <c:pt idx="2">
                  <c:v>0.19780219780219779</c:v>
                </c:pt>
                <c:pt idx="3">
                  <c:v>7.2527472527472533E-2</c:v>
                </c:pt>
                <c:pt idx="4">
                  <c:v>3.0769230769230771E-2</c:v>
                </c:pt>
                <c:pt idx="5">
                  <c:v>1.2087912087912088E-2</c:v>
                </c:pt>
                <c:pt idx="6">
                  <c:v>1.098901098901099E-2</c:v>
                </c:pt>
                <c:pt idx="7">
                  <c:v>2.1978021978021978E-3</c:v>
                </c:pt>
                <c:pt idx="8">
                  <c:v>6.5934065934065934E-3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Sheet1!$O$18</c:f>
              <c:strCache>
                <c:ptCount val="1"/>
                <c:pt idx="0">
                  <c:v>Male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Sheet1!$P$16:$X$16</c:f>
              <c:strCache>
                <c:ptCount val="9"/>
                <c:pt idx="0">
                  <c:v>&lt;1000</c:v>
                </c:pt>
                <c:pt idx="1">
                  <c:v>1001–3000</c:v>
                </c:pt>
                <c:pt idx="2">
                  <c:v>3001–5000</c:v>
                </c:pt>
                <c:pt idx="3">
                  <c:v>5001–7000</c:v>
                </c:pt>
                <c:pt idx="4">
                  <c:v>7001–9000</c:v>
                </c:pt>
                <c:pt idx="5">
                  <c:v>9001–11000</c:v>
                </c:pt>
                <c:pt idx="6">
                  <c:v>11001–13000</c:v>
                </c:pt>
                <c:pt idx="7">
                  <c:v>13001–15000</c:v>
                </c:pt>
                <c:pt idx="8">
                  <c:v>&gt;15000</c:v>
                </c:pt>
              </c:strCache>
            </c:strRef>
          </c:cat>
          <c:val>
            <c:numRef>
              <c:f>Sheet1!$P$18:$X$18</c:f>
              <c:numCache>
                <c:formatCode>0%</c:formatCode>
                <c:ptCount val="9"/>
                <c:pt idx="0">
                  <c:v>4.40251572327044E-2</c:v>
                </c:pt>
                <c:pt idx="1">
                  <c:v>0.42662473794549266</c:v>
                </c:pt>
                <c:pt idx="2">
                  <c:v>0.26834381551362685</c:v>
                </c:pt>
                <c:pt idx="3">
                  <c:v>0.11740041928721175</c:v>
                </c:pt>
                <c:pt idx="4">
                  <c:v>5.3459119496855348E-2</c:v>
                </c:pt>
                <c:pt idx="5">
                  <c:v>3.3542976939203356E-2</c:v>
                </c:pt>
                <c:pt idx="6">
                  <c:v>1.2578616352201259E-2</c:v>
                </c:pt>
                <c:pt idx="7">
                  <c:v>1.4675052410901468E-2</c:v>
                </c:pt>
                <c:pt idx="8">
                  <c:v>2.9350104821802937E-2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5433656"/>
        <c:axId val="655436400"/>
      </c:lineChart>
      <c:catAx>
        <c:axId val="655433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5436400"/>
        <c:crosses val="autoZero"/>
        <c:auto val="1"/>
        <c:lblAlgn val="ctr"/>
        <c:lblOffset val="100"/>
        <c:noMultiLvlLbl val="0"/>
      </c:catAx>
      <c:valAx>
        <c:axId val="6554364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554336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'Field of Study and wherether th'!$L$41</c:f>
              <c:strCache>
                <c:ptCount val="1"/>
                <c:pt idx="0">
                  <c:v>Completed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'Field of Study and wherether th'!$J$42:$K$55</c:f>
              <c:strCache>
                <c:ptCount val="14"/>
                <c:pt idx="0">
                  <c:v>Safety in Society</c:v>
                </c:pt>
                <c:pt idx="1">
                  <c:v>Office Administration</c:v>
                </c:pt>
                <c:pt idx="2">
                  <c:v>Education and Development</c:v>
                </c:pt>
                <c:pt idx="3">
                  <c:v>Tourism</c:v>
                </c:pt>
                <c:pt idx="4">
                  <c:v>Hospitality</c:v>
                </c:pt>
                <c:pt idx="5">
                  <c:v>Civil Engineering and Building Construction</c:v>
                </c:pt>
                <c:pt idx="6">
                  <c:v>Finance, Economics and Accounting</c:v>
                </c:pt>
                <c:pt idx="7">
                  <c:v>Marketing</c:v>
                </c:pt>
                <c:pt idx="8">
                  <c:v>Electrical Infrastructure Construction</c:v>
                </c:pt>
                <c:pt idx="9">
                  <c:v>Engineering and Related Design</c:v>
                </c:pt>
                <c:pt idx="10">
                  <c:v>Mechatronics</c:v>
                </c:pt>
                <c:pt idx="11">
                  <c:v>Information Teachnology and Computer Science</c:v>
                </c:pt>
                <c:pt idx="12">
                  <c:v>Agriculture</c:v>
                </c:pt>
                <c:pt idx="13">
                  <c:v>General management</c:v>
                </c:pt>
              </c:strCache>
            </c:strRef>
          </c:cat>
          <c:val>
            <c:numRef>
              <c:f>'Field of Study and wherether th'!$L$42:$L$55</c:f>
              <c:numCache>
                <c:formatCode>0%</c:formatCode>
                <c:ptCount val="14"/>
                <c:pt idx="0">
                  <c:v>0.52900000000000003</c:v>
                </c:pt>
                <c:pt idx="1">
                  <c:v>0.45800000000000002</c:v>
                </c:pt>
                <c:pt idx="2">
                  <c:v>0.45</c:v>
                </c:pt>
                <c:pt idx="3">
                  <c:v>0.44600000000000001</c:v>
                </c:pt>
                <c:pt idx="4">
                  <c:v>0.43</c:v>
                </c:pt>
                <c:pt idx="5">
                  <c:v>0.42899999999999999</c:v>
                </c:pt>
                <c:pt idx="6">
                  <c:v>0.38600000000000001</c:v>
                </c:pt>
                <c:pt idx="7">
                  <c:v>0.38500000000000001</c:v>
                </c:pt>
                <c:pt idx="8">
                  <c:v>0.35399999999999998</c:v>
                </c:pt>
                <c:pt idx="9">
                  <c:v>0.33100000000000002</c:v>
                </c:pt>
                <c:pt idx="10">
                  <c:v>0.3</c:v>
                </c:pt>
                <c:pt idx="11">
                  <c:v>0.23799999999999999</c:v>
                </c:pt>
                <c:pt idx="12">
                  <c:v>0.125</c:v>
                </c:pt>
                <c:pt idx="13">
                  <c:v>9.0999999999999998E-2</c:v>
                </c:pt>
              </c:numCache>
            </c:numRef>
          </c:val>
        </c:ser>
        <c:ser>
          <c:idx val="1"/>
          <c:order val="1"/>
          <c:tx>
            <c:strRef>
              <c:f>'Field of Study and wherether th'!$M$41</c:f>
              <c:strCache>
                <c:ptCount val="1"/>
                <c:pt idx="0">
                  <c:v>Not completed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'Field of Study and wherether th'!$J$42:$K$55</c:f>
              <c:strCache>
                <c:ptCount val="14"/>
                <c:pt idx="0">
                  <c:v>Safety in Society</c:v>
                </c:pt>
                <c:pt idx="1">
                  <c:v>Office Administration</c:v>
                </c:pt>
                <c:pt idx="2">
                  <c:v>Education and Development</c:v>
                </c:pt>
                <c:pt idx="3">
                  <c:v>Tourism</c:v>
                </c:pt>
                <c:pt idx="4">
                  <c:v>Hospitality</c:v>
                </c:pt>
                <c:pt idx="5">
                  <c:v>Civil Engineering and Building Construction</c:v>
                </c:pt>
                <c:pt idx="6">
                  <c:v>Finance, Economics and Accounting</c:v>
                </c:pt>
                <c:pt idx="7">
                  <c:v>Marketing</c:v>
                </c:pt>
                <c:pt idx="8">
                  <c:v>Electrical Infrastructure Construction</c:v>
                </c:pt>
                <c:pt idx="9">
                  <c:v>Engineering and Related Design</c:v>
                </c:pt>
                <c:pt idx="10">
                  <c:v>Mechatronics</c:v>
                </c:pt>
                <c:pt idx="11">
                  <c:v>Information Teachnology and Computer Science</c:v>
                </c:pt>
                <c:pt idx="12">
                  <c:v>Agriculture</c:v>
                </c:pt>
                <c:pt idx="13">
                  <c:v>General management</c:v>
                </c:pt>
              </c:strCache>
            </c:strRef>
          </c:cat>
          <c:val>
            <c:numRef>
              <c:f>'Field of Study and wherether th'!$M$42:$M$55</c:f>
              <c:numCache>
                <c:formatCode>0%</c:formatCode>
                <c:ptCount val="14"/>
                <c:pt idx="0">
                  <c:v>0.47099999999999997</c:v>
                </c:pt>
                <c:pt idx="1">
                  <c:v>0.54200000000000004</c:v>
                </c:pt>
                <c:pt idx="2">
                  <c:v>0.55000000000000004</c:v>
                </c:pt>
                <c:pt idx="3">
                  <c:v>0.55400000000000005</c:v>
                </c:pt>
                <c:pt idx="4">
                  <c:v>0.56999999999999995</c:v>
                </c:pt>
                <c:pt idx="5">
                  <c:v>0.57099999999999995</c:v>
                </c:pt>
                <c:pt idx="6">
                  <c:v>0.61399999999999999</c:v>
                </c:pt>
                <c:pt idx="7">
                  <c:v>0.61499999999999999</c:v>
                </c:pt>
                <c:pt idx="8">
                  <c:v>0.64600000000000002</c:v>
                </c:pt>
                <c:pt idx="9">
                  <c:v>0.66900000000000004</c:v>
                </c:pt>
                <c:pt idx="10">
                  <c:v>0.7</c:v>
                </c:pt>
                <c:pt idx="11">
                  <c:v>0.76200000000000001</c:v>
                </c:pt>
                <c:pt idx="12">
                  <c:v>0.875</c:v>
                </c:pt>
                <c:pt idx="13">
                  <c:v>0.90900000000000003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9521936"/>
        <c:axId val="569521152"/>
      </c:barChart>
      <c:catAx>
        <c:axId val="56952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69521152"/>
        <c:crosses val="autoZero"/>
        <c:auto val="1"/>
        <c:lblAlgn val="ctr"/>
        <c:lblOffset val="100"/>
        <c:noMultiLvlLbl val="0"/>
      </c:catAx>
      <c:valAx>
        <c:axId val="5695211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695219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Pathway of </a:t>
            </a:r>
            <a:r>
              <a:rPr lang="en-US" dirty="0" smtClean="0"/>
              <a:t>2010 NCV4 students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Sheet1!$B$35</c:f>
              <c:strCache>
                <c:ptCount val="1"/>
                <c:pt idx="0">
                  <c:v>Studying</c:v>
                </c:pt>
              </c:strCache>
            </c:strRef>
          </c:tx>
          <c:dLbls>
            <c:dLbl>
              <c:idx val="0"/>
              <c:layout>
                <c:manualLayout>
                  <c:x val="-6.3729221347331583E-2"/>
                  <c:y val="-2.3622776319626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Sheet1!$C$34:$G$34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Sheet1!$C$35:$G$35</c:f>
              <c:numCache>
                <c:formatCode>0%</c:formatCode>
                <c:ptCount val="5"/>
                <c:pt idx="0">
                  <c:v>0.30499999999999999</c:v>
                </c:pt>
                <c:pt idx="1">
                  <c:v>0.24199999999999999</c:v>
                </c:pt>
                <c:pt idx="2">
                  <c:v>0.186</c:v>
                </c:pt>
                <c:pt idx="3">
                  <c:v>0.14799999999999999</c:v>
                </c:pt>
                <c:pt idx="4">
                  <c:v>0.11700000000000001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Sheet1!$B$36</c:f>
              <c:strCache>
                <c:ptCount val="1"/>
                <c:pt idx="0">
                  <c:v>Employed</c:v>
                </c:pt>
              </c:strCache>
            </c:strRef>
          </c:tx>
          <c:dLbls>
            <c:dLbl>
              <c:idx val="0"/>
              <c:layout>
                <c:manualLayout>
                  <c:x val="-0.10817388451443569"/>
                  <c:y val="-4.6770924467774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Sheet1!$C$34:$G$34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Sheet1!$C$36:$G$36</c:f>
              <c:numCache>
                <c:formatCode>0%</c:formatCode>
                <c:ptCount val="5"/>
                <c:pt idx="0">
                  <c:v>0.307</c:v>
                </c:pt>
                <c:pt idx="1">
                  <c:v>0.439</c:v>
                </c:pt>
                <c:pt idx="2">
                  <c:v>0.51400000000000001</c:v>
                </c:pt>
                <c:pt idx="3">
                  <c:v>0.60499999999999998</c:v>
                </c:pt>
                <c:pt idx="4">
                  <c:v>0.52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Sheet1!$B$37</c:f>
              <c:strCache>
                <c:ptCount val="1"/>
                <c:pt idx="0">
                  <c:v>Unemployed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Sheet1!$C$34:$G$34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Sheet1!$C$37:$G$37</c:f>
              <c:numCache>
                <c:formatCode>0%</c:formatCode>
                <c:ptCount val="5"/>
                <c:pt idx="0">
                  <c:v>0.36899999999999999</c:v>
                </c:pt>
                <c:pt idx="1">
                  <c:v>0.316</c:v>
                </c:pt>
                <c:pt idx="2">
                  <c:v>0.29299999999999998</c:v>
                </c:pt>
                <c:pt idx="3">
                  <c:v>0.23</c:v>
                </c:pt>
                <c:pt idx="4">
                  <c:v>0.36299999999999999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Sheet1!$B$38</c:f>
              <c:strCache>
                <c:ptCount val="1"/>
                <c:pt idx="0">
                  <c:v>Unknown</c:v>
                </c:pt>
              </c:strCache>
            </c:strRef>
          </c:tx>
          <c:dLbls>
            <c:delete val="1"/>
          </c:dLbls>
          <c:cat>
            <c:numRef>
              <c:f>Sheet1!$C$34:$G$34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Sheet1!$C$38:$G$38</c:f>
              <c:numCache>
                <c:formatCode>0%</c:formatCode>
                <c:ptCount val="5"/>
                <c:pt idx="0">
                  <c:v>1.7999999999999999E-2</c:v>
                </c:pt>
                <c:pt idx="1">
                  <c:v>4.0000000000000001E-3</c:v>
                </c:pt>
                <c:pt idx="2">
                  <c:v>6.0000000000000001E-3</c:v>
                </c:pt>
                <c:pt idx="3">
                  <c:v>1.7999999999999999E-2</c:v>
                </c:pt>
                <c:pt idx="4">
                  <c:v>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9521544"/>
        <c:axId val="569518800"/>
      </c:lineChart>
      <c:catAx>
        <c:axId val="569521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9518800"/>
        <c:crosses val="autoZero"/>
        <c:auto val="1"/>
        <c:lblAlgn val="ctr"/>
        <c:lblOffset val="100"/>
        <c:noMultiLvlLbl val="0"/>
      </c:catAx>
      <c:valAx>
        <c:axId val="569518800"/>
        <c:scaling>
          <c:orientation val="minMax"/>
          <c:max val="0.8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695215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ZA" dirty="0"/>
              <a:t>Pathway of </a:t>
            </a:r>
            <a:r>
              <a:rPr lang="en-ZA" dirty="0" smtClean="0"/>
              <a:t>2010 NCV3 students</a:t>
            </a:r>
            <a:endParaRPr lang="en-ZA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Studying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Sheet1!$C$20:$G$20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Sheet1!$C$21:$G$21</c:f>
              <c:numCache>
                <c:formatCode>0%</c:formatCode>
                <c:ptCount val="5"/>
                <c:pt idx="0">
                  <c:v>0.70199999999999996</c:v>
                </c:pt>
                <c:pt idx="1">
                  <c:v>0.35399999999999998</c:v>
                </c:pt>
                <c:pt idx="2">
                  <c:v>0.21299999999999999</c:v>
                </c:pt>
                <c:pt idx="3">
                  <c:v>0.17199999999999999</c:v>
                </c:pt>
                <c:pt idx="4">
                  <c:v>0.11799999999999999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Sheet1!$B$22</c:f>
              <c:strCache>
                <c:ptCount val="1"/>
                <c:pt idx="0">
                  <c:v>Employed</c:v>
                </c:pt>
              </c:strCache>
            </c:strRef>
          </c:tx>
          <c:dLbls>
            <c:dLbl>
              <c:idx val="1"/>
              <c:layout>
                <c:manualLayout>
                  <c:x val="-5.8173665791776026E-2"/>
                  <c:y val="4.5821668124817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Sheet1!$C$20:$G$20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Sheet1!$C$22:$G$22</c:f>
              <c:numCache>
                <c:formatCode>0%</c:formatCode>
                <c:ptCount val="5"/>
                <c:pt idx="0">
                  <c:v>0.10199999999999999</c:v>
                </c:pt>
                <c:pt idx="1">
                  <c:v>0.28499999999999998</c:v>
                </c:pt>
                <c:pt idx="2">
                  <c:v>0.42399999999999999</c:v>
                </c:pt>
                <c:pt idx="3">
                  <c:v>0.49399999999999999</c:v>
                </c:pt>
                <c:pt idx="4">
                  <c:v>0.41399999999999998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Sheet1!$B$23</c:f>
              <c:strCache>
                <c:ptCount val="1"/>
                <c:pt idx="0">
                  <c:v>Unemployed</c:v>
                </c:pt>
              </c:strCache>
            </c:strRef>
          </c:tx>
          <c:dLbls>
            <c:dLbl>
              <c:idx val="1"/>
              <c:layout>
                <c:manualLayout>
                  <c:x val="-6.0951443569553808E-2"/>
                  <c:y val="-0.106956109652960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Sheet1!$C$20:$G$20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Sheet1!$C$23:$G$23</c:f>
              <c:numCache>
                <c:formatCode>0%</c:formatCode>
                <c:ptCount val="5"/>
                <c:pt idx="0">
                  <c:v>0.17799999999999999</c:v>
                </c:pt>
                <c:pt idx="1">
                  <c:v>0.35</c:v>
                </c:pt>
                <c:pt idx="2">
                  <c:v>0.35899999999999999</c:v>
                </c:pt>
                <c:pt idx="3">
                  <c:v>0.314</c:v>
                </c:pt>
                <c:pt idx="4">
                  <c:v>0.46899999999999997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Sheet1!$B$24</c:f>
              <c:strCache>
                <c:ptCount val="1"/>
                <c:pt idx="0">
                  <c:v>Unknown</c:v>
                </c:pt>
              </c:strCache>
            </c:strRef>
          </c:tx>
          <c:dLbls>
            <c:delete val="1"/>
          </c:dLbls>
          <c:cat>
            <c:numRef>
              <c:f>Sheet1!$C$20:$G$20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Sheet1!$C$24:$G$24</c:f>
              <c:numCache>
                <c:formatCode>0%</c:formatCode>
                <c:ptCount val="5"/>
                <c:pt idx="0">
                  <c:v>1.7999999999999999E-2</c:v>
                </c:pt>
                <c:pt idx="1">
                  <c:v>1.0999999999999999E-2</c:v>
                </c:pt>
                <c:pt idx="2">
                  <c:v>5.0000000000000001E-3</c:v>
                </c:pt>
                <c:pt idx="3">
                  <c:v>2.1000000000000001E-2</c:v>
                </c:pt>
                <c:pt idx="4">
                  <c:v>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9520368"/>
        <c:axId val="569520760"/>
      </c:lineChart>
      <c:catAx>
        <c:axId val="56952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9520760"/>
        <c:crosses val="autoZero"/>
        <c:auto val="1"/>
        <c:lblAlgn val="ctr"/>
        <c:lblOffset val="100"/>
        <c:noMultiLvlLbl val="0"/>
      </c:catAx>
      <c:valAx>
        <c:axId val="5695207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695203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Kind of employment </a:t>
            </a:r>
          </a:p>
        </c:rich>
      </c:tx>
      <c:layout>
        <c:manualLayout>
          <c:xMode val="edge"/>
          <c:yMode val="edge"/>
          <c:x val="0.39626752211529115"/>
          <c:y val="2.6444011557868113E-2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'exc unemployed'!$N$63</c:f>
              <c:strCache>
                <c:ptCount val="1"/>
                <c:pt idx="0">
                  <c:v>Contract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'exc unemployed'!$M$66</c:f>
              <c:strCache>
                <c:ptCount val="1"/>
                <c:pt idx="0">
                  <c:v>All employed</c:v>
                </c:pt>
              </c:strCache>
            </c:strRef>
          </c:cat>
          <c:val>
            <c:numRef>
              <c:f>'exc unemployed'!$N$66</c:f>
              <c:numCache>
                <c:formatCode>0.0%</c:formatCode>
                <c:ptCount val="1"/>
                <c:pt idx="0">
                  <c:v>0.68293910417715153</c:v>
                </c:pt>
              </c:numCache>
            </c:numRef>
          </c:val>
        </c:ser>
        <c:ser>
          <c:idx val="1"/>
          <c:order val="1"/>
          <c:tx>
            <c:strRef>
              <c:f>'exc unemployed'!$O$63</c:f>
              <c:strCache>
                <c:ptCount val="1"/>
                <c:pt idx="0">
                  <c:v>Informal/Piece Work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'exc unemployed'!$M$66</c:f>
              <c:strCache>
                <c:ptCount val="1"/>
                <c:pt idx="0">
                  <c:v>All employed</c:v>
                </c:pt>
              </c:strCache>
            </c:strRef>
          </c:cat>
          <c:val>
            <c:numRef>
              <c:f>'exc unemployed'!$O$66</c:f>
              <c:numCache>
                <c:formatCode>0.0%</c:formatCode>
                <c:ptCount val="1"/>
                <c:pt idx="0">
                  <c:v>8.7569199798691488E-2</c:v>
                </c:pt>
              </c:numCache>
            </c:numRef>
          </c:val>
        </c:ser>
        <c:ser>
          <c:idx val="2"/>
          <c:order val="2"/>
          <c:tx>
            <c:strRef>
              <c:f>'exc unemployed'!$P$63</c:f>
              <c:strCache>
                <c:ptCount val="1"/>
                <c:pt idx="0">
                  <c:v>Permanent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'exc unemployed'!$M$66</c:f>
              <c:strCache>
                <c:ptCount val="1"/>
                <c:pt idx="0">
                  <c:v>All employed</c:v>
                </c:pt>
              </c:strCache>
            </c:strRef>
          </c:cat>
          <c:val>
            <c:numRef>
              <c:f>'exc unemployed'!$P$66</c:f>
              <c:numCache>
                <c:formatCode>0.0%</c:formatCode>
                <c:ptCount val="1"/>
                <c:pt idx="0">
                  <c:v>0.22949169602415703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9519976"/>
        <c:axId val="656132432"/>
      </c:barChart>
      <c:catAx>
        <c:axId val="569519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6132432"/>
        <c:crosses val="autoZero"/>
        <c:auto val="1"/>
        <c:lblAlgn val="ctr"/>
        <c:lblOffset val="100"/>
        <c:noMultiLvlLbl val="0"/>
      </c:catAx>
      <c:valAx>
        <c:axId val="6561324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695199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ZA" sz="1600" dirty="0" smtClean="0"/>
              <a:t>Types </a:t>
            </a:r>
            <a:r>
              <a:rPr lang="en-ZA" sz="1600" dirty="0"/>
              <a:t>of </a:t>
            </a:r>
            <a:r>
              <a:rPr lang="en-ZA" sz="1600" dirty="0" smtClean="0"/>
              <a:t>Employers</a:t>
            </a:r>
            <a:endParaRPr lang="en-ZA" sz="16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'[Copy of Ordinary Question Quaries.xlsx]Section 3'!$B$163:$B$168</c:f>
              <c:strCache>
                <c:ptCount val="6"/>
                <c:pt idx="0">
                  <c:v>Government </c:v>
                </c:pt>
                <c:pt idx="1">
                  <c:v>Sef-employed</c:v>
                </c:pt>
                <c:pt idx="2">
                  <c:v>Informal/Piece work</c:v>
                </c:pt>
                <c:pt idx="3">
                  <c:v>NGO</c:v>
                </c:pt>
                <c:pt idx="4">
                  <c:v>Private company</c:v>
                </c:pt>
                <c:pt idx="5">
                  <c:v>Private Person</c:v>
                </c:pt>
              </c:strCache>
            </c:strRef>
          </c:cat>
          <c:val>
            <c:numRef>
              <c:f>'[Copy of Ordinary Question Quaries.xlsx]Section 3'!$D$163:$D$168</c:f>
              <c:numCache>
                <c:formatCode>0.0%</c:formatCode>
                <c:ptCount val="6"/>
                <c:pt idx="0">
                  <c:v>0.19073980875691998</c:v>
                </c:pt>
                <c:pt idx="1">
                  <c:v>2.7679919476597887E-2</c:v>
                </c:pt>
                <c:pt idx="2">
                  <c:v>1.0065425264217413E-3</c:v>
                </c:pt>
                <c:pt idx="3">
                  <c:v>1.0065425264217413E-2</c:v>
                </c:pt>
                <c:pt idx="4">
                  <c:v>0.73326623049823858</c:v>
                </c:pt>
                <c:pt idx="5">
                  <c:v>3.7242073477604429E-2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6132040"/>
        <c:axId val="656130080"/>
      </c:barChart>
      <c:catAx>
        <c:axId val="656132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ZA" sz="1600"/>
                  <a:t>Types of Epmployers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56130080"/>
        <c:crosses val="autoZero"/>
        <c:auto val="1"/>
        <c:lblAlgn val="ctr"/>
        <c:lblOffset val="100"/>
        <c:noMultiLvlLbl val="0"/>
      </c:catAx>
      <c:valAx>
        <c:axId val="6561300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ZA" sz="1600"/>
                  <a:t>Respondents</a:t>
                </a:r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56132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% employed and not employed according</a:t>
            </a:r>
            <a:r>
              <a:rPr lang="en-US" sz="1600" baseline="0" dirty="0"/>
              <a:t> to whether</a:t>
            </a:r>
            <a:r>
              <a:rPr lang="en-US" sz="1600" dirty="0"/>
              <a:t> or not  achieved</a:t>
            </a:r>
            <a:r>
              <a:rPr lang="en-US" sz="1600" baseline="0" dirty="0"/>
              <a:t> </a:t>
            </a:r>
            <a:r>
              <a:rPr lang="en-US" sz="1600" dirty="0"/>
              <a:t> </a:t>
            </a:r>
            <a:r>
              <a:rPr lang="en-US" sz="1600" dirty="0" smtClean="0"/>
              <a:t>NCV4 by 2015</a:t>
            </a:r>
            <a:endParaRPr lang="en-US" sz="1600" dirty="0"/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'incl unemployed'!$P$77</c:f>
              <c:strCache>
                <c:ptCount val="1"/>
                <c:pt idx="0">
                  <c:v>Employed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'incl unemployed'!$O$78:$O$80</c:f>
              <c:strCache>
                <c:ptCount val="3"/>
                <c:pt idx="0">
                  <c:v>Did not complete</c:v>
                </c:pt>
                <c:pt idx="1">
                  <c:v>Completed</c:v>
                </c:pt>
                <c:pt idx="2">
                  <c:v>Total</c:v>
                </c:pt>
              </c:strCache>
            </c:strRef>
          </c:cat>
          <c:val>
            <c:numRef>
              <c:f>'incl unemployed'!$P$78:$P$80</c:f>
              <c:numCache>
                <c:formatCode>0%</c:formatCode>
                <c:ptCount val="3"/>
                <c:pt idx="0">
                  <c:v>0.6100000000000001</c:v>
                </c:pt>
                <c:pt idx="1">
                  <c:v>0.68400000000000005</c:v>
                </c:pt>
                <c:pt idx="2">
                  <c:v>0.63829103758432382</c:v>
                </c:pt>
              </c:numCache>
            </c:numRef>
          </c:val>
        </c:ser>
        <c:ser>
          <c:idx val="1"/>
          <c:order val="1"/>
          <c:tx>
            <c:strRef>
              <c:f>'incl unemployed'!$Q$77</c:f>
              <c:strCache>
                <c:ptCount val="1"/>
                <c:pt idx="0">
                  <c:v>Never been employed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'incl unemployed'!$O$78:$O$80</c:f>
              <c:strCache>
                <c:ptCount val="3"/>
                <c:pt idx="0">
                  <c:v>Did not complete</c:v>
                </c:pt>
                <c:pt idx="1">
                  <c:v>Completed</c:v>
                </c:pt>
                <c:pt idx="2">
                  <c:v>Total</c:v>
                </c:pt>
              </c:strCache>
            </c:strRef>
          </c:cat>
          <c:val>
            <c:numRef>
              <c:f>'incl unemployed'!$Q$78:$Q$80</c:f>
              <c:numCache>
                <c:formatCode>0%</c:formatCode>
                <c:ptCount val="3"/>
                <c:pt idx="0">
                  <c:v>0.39</c:v>
                </c:pt>
                <c:pt idx="1">
                  <c:v>0.316</c:v>
                </c:pt>
                <c:pt idx="2">
                  <c:v>0.36170896241567618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6129688"/>
        <c:axId val="656132824"/>
      </c:barChart>
      <c:catAx>
        <c:axId val="656129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56132824"/>
        <c:crosses val="autoZero"/>
        <c:auto val="1"/>
        <c:lblAlgn val="ctr"/>
        <c:lblOffset val="100"/>
        <c:noMultiLvlLbl val="0"/>
      </c:catAx>
      <c:valAx>
        <c:axId val="6561328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561296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Kind of employment 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'exc unemployed'!$N$63</c:f>
              <c:strCache>
                <c:ptCount val="1"/>
                <c:pt idx="0">
                  <c:v>Contract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'exc unemployed'!$M$64:$M$66</c:f>
              <c:strCache>
                <c:ptCount val="3"/>
                <c:pt idx="0">
                  <c:v>Completed NCV4</c:v>
                </c:pt>
                <c:pt idx="1">
                  <c:v>Did not complete NCV4</c:v>
                </c:pt>
                <c:pt idx="2">
                  <c:v>Total </c:v>
                </c:pt>
              </c:strCache>
            </c:strRef>
          </c:cat>
          <c:val>
            <c:numRef>
              <c:f>'exc unemployed'!$N$64:$N$66</c:f>
              <c:numCache>
                <c:formatCode>0.0%</c:formatCode>
                <c:ptCount val="3"/>
                <c:pt idx="0">
                  <c:v>0.71674876847290636</c:v>
                </c:pt>
                <c:pt idx="1">
                  <c:v>0.65957446808510634</c:v>
                </c:pt>
                <c:pt idx="2">
                  <c:v>0.68293910417715153</c:v>
                </c:pt>
              </c:numCache>
            </c:numRef>
          </c:val>
        </c:ser>
        <c:ser>
          <c:idx val="1"/>
          <c:order val="1"/>
          <c:tx>
            <c:strRef>
              <c:f>'exc unemployed'!$O$63</c:f>
              <c:strCache>
                <c:ptCount val="1"/>
                <c:pt idx="0">
                  <c:v>Informal/Piece Work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'exc unemployed'!$M$64:$M$66</c:f>
              <c:strCache>
                <c:ptCount val="3"/>
                <c:pt idx="0">
                  <c:v>Completed NCV4</c:v>
                </c:pt>
                <c:pt idx="1">
                  <c:v>Did not complete NCV4</c:v>
                </c:pt>
                <c:pt idx="2">
                  <c:v>Total </c:v>
                </c:pt>
              </c:strCache>
            </c:strRef>
          </c:cat>
          <c:val>
            <c:numRef>
              <c:f>'exc unemployed'!$O$64:$O$66</c:f>
              <c:numCache>
                <c:formatCode>0.0%</c:formatCode>
                <c:ptCount val="3"/>
                <c:pt idx="0">
                  <c:v>4.8029556650246302E-2</c:v>
                </c:pt>
                <c:pt idx="1">
                  <c:v>0.1148936170212766</c:v>
                </c:pt>
                <c:pt idx="2">
                  <c:v>8.7569199798691488E-2</c:v>
                </c:pt>
              </c:numCache>
            </c:numRef>
          </c:val>
        </c:ser>
        <c:ser>
          <c:idx val="2"/>
          <c:order val="2"/>
          <c:tx>
            <c:strRef>
              <c:f>'exc unemployed'!$P$63</c:f>
              <c:strCache>
                <c:ptCount val="1"/>
                <c:pt idx="0">
                  <c:v>Permanent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'exc unemployed'!$M$64:$M$66</c:f>
              <c:strCache>
                <c:ptCount val="3"/>
                <c:pt idx="0">
                  <c:v>Completed NCV4</c:v>
                </c:pt>
                <c:pt idx="1">
                  <c:v>Did not complete NCV4</c:v>
                </c:pt>
                <c:pt idx="2">
                  <c:v>Total </c:v>
                </c:pt>
              </c:strCache>
            </c:strRef>
          </c:cat>
          <c:val>
            <c:numRef>
              <c:f>'exc unemployed'!$P$64:$P$66</c:f>
              <c:numCache>
                <c:formatCode>0.0%</c:formatCode>
                <c:ptCount val="3"/>
                <c:pt idx="0">
                  <c:v>0.23522167487684728</c:v>
                </c:pt>
                <c:pt idx="1">
                  <c:v>0.22553191489361701</c:v>
                </c:pt>
                <c:pt idx="2">
                  <c:v>0.22949169602415703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6131648"/>
        <c:axId val="656133216"/>
      </c:barChart>
      <c:catAx>
        <c:axId val="65613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6133216"/>
        <c:crosses val="autoZero"/>
        <c:auto val="1"/>
        <c:lblAlgn val="ctr"/>
        <c:lblOffset val="100"/>
        <c:noMultiLvlLbl val="0"/>
      </c:catAx>
      <c:valAx>
        <c:axId val="6561332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56131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Amount earned in employment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'Section 3'!$B$326:$B$335</c:f>
              <c:strCache>
                <c:ptCount val="10"/>
                <c:pt idx="0">
                  <c:v> &lt;R1 000 </c:v>
                </c:pt>
                <c:pt idx="1">
                  <c:v> R 1 001 – R 3 000 </c:v>
                </c:pt>
                <c:pt idx="2">
                  <c:v> R 3 001 – R 5 000</c:v>
                </c:pt>
                <c:pt idx="3">
                  <c:v>R 5 001 – R 7 000</c:v>
                </c:pt>
                <c:pt idx="4">
                  <c:v>R 7 001 – R 9 000</c:v>
                </c:pt>
                <c:pt idx="5">
                  <c:v>R 9 001 – R 11 000</c:v>
                </c:pt>
                <c:pt idx="6">
                  <c:v>R 11 001 – R 13 000</c:v>
                </c:pt>
                <c:pt idx="7">
                  <c:v>R 13 001 – R 15 000</c:v>
                </c:pt>
                <c:pt idx="8">
                  <c:v> &gt;R 15 000</c:v>
                </c:pt>
                <c:pt idx="9">
                  <c:v>Refused </c:v>
                </c:pt>
              </c:strCache>
            </c:strRef>
          </c:cat>
          <c:val>
            <c:numRef>
              <c:f>'Section 3'!$D$326:$D$335</c:f>
              <c:numCache>
                <c:formatCode>0.0%</c:formatCode>
                <c:ptCount val="10"/>
                <c:pt idx="0">
                  <c:v>5.2340211373930551E-2</c:v>
                </c:pt>
                <c:pt idx="1">
                  <c:v>0.48263714141922498</c:v>
                </c:pt>
                <c:pt idx="2">
                  <c:v>0.22093608454957223</c:v>
                </c:pt>
                <c:pt idx="3">
                  <c:v>9.0588827377956718E-2</c:v>
                </c:pt>
                <c:pt idx="4">
                  <c:v>4.0261701056869652E-2</c:v>
                </c:pt>
                <c:pt idx="5">
                  <c:v>2.214393558127831E-2</c:v>
                </c:pt>
                <c:pt idx="6">
                  <c:v>1.1575239053850024E-2</c:v>
                </c:pt>
                <c:pt idx="7">
                  <c:v>9.0588827377956725E-3</c:v>
                </c:pt>
                <c:pt idx="8">
                  <c:v>1.7111222949169603E-2</c:v>
                </c:pt>
                <c:pt idx="9">
                  <c:v>5.3346753900352289E-2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5433264"/>
        <c:axId val="655436008"/>
      </c:barChart>
      <c:catAx>
        <c:axId val="65543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5436008"/>
        <c:crosses val="autoZero"/>
        <c:auto val="1"/>
        <c:lblAlgn val="ctr"/>
        <c:lblOffset val="100"/>
        <c:noMultiLvlLbl val="0"/>
      </c:catAx>
      <c:valAx>
        <c:axId val="6554360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ZA" dirty="0" smtClean="0"/>
                  <a:t>Percentage</a:t>
                </a:r>
                <a:endParaRPr lang="en-ZA" dirty="0"/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crossAx val="655433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D524B-C3B1-4F71-9049-2825094D72EC}" type="datetimeFigureOut">
              <a:rPr lang="en-ZA" smtClean="0"/>
              <a:t>2017/03/14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2AB4B-889F-4BFD-AA0C-59ABBE39E62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0132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8EB89-BD88-454C-B961-9860CF9BD044}" type="datetimeFigureOut">
              <a:rPr lang="en-US" smtClean="0"/>
              <a:pPr/>
              <a:t>3/14/2017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56696-85D4-4314-94DE-C213185F600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89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696-85D4-4314-94DE-C213185F6001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6549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696-85D4-4314-94DE-C213185F6001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1929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696-85D4-4314-94DE-C213185F6001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8493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696-85D4-4314-94DE-C213185F6001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5799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696-85D4-4314-94DE-C213185F6001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9504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696-85D4-4314-94DE-C213185F6001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6706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696-85D4-4314-94DE-C213185F6001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9470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696-85D4-4314-94DE-C213185F6001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361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696-85D4-4314-94DE-C213185F6001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126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696-85D4-4314-94DE-C213185F6001}" type="slidenum">
              <a:rPr lang="en-ZA" smtClean="0"/>
              <a:pPr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1389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696-85D4-4314-94DE-C213185F6001}" type="slidenum">
              <a:rPr lang="en-ZA" smtClean="0"/>
              <a:pPr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858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399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415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696-85D4-4314-94DE-C213185F6001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5010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696-85D4-4314-94DE-C213185F6001}" type="slidenum">
              <a:rPr lang="en-ZA" smtClean="0"/>
              <a:pPr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5862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696-85D4-4314-94DE-C213185F6001}" type="slidenum">
              <a:rPr lang="en-ZA" smtClean="0"/>
              <a:pPr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2872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399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8826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696-85D4-4314-94DE-C213185F6001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754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696-85D4-4314-94DE-C213185F6001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06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696-85D4-4314-94DE-C213185F6001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4526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696-85D4-4314-94DE-C213185F6001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6597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696-85D4-4314-94DE-C213185F6001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1295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696-85D4-4314-94DE-C213185F6001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6968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696-85D4-4314-94DE-C213185F6001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016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et PowerPoint 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90" y="977248"/>
            <a:ext cx="7772400" cy="553998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3000" b="1">
                <a:solidFill>
                  <a:srgbClr val="008784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0290" y="2000240"/>
            <a:ext cx="6400800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5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14778" y="2500306"/>
            <a:ext cx="4786312" cy="477054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buNone/>
              <a:defRPr sz="2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1BC35F-169C-4D82-8FB6-031C5CCA3F5E}" type="datetime1">
              <a:rPr lang="en-US" smtClean="0"/>
              <a:pPr/>
              <a:t>3/14/2017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60C257-D5A2-4C6D-ABD6-BCA8261175C2}" type="datetime1">
              <a:rPr lang="en-US" smtClean="0"/>
              <a:pPr/>
              <a:t>3/14/2017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244BCB-C90D-434F-8962-998F221567EA}" type="datetime1">
              <a:rPr lang="en-US" smtClean="0"/>
              <a:pPr/>
              <a:t>3/14/2017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2F98FD-52A6-4E25-AE31-43E075905CD7}" type="datetime1">
              <a:rPr lang="en-US" smtClean="0"/>
              <a:pPr/>
              <a:t>3/14/2017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spcBef>
                <a:spcPts val="270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623879" y="6009536"/>
            <a:ext cx="2895600" cy="323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786579" y="6172219"/>
            <a:ext cx="2133599" cy="27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" smtClean="0"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2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elcom/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80" y="428604"/>
            <a:ext cx="8229600" cy="55399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000" b="1">
                <a:solidFill>
                  <a:srgbClr val="008784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380158"/>
            <a:ext cx="7786715" cy="3714776"/>
          </a:xfrm>
          <a:prstGeom prst="rect">
            <a:avLst/>
          </a:prstGeom>
        </p:spPr>
        <p:txBody>
          <a:bodyPr/>
          <a:lstStyle>
            <a:lvl1pPr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5140" y="6172219"/>
            <a:ext cx="2133600" cy="27699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162754C6-F632-4B9A-89AF-EB7B139B9B7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80" y="428604"/>
            <a:ext cx="8229600" cy="55399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000" b="1">
                <a:solidFill>
                  <a:srgbClr val="008784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384299"/>
            <a:ext cx="7715277" cy="4259279"/>
          </a:xfrm>
          <a:prstGeom prst="rect">
            <a:avLst/>
          </a:prstGeom>
        </p:spPr>
        <p:txBody>
          <a:bodyPr/>
          <a:lstStyle>
            <a:lvl1pPr marL="360000" indent="-360000">
              <a:buFont typeface="+mj-lt"/>
              <a:buAutoNum type="arabicPeriod"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62754C6-F632-4B9A-89AF-EB7B139B9B7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80" y="428604"/>
            <a:ext cx="8229600" cy="55399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000" b="1">
                <a:solidFill>
                  <a:srgbClr val="008784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00" y="1386000"/>
            <a:ext cx="7715277" cy="4043378"/>
          </a:xfrm>
          <a:prstGeom prst="rect">
            <a:avLst/>
          </a:prstGeom>
        </p:spPr>
        <p:txBody>
          <a:bodyPr/>
          <a:lstStyle>
            <a:lvl1pPr marL="360000" indent="-360000">
              <a:buFont typeface="+mj-lt"/>
              <a:buAutoNum type="arabicPeriod"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62754C6-F632-4B9A-89AF-EB7B139B9B7B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7335" y="857232"/>
            <a:ext cx="780094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C70A0-29D9-4F53-8B4C-78D76EDA0BEA}" type="datetime1">
              <a:rPr lang="en-US" smtClean="0"/>
              <a:pPr/>
              <a:t>3/14/2017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CB7B9D-49A5-4070-A8D5-A92DE778E6C0}" type="datetime1">
              <a:rPr lang="en-US" smtClean="0"/>
              <a:pPr/>
              <a:t>3/14/2017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0CC5F-28D0-4828-8B5F-75639C641D30}" type="datetime1">
              <a:rPr lang="en-US" smtClean="0"/>
              <a:pPr/>
              <a:t>3/14/2017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CAC5B2-25F8-464C-A08C-AA44B28598D8}" type="datetime1">
              <a:rPr lang="en-US" smtClean="0"/>
              <a:pPr/>
              <a:t>3/14/2017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44E869-1362-4456-B6A0-D2FE9E682AB5}" type="datetime1">
              <a:rPr lang="en-US" smtClean="0"/>
              <a:pPr/>
              <a:t>3/14/2017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D3D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et PowerPoint pag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880" y="6055688"/>
            <a:ext cx="289560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578" y="6172219"/>
            <a:ext cx="21336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200">
                <a:solidFill>
                  <a:srgbClr val="008784"/>
                </a:solidFill>
                <a:latin typeface="+mj-lt"/>
              </a:defRPr>
            </a:lvl1pPr>
          </a:lstStyle>
          <a:p>
            <a:fld id="{162754C6-F632-4B9A-89AF-EB7B139B9B7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8690" y="977249"/>
            <a:ext cx="7772400" cy="4401205"/>
          </a:xfrm>
        </p:spPr>
        <p:txBody>
          <a:bodyPr/>
          <a:lstStyle/>
          <a:p>
            <a:r>
              <a:rPr lang="en-ZA" sz="3600" dirty="0" smtClean="0"/>
              <a:t>Understanding pathways </a:t>
            </a:r>
            <a:r>
              <a:rPr lang="en-ZA" sz="3600" dirty="0"/>
              <a:t>taken </a:t>
            </a:r>
            <a:r>
              <a:rPr lang="en-ZA" sz="3600" dirty="0" smtClean="0"/>
              <a:t/>
            </a:r>
            <a:br>
              <a:rPr lang="en-ZA" sz="3600" dirty="0" smtClean="0"/>
            </a:br>
            <a:r>
              <a:rPr lang="en-ZA" sz="3600" dirty="0" smtClean="0"/>
              <a:t>by </a:t>
            </a:r>
            <a:r>
              <a:rPr lang="en-ZA" sz="3600" dirty="0"/>
              <a:t>TVET </a:t>
            </a:r>
            <a:r>
              <a:rPr lang="en-ZA" sz="3600" dirty="0" smtClean="0"/>
              <a:t>college NCV students </a:t>
            </a:r>
            <a:br>
              <a:rPr lang="en-ZA" sz="3600" dirty="0" smtClean="0"/>
            </a:br>
            <a:r>
              <a:rPr lang="en-ZA" sz="3600" dirty="0" smtClean="0"/>
              <a:t>through college and beyond</a:t>
            </a:r>
            <a:br>
              <a:rPr lang="en-ZA" sz="3600" dirty="0" smtClean="0"/>
            </a:br>
            <a:r>
              <a:rPr lang="en-ZA" sz="3600" dirty="0" smtClean="0"/>
              <a:t/>
            </a:r>
            <a:br>
              <a:rPr lang="en-ZA" sz="3600" dirty="0" smtClean="0"/>
            </a:br>
            <a:r>
              <a:rPr lang="en-ZA" sz="3600" dirty="0" smtClean="0"/>
              <a:t/>
            </a:r>
            <a:br>
              <a:rPr lang="en-ZA" sz="3600" dirty="0" smtClean="0"/>
            </a:br>
            <a:r>
              <a:rPr lang="en-ZA" sz="1600" dirty="0" smtClean="0"/>
              <a:t>James Keevy, Jennifer </a:t>
            </a:r>
            <a:r>
              <a:rPr lang="en-ZA" sz="1600" dirty="0" err="1" smtClean="0"/>
              <a:t>Shindler</a:t>
            </a:r>
            <a:r>
              <a:rPr lang="en-ZA" sz="1600" dirty="0" smtClean="0"/>
              <a:t> and Double-Hugh </a:t>
            </a:r>
            <a:r>
              <a:rPr lang="en-ZA" sz="1600" dirty="0" err="1" smtClean="0"/>
              <a:t>Marera</a:t>
            </a:r>
            <a:r>
              <a:rPr lang="en-ZA" sz="3600" dirty="0" smtClean="0"/>
              <a:t/>
            </a:r>
            <a:br>
              <a:rPr lang="en-ZA" sz="3600" dirty="0" smtClean="0"/>
            </a:br>
            <a:r>
              <a:rPr lang="en-ZA" sz="2800" dirty="0" smtClean="0"/>
              <a:t>National Skills Conference</a:t>
            </a:r>
            <a:br>
              <a:rPr lang="en-ZA" sz="2800" dirty="0" smtClean="0"/>
            </a:br>
            <a:r>
              <a:rPr lang="en-ZA" sz="2400" dirty="0" smtClean="0"/>
              <a:t>23-24 March 2017</a:t>
            </a:r>
            <a:r>
              <a:rPr lang="en-ZA" sz="3600" dirty="0" smtClean="0"/>
              <a:t/>
            </a:r>
            <a:br>
              <a:rPr lang="en-ZA" sz="3600" dirty="0" smtClean="0"/>
            </a:b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1499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Profile of 2015 respondents, </a:t>
            </a:r>
            <a:r>
              <a:rPr lang="en-ZA" dirty="0" err="1"/>
              <a:t>contd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10</a:t>
            </a:fld>
            <a:endParaRPr lang="en-ZA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282982"/>
              </p:ext>
            </p:extLst>
          </p:nvPr>
        </p:nvGraphicFramePr>
        <p:xfrm>
          <a:off x="642938" y="1379538"/>
          <a:ext cx="7786686" cy="2841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562"/>
                <a:gridCol w="2595562"/>
                <a:gridCol w="2595562"/>
              </a:tblGrid>
              <a:tr h="568310"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of students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total </a:t>
                      </a:r>
                    </a:p>
                  </a:txBody>
                  <a:tcPr marL="9525" marR="9525" marT="9525" marB="0" anchor="ctr"/>
                </a:tc>
              </a:tr>
              <a:tr h="568310"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NCV2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51.6%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68310"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NCV3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32.8%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68310"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NCV4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15.7%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68310"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55576" y="3982998"/>
            <a:ext cx="7632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ZA" sz="2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0792" y="4367371"/>
            <a:ext cx="7488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ZA" sz="2200" dirty="0"/>
              <a:t>Of the 3 113, 52% were in NCV2 in 2010, 33% in NCV3 and 16% in NCV 4.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200" dirty="0" smtClean="0"/>
              <a:t>By </a:t>
            </a:r>
            <a:r>
              <a:rPr lang="en-ZA" sz="2200" dirty="0"/>
              <a:t>2015 most of these student should have </a:t>
            </a:r>
            <a:r>
              <a:rPr lang="en-ZA" sz="2200" dirty="0" smtClean="0"/>
              <a:t>their NCV 4. </a:t>
            </a:r>
          </a:p>
        </p:txBody>
      </p:sp>
    </p:spTree>
    <p:extLst>
      <p:ext uri="{BB962C8B-B14F-4D97-AF65-F5344CB8AC3E}">
        <p14:creationId xmlns:p14="http://schemas.microsoft.com/office/powerpoint/2010/main" val="31963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80" y="428604"/>
            <a:ext cx="8229600" cy="1015663"/>
          </a:xfrm>
        </p:spPr>
        <p:txBody>
          <a:bodyPr/>
          <a:lstStyle/>
          <a:p>
            <a:r>
              <a:rPr lang="en-ZA" dirty="0" smtClean="0"/>
              <a:t>Completion of NCV 4 by 2015 by level of study in 2010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</p:txBody>
      </p:sp>
      <p:graphicFrame>
        <p:nvGraphicFramePr>
          <p:cNvPr id="1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890536"/>
              </p:ext>
            </p:extLst>
          </p:nvPr>
        </p:nvGraphicFramePr>
        <p:xfrm>
          <a:off x="642938" y="1379538"/>
          <a:ext cx="7786687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>
          <a:xfrm>
            <a:off x="971600" y="508518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ZA" dirty="0" smtClean="0"/>
              <a:t>38</a:t>
            </a:r>
            <a:r>
              <a:rPr lang="en-ZA" dirty="0"/>
              <a:t>% </a:t>
            </a:r>
            <a:r>
              <a:rPr lang="en-ZA" dirty="0" smtClean="0"/>
              <a:t>completed NCV </a:t>
            </a:r>
            <a:r>
              <a:rPr lang="en-ZA" dirty="0"/>
              <a:t>4 by 2015 </a:t>
            </a:r>
            <a:r>
              <a:rPr lang="en-ZA" dirty="0" smtClean="0"/>
              <a:t>with 4% still </a:t>
            </a:r>
            <a:r>
              <a:rPr lang="en-ZA" dirty="0"/>
              <a:t>studying </a:t>
            </a:r>
            <a:r>
              <a:rPr lang="en-ZA" dirty="0" smtClean="0"/>
              <a:t>towards  NCV qualification </a:t>
            </a:r>
            <a:r>
              <a:rPr lang="en-ZA" dirty="0"/>
              <a:t>in 2015.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/>
              <a:t> </a:t>
            </a:r>
            <a:r>
              <a:rPr lang="en-ZA" dirty="0" smtClean="0"/>
              <a:t>Of those </a:t>
            </a:r>
            <a:r>
              <a:rPr lang="en-ZA" dirty="0"/>
              <a:t>who were in NCV4 in 2010 only </a:t>
            </a:r>
            <a:r>
              <a:rPr lang="en-ZA" dirty="0" smtClean="0"/>
              <a:t>56% had got  </a:t>
            </a:r>
            <a:r>
              <a:rPr lang="en-ZA" dirty="0"/>
              <a:t>their NCV 4 </a:t>
            </a:r>
            <a:r>
              <a:rPr lang="en-ZA" dirty="0" smtClean="0"/>
              <a:t>by  </a:t>
            </a:r>
            <a:r>
              <a:rPr lang="en-ZA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5780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80" y="428604"/>
            <a:ext cx="8229600" cy="1015663"/>
          </a:xfrm>
        </p:spPr>
        <p:txBody>
          <a:bodyPr/>
          <a:lstStyle/>
          <a:p>
            <a:r>
              <a:rPr lang="en-ZA" dirty="0" smtClean="0"/>
              <a:t>% who had/had not finished NCV 4 by 2015 by field of study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12</a:t>
            </a:fld>
            <a:endParaRPr lang="en-Z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351489"/>
              </p:ext>
            </p:extLst>
          </p:nvPr>
        </p:nvGraphicFramePr>
        <p:xfrm>
          <a:off x="642938" y="1379538"/>
          <a:ext cx="7786687" cy="4857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04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Reasons for not completing NCV 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786715" cy="4680520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Lack of finance is the main </a:t>
            </a:r>
            <a:r>
              <a:rPr lang="en-ZA" dirty="0">
                <a:solidFill>
                  <a:schemeClr val="tx1"/>
                </a:solidFill>
              </a:rPr>
              <a:t>reason given for not completing the NCV qualification </a:t>
            </a:r>
            <a:r>
              <a:rPr lang="en-ZA" dirty="0" smtClean="0">
                <a:solidFill>
                  <a:schemeClr val="tx1"/>
                </a:solidFill>
              </a:rPr>
              <a:t>(37%). </a:t>
            </a:r>
            <a:endParaRPr lang="en-ZA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But 60% of those surveyed in 2015 had government bursaries in 2010.</a:t>
            </a:r>
          </a:p>
          <a:p>
            <a:pPr>
              <a:buFont typeface="Arial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Bursary would have continued if they finished each year in stipulated time. </a:t>
            </a:r>
          </a:p>
          <a:p>
            <a:pPr>
              <a:buFont typeface="Arial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Clearly most of the students are not able to complete their studies in the stipulated time </a:t>
            </a:r>
            <a:r>
              <a:rPr lang="en-ZA" dirty="0" smtClean="0">
                <a:solidFill>
                  <a:schemeClr val="tx1"/>
                </a:solidFill>
              </a:rPr>
              <a:t>and had to </a:t>
            </a:r>
            <a:r>
              <a:rPr lang="en-ZA" dirty="0">
                <a:solidFill>
                  <a:schemeClr val="tx1"/>
                </a:solidFill>
              </a:rPr>
              <a:t>fund for their own studies. 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Other </a:t>
            </a:r>
            <a:r>
              <a:rPr lang="en-ZA" dirty="0">
                <a:solidFill>
                  <a:schemeClr val="tx1"/>
                </a:solidFill>
              </a:rPr>
              <a:t>reasons given for not completing the NCV qualification </a:t>
            </a:r>
            <a:r>
              <a:rPr lang="en-ZA" dirty="0" smtClean="0">
                <a:solidFill>
                  <a:schemeClr val="tx1"/>
                </a:solidFill>
              </a:rPr>
              <a:t>included:  Still Awaiting certificate (15%); Failure/Outstanding Subjects (13</a:t>
            </a:r>
            <a:r>
              <a:rPr lang="en-ZA" dirty="0">
                <a:solidFill>
                  <a:schemeClr val="tx1"/>
                </a:solidFill>
              </a:rPr>
              <a:t>%); </a:t>
            </a:r>
            <a:r>
              <a:rPr lang="en-ZA" dirty="0" smtClean="0">
                <a:solidFill>
                  <a:schemeClr val="tx1"/>
                </a:solidFill>
              </a:rPr>
              <a:t>Wrong Course </a:t>
            </a:r>
            <a:r>
              <a:rPr lang="en-ZA" dirty="0">
                <a:solidFill>
                  <a:schemeClr val="tx1"/>
                </a:solidFill>
              </a:rPr>
              <a:t>for </a:t>
            </a:r>
            <a:r>
              <a:rPr lang="en-ZA" dirty="0" smtClean="0">
                <a:solidFill>
                  <a:schemeClr val="tx1"/>
                </a:solidFill>
              </a:rPr>
              <a:t>Me (6%); Got a Job (5%);, or </a:t>
            </a:r>
            <a:r>
              <a:rPr lang="en-ZA" dirty="0">
                <a:solidFill>
                  <a:schemeClr val="tx1"/>
                </a:solidFill>
              </a:rPr>
              <a:t>moved to </a:t>
            </a:r>
            <a:r>
              <a:rPr lang="en-ZA" dirty="0" smtClean="0">
                <a:solidFill>
                  <a:schemeClr val="tx1"/>
                </a:solidFill>
              </a:rPr>
              <a:t>N4 (4%).</a:t>
            </a:r>
          </a:p>
          <a:p>
            <a:pPr>
              <a:buFont typeface="Arial" pitchFamily="34" charset="0"/>
              <a:buChar char="•"/>
            </a:pPr>
            <a:endParaRPr lang="en-ZA" dirty="0">
              <a:solidFill>
                <a:schemeClr val="tx1"/>
              </a:solidFill>
            </a:endParaRPr>
          </a:p>
          <a:p>
            <a:r>
              <a:rPr lang="en-ZA" dirty="0">
                <a:solidFill>
                  <a:schemeClr val="tx1"/>
                </a:solidFill>
              </a:rPr>
              <a:t> </a:t>
            </a:r>
            <a:r>
              <a:rPr lang="en-ZA" dirty="0" smtClean="0">
                <a:solidFill>
                  <a:srgbClr val="FF0000"/>
                </a:solidFill>
              </a:rPr>
              <a:t> </a:t>
            </a:r>
            <a:endParaRPr lang="en-ZA" dirty="0">
              <a:solidFill>
                <a:srgbClr val="FF0000"/>
              </a:solidFill>
            </a:endParaRP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848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80" y="428604"/>
            <a:ext cx="8229600" cy="1015663"/>
          </a:xfrm>
        </p:spPr>
        <p:txBody>
          <a:bodyPr/>
          <a:lstStyle/>
          <a:p>
            <a:r>
              <a:rPr lang="en-ZA" dirty="0" smtClean="0"/>
              <a:t>Regression analysis : Dependent variable - </a:t>
            </a:r>
            <a:r>
              <a:rPr lang="en-ZA" dirty="0"/>
              <a:t>C</a:t>
            </a:r>
            <a:r>
              <a:rPr lang="en-ZA" dirty="0" smtClean="0"/>
              <a:t>ompletion of NCV 4 qualification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464623"/>
              </p:ext>
            </p:extLst>
          </p:nvPr>
        </p:nvGraphicFramePr>
        <p:xfrm>
          <a:off x="642938" y="1379538"/>
          <a:ext cx="7786686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966"/>
                <a:gridCol w="2520280"/>
                <a:gridCol w="2201440"/>
              </a:tblGrid>
              <a:tr h="34044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Odds Ratio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Standard errors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044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Age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0.97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(0.013)**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044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Female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1.365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(0.109)***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044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Coloured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1.661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(0.275)***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044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Indian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2.012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-1.294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044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White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1.225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-0.458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044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Household Size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0.974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-0.016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044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Formal Housing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0.824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(0.079)**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044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National Senior Certificate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1.688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(0.134)***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044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Study In Province Origin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1.066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-0.09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044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NCV3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1.505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(0.131)***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044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NCV4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2.754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(0.307)***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044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Bursary/Loan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1.273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(0.111)***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899592" y="58772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ZA" dirty="0"/>
              <a:t>* </a:t>
            </a:r>
            <a:r>
              <a:rPr lang="en-ZA" i="1" dirty="0"/>
              <a:t>p</a:t>
            </a:r>
            <a:r>
              <a:rPr lang="en-ZA" dirty="0"/>
              <a:t>&lt;0.1; ** </a:t>
            </a:r>
            <a:r>
              <a:rPr lang="en-ZA" i="1" dirty="0"/>
              <a:t>p</a:t>
            </a:r>
            <a:r>
              <a:rPr lang="en-ZA" dirty="0"/>
              <a:t>&lt;0.05; *** </a:t>
            </a:r>
            <a:r>
              <a:rPr lang="en-ZA" i="1" dirty="0" smtClean="0"/>
              <a:t>p</a:t>
            </a:r>
            <a:r>
              <a:rPr lang="en-ZA" dirty="0" smtClean="0"/>
              <a:t>&lt;0.01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74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Transition pathways of NCV 3 &amp; </a:t>
            </a:r>
            <a:r>
              <a:rPr lang="en-ZA" dirty="0" smtClean="0"/>
              <a:t>4, 2010-2015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711468"/>
              </p:ext>
            </p:extLst>
          </p:nvPr>
        </p:nvGraphicFramePr>
        <p:xfrm>
          <a:off x="4581525" y="1628800"/>
          <a:ext cx="4454971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832116"/>
              </p:ext>
            </p:extLst>
          </p:nvPr>
        </p:nvGraphicFramePr>
        <p:xfrm>
          <a:off x="107503" y="1628800"/>
          <a:ext cx="4454971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60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Employment, </a:t>
            </a:r>
            <a:r>
              <a:rPr lang="en-ZA" dirty="0" err="1"/>
              <a:t>contd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16</a:t>
            </a:fld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06743"/>
              </p:ext>
            </p:extLst>
          </p:nvPr>
        </p:nvGraphicFramePr>
        <p:xfrm>
          <a:off x="642938" y="1124744"/>
          <a:ext cx="7715250" cy="4518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8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Employment, </a:t>
            </a:r>
            <a:r>
              <a:rPr lang="en-ZA" dirty="0" err="1" smtClean="0"/>
              <a:t>contd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17</a:t>
            </a:fld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142802"/>
              </p:ext>
            </p:extLst>
          </p:nvPr>
        </p:nvGraphicFramePr>
        <p:xfrm>
          <a:off x="642938" y="1379538"/>
          <a:ext cx="7786687" cy="4353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15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80" y="428604"/>
            <a:ext cx="8229600" cy="1015663"/>
          </a:xfrm>
        </p:spPr>
        <p:txBody>
          <a:bodyPr/>
          <a:lstStyle/>
          <a:p>
            <a:r>
              <a:rPr lang="en-ZA" dirty="0" smtClean="0"/>
              <a:t>Completion of NCV4 and employment status by 2015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18</a:t>
            </a:fld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22742"/>
              </p:ext>
            </p:extLst>
          </p:nvPr>
        </p:nvGraphicFramePr>
        <p:xfrm>
          <a:off x="642938" y="1379538"/>
          <a:ext cx="7786687" cy="428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59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Completion of NCV4 and employment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19</a:t>
            </a:fld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598358"/>
              </p:ext>
            </p:extLst>
          </p:nvPr>
        </p:nvGraphicFramePr>
        <p:xfrm>
          <a:off x="611560" y="1340768"/>
          <a:ext cx="778668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77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566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101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Earnings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20</a:t>
            </a:fld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506050"/>
              </p:ext>
            </p:extLst>
          </p:nvPr>
        </p:nvGraphicFramePr>
        <p:xfrm>
          <a:off x="642938" y="1379538"/>
          <a:ext cx="7786687" cy="4353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99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Earnings, </a:t>
            </a:r>
            <a:r>
              <a:rPr lang="en-ZA" dirty="0" err="1" smtClean="0"/>
              <a:t>contd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21</a:t>
            </a:fld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913423"/>
              </p:ext>
            </p:extLst>
          </p:nvPr>
        </p:nvGraphicFramePr>
        <p:xfrm>
          <a:off x="642938" y="1379538"/>
          <a:ext cx="8033518" cy="449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94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Summary of findings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982602"/>
            <a:ext cx="7786715" cy="5614750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</a:rPr>
              <a:t>Pathway into employment via the NCV qualification is </a:t>
            </a:r>
            <a:r>
              <a:rPr lang="en-ZA" sz="2400" dirty="0" smtClean="0">
                <a:solidFill>
                  <a:schemeClr val="tx1"/>
                </a:solidFill>
              </a:rPr>
              <a:t>difficult.</a:t>
            </a:r>
            <a:endParaRPr lang="en-ZA" sz="2400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</a:rPr>
              <a:t>Most students </a:t>
            </a:r>
            <a:r>
              <a:rPr lang="en-ZA" sz="2400" dirty="0" smtClean="0">
                <a:solidFill>
                  <a:schemeClr val="tx1"/>
                </a:solidFill>
              </a:rPr>
              <a:t>do not complete their NCV 4</a:t>
            </a:r>
            <a:endParaRPr lang="en-ZA" sz="2400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</a:rPr>
              <a:t>Lack of finance is still the main reason for not </a:t>
            </a:r>
            <a:r>
              <a:rPr lang="en-ZA" sz="2400" dirty="0" smtClean="0">
                <a:solidFill>
                  <a:schemeClr val="tx1"/>
                </a:solidFill>
              </a:rPr>
              <a:t>completing</a:t>
            </a:r>
            <a:endParaRPr lang="en-ZA" sz="2400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</a:rPr>
              <a:t>Around 60% have been </a:t>
            </a:r>
            <a:r>
              <a:rPr lang="en-ZA" sz="2400" dirty="0">
                <a:solidFill>
                  <a:schemeClr val="tx1"/>
                </a:solidFill>
              </a:rPr>
              <a:t>able to find </a:t>
            </a:r>
            <a:r>
              <a:rPr lang="en-ZA" sz="2400" dirty="0" smtClean="0">
                <a:solidFill>
                  <a:schemeClr val="tx1"/>
                </a:solidFill>
              </a:rPr>
              <a:t>employment at some stage but in any given year only around half of all respondents were employed.</a:t>
            </a:r>
            <a:endParaRPr lang="en-ZA" sz="2400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</a:rPr>
              <a:t>But even for </a:t>
            </a:r>
            <a:r>
              <a:rPr lang="en-ZA" sz="2400" dirty="0">
                <a:solidFill>
                  <a:schemeClr val="tx1"/>
                </a:solidFill>
              </a:rPr>
              <a:t>those who do find employment, </a:t>
            </a:r>
            <a:r>
              <a:rPr lang="en-ZA" sz="2400" dirty="0" smtClean="0">
                <a:solidFill>
                  <a:schemeClr val="tx1"/>
                </a:solidFill>
              </a:rPr>
              <a:t>this is usually impermanent and the </a:t>
            </a:r>
            <a:r>
              <a:rPr lang="en-ZA" sz="2400" dirty="0">
                <a:solidFill>
                  <a:schemeClr val="tx1"/>
                </a:solidFill>
              </a:rPr>
              <a:t>majority earn less than R3000/month.</a:t>
            </a:r>
          </a:p>
          <a:p>
            <a:pPr lvl="0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</a:rPr>
              <a:t>Most </a:t>
            </a:r>
            <a:r>
              <a:rPr lang="en-ZA" sz="2400" dirty="0">
                <a:solidFill>
                  <a:schemeClr val="tx1"/>
                </a:solidFill>
              </a:rPr>
              <a:t>of the jobs are in the private </a:t>
            </a:r>
            <a:r>
              <a:rPr lang="en-ZA" sz="2400" dirty="0" smtClean="0">
                <a:solidFill>
                  <a:schemeClr val="tx1"/>
                </a:solidFill>
              </a:rPr>
              <a:t>sector.</a:t>
            </a:r>
            <a:endParaRPr lang="en-ZA" sz="2400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</a:rPr>
              <a:t>Those </a:t>
            </a:r>
            <a:r>
              <a:rPr lang="en-ZA" sz="2400" dirty="0">
                <a:solidFill>
                  <a:schemeClr val="tx1"/>
                </a:solidFill>
              </a:rPr>
              <a:t>who </a:t>
            </a:r>
            <a:r>
              <a:rPr lang="en-ZA" sz="2400" dirty="0" smtClean="0">
                <a:solidFill>
                  <a:schemeClr val="tx1"/>
                </a:solidFill>
              </a:rPr>
              <a:t>complete NCV 4 are only slightly </a:t>
            </a:r>
            <a:r>
              <a:rPr lang="en-ZA" sz="2400" dirty="0">
                <a:solidFill>
                  <a:schemeClr val="tx1"/>
                </a:solidFill>
              </a:rPr>
              <a:t>more likely to have employment than those who do not </a:t>
            </a:r>
            <a:r>
              <a:rPr lang="en-ZA" sz="2400" dirty="0" smtClean="0">
                <a:solidFill>
                  <a:schemeClr val="tx1"/>
                </a:solidFill>
              </a:rPr>
              <a:t>complete. </a:t>
            </a:r>
            <a:endParaRPr lang="en-ZA" sz="2400" dirty="0">
              <a:solidFill>
                <a:schemeClr val="tx1"/>
              </a:solidFill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22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208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ctrTitle"/>
          </p:nvPr>
        </p:nvSpPr>
        <p:spPr>
          <a:xfrm>
            <a:off x="1835696" y="1808819"/>
            <a:ext cx="5801298" cy="15004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8784"/>
              </a:buClr>
              <a:buSzPct val="25000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r>
              <a:rPr lang="en" sz="3200" b="0">
                <a:latin typeface="Calibri"/>
                <a:ea typeface="Calibri"/>
                <a:cs typeface="Calibri"/>
                <a:sym typeface="Calibri"/>
              </a:rPr>
              <a:t>www.jet.org.za</a:t>
            </a:r>
            <a:br>
              <a:rPr lang="en" sz="3200" b="0">
                <a:latin typeface="Calibri"/>
                <a:ea typeface="Calibri"/>
                <a:cs typeface="Calibri"/>
                <a:sym typeface="Calibri"/>
              </a:rPr>
            </a:br>
            <a:r>
              <a:rPr lang="en" sz="3200" b="0">
                <a:latin typeface="Calibri"/>
                <a:ea typeface="Calibri"/>
                <a:cs typeface="Calibri"/>
                <a:sym typeface="Calibri"/>
              </a:rPr>
              <a:t>info@jet.org.za </a:t>
            </a:r>
          </a:p>
        </p:txBody>
      </p:sp>
    </p:spTree>
    <p:extLst>
      <p:ext uri="{BB962C8B-B14F-4D97-AF65-F5344CB8AC3E}">
        <p14:creationId xmlns:p14="http://schemas.microsoft.com/office/powerpoint/2010/main" val="230746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Background: NCV courses in TVET colleges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380158"/>
            <a:ext cx="7786715" cy="4353098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TVET colleges </a:t>
            </a:r>
            <a:r>
              <a:rPr lang="en-ZA" dirty="0" smtClean="0">
                <a:solidFill>
                  <a:schemeClr val="tx1"/>
                </a:solidFill>
              </a:rPr>
              <a:t>formally </a:t>
            </a:r>
            <a:r>
              <a:rPr lang="en-ZA" dirty="0">
                <a:solidFill>
                  <a:schemeClr val="tx1"/>
                </a:solidFill>
              </a:rPr>
              <a:t>constituted in 2002 </a:t>
            </a:r>
            <a:endParaRPr lang="en-ZA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Sector comprises  </a:t>
            </a:r>
            <a:r>
              <a:rPr lang="en-ZA" dirty="0">
                <a:solidFill>
                  <a:schemeClr val="tx1"/>
                </a:solidFill>
              </a:rPr>
              <a:t>50 new FET colleges with 165 campus sites </a:t>
            </a:r>
            <a:r>
              <a:rPr lang="en-ZA" dirty="0" smtClean="0">
                <a:solidFill>
                  <a:schemeClr val="tx1"/>
                </a:solidFill>
              </a:rPr>
              <a:t>were established across </a:t>
            </a:r>
            <a:r>
              <a:rPr lang="en-ZA" dirty="0">
                <a:solidFill>
                  <a:schemeClr val="tx1"/>
                </a:solidFill>
              </a:rPr>
              <a:t>the nine provinces.</a:t>
            </a:r>
          </a:p>
          <a:p>
            <a:pPr lvl="0">
              <a:buFont typeface="Arial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Colleges offer NATED courses and since 2007 they offer the National Certificate Vocational (NCV) courses.  </a:t>
            </a:r>
          </a:p>
          <a:p>
            <a:pPr lvl="0">
              <a:buFont typeface="Arial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NATED and NCV provide training at levels 2, 3 and 4 on the NQF and are open to those who have completed at least Grade 9.  </a:t>
            </a:r>
          </a:p>
          <a:p>
            <a:pPr lvl="0">
              <a:buFont typeface="Arial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 NCV was initially intended to replace the NATED courses. But </a:t>
            </a:r>
            <a:r>
              <a:rPr lang="en-ZA" dirty="0" smtClean="0">
                <a:solidFill>
                  <a:schemeClr val="tx1"/>
                </a:solidFill>
              </a:rPr>
              <a:t>this has not happened</a:t>
            </a:r>
            <a:endParaRPr lang="en-ZA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Enrolment in the NCV - 130 000 to 150 000 for the last 5 years.  </a:t>
            </a:r>
          </a:p>
          <a:p>
            <a:pPr>
              <a:buFont typeface="Arial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Massive growth in NATED courses - now four times that of the NCV.</a:t>
            </a:r>
          </a:p>
          <a:p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838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80" y="428604"/>
            <a:ext cx="8229600" cy="553998"/>
          </a:xfrm>
        </p:spPr>
        <p:txBody>
          <a:bodyPr/>
          <a:lstStyle/>
          <a:p>
            <a:r>
              <a:rPr lang="en-ZA" dirty="0" smtClean="0"/>
              <a:t>Background to NCV research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380158"/>
            <a:ext cx="7786715" cy="4425106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Key challenge </a:t>
            </a:r>
            <a:r>
              <a:rPr lang="en-ZA" dirty="0">
                <a:solidFill>
                  <a:schemeClr val="tx1"/>
                </a:solidFill>
              </a:rPr>
              <a:t>faced by </a:t>
            </a:r>
            <a:r>
              <a:rPr lang="en-ZA" dirty="0" smtClean="0">
                <a:solidFill>
                  <a:schemeClr val="tx1"/>
                </a:solidFill>
              </a:rPr>
              <a:t>DHET:  how </a:t>
            </a:r>
            <a:r>
              <a:rPr lang="en-ZA" dirty="0">
                <a:solidFill>
                  <a:schemeClr val="tx1"/>
                </a:solidFill>
              </a:rPr>
              <a:t>to manage the envisaged expansion of the TVET colleges without destabilising </a:t>
            </a:r>
            <a:r>
              <a:rPr lang="en-ZA" dirty="0" smtClean="0">
                <a:solidFill>
                  <a:schemeClr val="tx1"/>
                </a:solidFill>
              </a:rPr>
              <a:t>the </a:t>
            </a:r>
            <a:r>
              <a:rPr lang="en-ZA" dirty="0">
                <a:solidFill>
                  <a:schemeClr val="tx1"/>
                </a:solidFill>
              </a:rPr>
              <a:t>sector</a:t>
            </a:r>
            <a:r>
              <a:rPr lang="en-ZA" dirty="0" smtClean="0">
                <a:solidFill>
                  <a:schemeClr val="tx1"/>
                </a:solidFill>
              </a:rPr>
              <a:t>.</a:t>
            </a:r>
          </a:p>
          <a:p>
            <a:pPr marL="0" lvl="0" indent="0"/>
            <a:endParaRPr lang="en-ZA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 </a:t>
            </a:r>
            <a:r>
              <a:rPr lang="en-ZA" dirty="0" smtClean="0">
                <a:solidFill>
                  <a:schemeClr val="tx1"/>
                </a:solidFill>
              </a:rPr>
              <a:t>Lack </a:t>
            </a:r>
            <a:r>
              <a:rPr lang="en-ZA" dirty="0">
                <a:solidFill>
                  <a:schemeClr val="tx1"/>
                </a:solidFill>
              </a:rPr>
              <a:t>of reliable data around the role of TVET Colleges in relation to the supply of skills </a:t>
            </a:r>
            <a:r>
              <a:rPr lang="en-ZA" dirty="0" smtClean="0">
                <a:solidFill>
                  <a:schemeClr val="tx1"/>
                </a:solidFill>
              </a:rPr>
              <a:t>- key </a:t>
            </a:r>
            <a:r>
              <a:rPr lang="en-ZA" dirty="0">
                <a:solidFill>
                  <a:schemeClr val="tx1"/>
                </a:solidFill>
              </a:rPr>
              <a:t>weakness </a:t>
            </a:r>
            <a:r>
              <a:rPr lang="en-ZA" dirty="0" smtClean="0">
                <a:solidFill>
                  <a:schemeClr val="tx1"/>
                </a:solidFill>
              </a:rPr>
              <a:t>.</a:t>
            </a:r>
          </a:p>
          <a:p>
            <a:pPr marL="0" indent="0"/>
            <a:endParaRPr lang="en-ZA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In </a:t>
            </a:r>
            <a:r>
              <a:rPr lang="en-ZA" dirty="0">
                <a:solidFill>
                  <a:schemeClr val="tx1"/>
                </a:solidFill>
              </a:rPr>
              <a:t>order to fill this gap, a research project was commissioned and </a:t>
            </a:r>
            <a:r>
              <a:rPr lang="en-ZA" dirty="0" smtClean="0">
                <a:solidFill>
                  <a:schemeClr val="tx1"/>
                </a:solidFill>
              </a:rPr>
              <a:t>designed to provide data specifically related to NCV on:</a:t>
            </a:r>
            <a:endParaRPr lang="en-ZA" dirty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ZA" sz="2000" dirty="0" smtClean="0"/>
              <a:t>the </a:t>
            </a:r>
            <a:r>
              <a:rPr lang="en-ZA" sz="2000" dirty="0"/>
              <a:t>status of colleges in relation to meeting the needs of young schools leavers and </a:t>
            </a:r>
          </a:p>
          <a:p>
            <a:pPr marL="1200150" lvl="2" indent="-342900">
              <a:buFont typeface="Arial" pitchFamily="34" charset="0"/>
              <a:buChar char="•"/>
            </a:pPr>
            <a:r>
              <a:rPr lang="en-ZA" sz="2000" dirty="0"/>
              <a:t>t</a:t>
            </a:r>
            <a:r>
              <a:rPr lang="en-ZA" sz="2000" dirty="0" smtClean="0"/>
              <a:t>he challenges </a:t>
            </a:r>
            <a:r>
              <a:rPr lang="en-ZA" sz="2000" dirty="0"/>
              <a:t>that colleges face in effectively preparing youth for the labour market.</a:t>
            </a:r>
          </a:p>
          <a:p>
            <a:pPr lvl="0"/>
            <a:endParaRPr lang="en-ZA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Research Design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7786715" cy="417646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The </a:t>
            </a:r>
            <a:r>
              <a:rPr lang="en-ZA" dirty="0">
                <a:solidFill>
                  <a:schemeClr val="tx1"/>
                </a:solidFill>
              </a:rPr>
              <a:t>research was designed to comprise two waves </a:t>
            </a:r>
            <a:endParaRPr lang="en-ZA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WAVE </a:t>
            </a:r>
            <a:r>
              <a:rPr lang="en-ZA" dirty="0">
                <a:solidFill>
                  <a:schemeClr val="tx1"/>
                </a:solidFill>
              </a:rPr>
              <a:t>1: An in-college survey  </a:t>
            </a:r>
            <a:r>
              <a:rPr lang="en-ZA" dirty="0" smtClean="0">
                <a:solidFill>
                  <a:schemeClr val="tx1"/>
                </a:solidFill>
              </a:rPr>
              <a:t>of NCV students (NCV 2-4) </a:t>
            </a:r>
            <a:r>
              <a:rPr lang="en-ZA" dirty="0">
                <a:solidFill>
                  <a:schemeClr val="tx1"/>
                </a:solidFill>
              </a:rPr>
              <a:t>was conducted in 30 T</a:t>
            </a:r>
            <a:r>
              <a:rPr lang="en-ZA" dirty="0" smtClean="0">
                <a:solidFill>
                  <a:schemeClr val="tx1"/>
                </a:solidFill>
              </a:rPr>
              <a:t>VET </a:t>
            </a:r>
            <a:r>
              <a:rPr lang="en-ZA" dirty="0">
                <a:solidFill>
                  <a:schemeClr val="tx1"/>
                </a:solidFill>
              </a:rPr>
              <a:t>colleges </a:t>
            </a:r>
            <a:r>
              <a:rPr lang="en-ZA" dirty="0" smtClean="0">
                <a:solidFill>
                  <a:schemeClr val="tx1"/>
                </a:solidFill>
              </a:rPr>
              <a:t> (122 campuses) in 2010</a:t>
            </a:r>
            <a:r>
              <a:rPr lang="en-ZA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Aim of Wave 1:</a:t>
            </a:r>
          </a:p>
          <a:p>
            <a:pPr lvl="1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tx1"/>
                </a:solidFill>
              </a:rPr>
              <a:t>Understand learner backgrounds</a:t>
            </a:r>
          </a:p>
          <a:p>
            <a:pPr lvl="1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tx1"/>
                </a:solidFill>
              </a:rPr>
              <a:t>Factors bringing them to TVET colleges</a:t>
            </a:r>
          </a:p>
          <a:p>
            <a:pPr lvl="1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tx1"/>
                </a:solidFill>
              </a:rPr>
              <a:t>Experience in TVET college</a:t>
            </a:r>
          </a:p>
          <a:p>
            <a:pPr lvl="1">
              <a:buFont typeface="Arial" pitchFamily="34" charset="0"/>
              <a:buChar char="•"/>
            </a:pPr>
            <a:r>
              <a:rPr lang="en-ZA" sz="2000" dirty="0" smtClean="0"/>
              <a:t>Role of TVET colleges in preparing the youth for labour market</a:t>
            </a:r>
            <a:endParaRPr lang="en-ZA" sz="20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In </a:t>
            </a:r>
            <a:r>
              <a:rPr lang="en-ZA" dirty="0">
                <a:solidFill>
                  <a:schemeClr val="tx1"/>
                </a:solidFill>
              </a:rPr>
              <a:t>total 18 131 learners were surveyed.</a:t>
            </a:r>
          </a:p>
          <a:p>
            <a:pPr lvl="0"/>
            <a:endParaRPr lang="en-ZA" dirty="0">
              <a:solidFill>
                <a:schemeClr val="tx1"/>
              </a:solidFill>
            </a:endParaRPr>
          </a:p>
          <a:p>
            <a:pPr lvl="0"/>
            <a:endParaRPr lang="en-ZA" dirty="0">
              <a:solidFill>
                <a:schemeClr val="tx1"/>
              </a:solidFill>
            </a:endParaRPr>
          </a:p>
          <a:p>
            <a:pPr lvl="0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669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Research design: Wave 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380158"/>
            <a:ext cx="7786715" cy="4641130"/>
          </a:xfrm>
        </p:spPr>
        <p:txBody>
          <a:bodyPr/>
          <a:lstStyle/>
          <a:p>
            <a:pPr lvl="0"/>
            <a:r>
              <a:rPr lang="en-ZA" sz="2000" dirty="0">
                <a:solidFill>
                  <a:schemeClr val="tx1"/>
                </a:solidFill>
              </a:rPr>
              <a:t>WAVE 2: </a:t>
            </a:r>
            <a:r>
              <a:rPr lang="en-ZA" sz="2000" dirty="0" smtClean="0">
                <a:solidFill>
                  <a:schemeClr val="tx1"/>
                </a:solidFill>
              </a:rPr>
              <a:t>Was a </a:t>
            </a:r>
            <a:r>
              <a:rPr lang="en-ZA" sz="2000" dirty="0">
                <a:solidFill>
                  <a:schemeClr val="tx1"/>
                </a:solidFill>
              </a:rPr>
              <a:t>tracer survey of the same students </a:t>
            </a:r>
            <a:r>
              <a:rPr lang="en-ZA" sz="2000" dirty="0" smtClean="0">
                <a:solidFill>
                  <a:schemeClr val="tx1"/>
                </a:solidFill>
              </a:rPr>
              <a:t>after a period of time</a:t>
            </a:r>
            <a:r>
              <a:rPr lang="en-ZA" sz="2000" dirty="0">
                <a:solidFill>
                  <a:schemeClr val="tx1"/>
                </a:solidFill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en-ZA" sz="2000" dirty="0">
                <a:solidFill>
                  <a:schemeClr val="tx1"/>
                </a:solidFill>
              </a:rPr>
              <a:t>Contact details </a:t>
            </a:r>
            <a:r>
              <a:rPr lang="en-ZA" sz="2000" dirty="0" smtClean="0">
                <a:solidFill>
                  <a:schemeClr val="tx1"/>
                </a:solidFill>
              </a:rPr>
              <a:t>collected </a:t>
            </a:r>
            <a:r>
              <a:rPr lang="en-ZA" sz="2000" dirty="0">
                <a:solidFill>
                  <a:schemeClr val="tx1"/>
                </a:solidFill>
              </a:rPr>
              <a:t>during 2010 survey  </a:t>
            </a:r>
          </a:p>
          <a:p>
            <a:pPr lvl="0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tx1"/>
                </a:solidFill>
              </a:rPr>
              <a:t>Aim </a:t>
            </a:r>
            <a:r>
              <a:rPr lang="en-ZA" sz="2000" dirty="0">
                <a:solidFill>
                  <a:schemeClr val="tx1"/>
                </a:solidFill>
              </a:rPr>
              <a:t>of Wave </a:t>
            </a:r>
            <a:r>
              <a:rPr lang="en-ZA" sz="2000" dirty="0" smtClean="0">
                <a:solidFill>
                  <a:schemeClr val="tx1"/>
                </a:solidFill>
              </a:rPr>
              <a:t>2:</a:t>
            </a:r>
          </a:p>
          <a:p>
            <a:pPr lvl="1">
              <a:buFont typeface="Arial" pitchFamily="34" charset="0"/>
              <a:buChar char="•"/>
            </a:pPr>
            <a:r>
              <a:rPr lang="en-ZA" sz="1800" dirty="0"/>
              <a:t>examine  experiences on leaving TVET colleges and entering  the labour market.</a:t>
            </a:r>
          </a:p>
          <a:p>
            <a:pPr lvl="0">
              <a:buFont typeface="Arial" pitchFamily="34" charset="0"/>
              <a:buChar char="•"/>
            </a:pPr>
            <a:r>
              <a:rPr lang="en-ZA" sz="2000" dirty="0">
                <a:solidFill>
                  <a:schemeClr val="tx1"/>
                </a:solidFill>
              </a:rPr>
              <a:t>Population </a:t>
            </a:r>
            <a:r>
              <a:rPr lang="en-ZA" sz="2000" dirty="0" smtClean="0">
                <a:solidFill>
                  <a:schemeClr val="tx1"/>
                </a:solidFill>
              </a:rPr>
              <a:t>-18 </a:t>
            </a:r>
            <a:r>
              <a:rPr lang="en-ZA" sz="2000" dirty="0">
                <a:solidFill>
                  <a:schemeClr val="tx1"/>
                </a:solidFill>
              </a:rPr>
              <a:t>131 </a:t>
            </a:r>
            <a:r>
              <a:rPr lang="en-ZA" sz="2000" dirty="0" smtClean="0">
                <a:solidFill>
                  <a:schemeClr val="tx1"/>
                </a:solidFill>
              </a:rPr>
              <a:t>students </a:t>
            </a:r>
            <a:r>
              <a:rPr lang="en-ZA" sz="2000" dirty="0">
                <a:solidFill>
                  <a:schemeClr val="tx1"/>
                </a:solidFill>
              </a:rPr>
              <a:t>surveyed in 2010. </a:t>
            </a:r>
          </a:p>
          <a:p>
            <a:pPr lvl="0">
              <a:buFont typeface="Arial" pitchFamily="34" charset="0"/>
              <a:buChar char="•"/>
            </a:pPr>
            <a:r>
              <a:rPr lang="en-ZA" sz="2000" dirty="0">
                <a:solidFill>
                  <a:schemeClr val="tx1"/>
                </a:solidFill>
              </a:rPr>
              <a:t>S</a:t>
            </a:r>
            <a:r>
              <a:rPr lang="en-ZA" sz="2000" dirty="0" smtClean="0">
                <a:solidFill>
                  <a:schemeClr val="tx1"/>
                </a:solidFill>
              </a:rPr>
              <a:t>ampling </a:t>
            </a:r>
            <a:r>
              <a:rPr lang="en-ZA" sz="2000" dirty="0">
                <a:solidFill>
                  <a:schemeClr val="tx1"/>
                </a:solidFill>
              </a:rPr>
              <a:t>frame </a:t>
            </a:r>
            <a:r>
              <a:rPr lang="en-ZA" sz="2000" dirty="0" smtClean="0">
                <a:solidFill>
                  <a:schemeClr val="tx1"/>
                </a:solidFill>
              </a:rPr>
              <a:t>- 17 </a:t>
            </a:r>
            <a:r>
              <a:rPr lang="en-ZA" sz="2000" dirty="0">
                <a:solidFill>
                  <a:schemeClr val="tx1"/>
                </a:solidFill>
              </a:rPr>
              <a:t>387 </a:t>
            </a:r>
            <a:r>
              <a:rPr lang="en-ZA" sz="2000" dirty="0" smtClean="0">
                <a:solidFill>
                  <a:schemeClr val="tx1"/>
                </a:solidFill>
              </a:rPr>
              <a:t>individuals.</a:t>
            </a:r>
            <a:endParaRPr lang="en-ZA" sz="20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ZA" sz="2000" dirty="0">
                <a:solidFill>
                  <a:schemeClr val="tx1"/>
                </a:solidFill>
              </a:rPr>
              <a:t> </a:t>
            </a:r>
            <a:r>
              <a:rPr lang="en-ZA" sz="2000" dirty="0" smtClean="0">
                <a:solidFill>
                  <a:schemeClr val="tx1"/>
                </a:solidFill>
              </a:rPr>
              <a:t>9 </a:t>
            </a:r>
            <a:r>
              <a:rPr lang="en-ZA" sz="2000" dirty="0">
                <a:solidFill>
                  <a:schemeClr val="tx1"/>
                </a:solidFill>
              </a:rPr>
              <a:t>000 individuals </a:t>
            </a:r>
            <a:r>
              <a:rPr lang="en-ZA" sz="2000" dirty="0" smtClean="0">
                <a:solidFill>
                  <a:schemeClr val="tx1"/>
                </a:solidFill>
              </a:rPr>
              <a:t>randomly </a:t>
            </a:r>
            <a:r>
              <a:rPr lang="en-ZA" sz="2000" dirty="0">
                <a:solidFill>
                  <a:schemeClr val="tx1"/>
                </a:solidFill>
              </a:rPr>
              <a:t>selected.</a:t>
            </a:r>
          </a:p>
          <a:p>
            <a:pPr>
              <a:buFont typeface="Arial" pitchFamily="34" charset="0"/>
              <a:buChar char="•"/>
            </a:pPr>
            <a:r>
              <a:rPr lang="en-ZA" sz="2000" dirty="0">
                <a:solidFill>
                  <a:schemeClr val="tx1"/>
                </a:solidFill>
              </a:rPr>
              <a:t> 100 individuals formed part of the pilot, leaving 8 900 individuals </a:t>
            </a:r>
          </a:p>
          <a:p>
            <a:pPr>
              <a:buFont typeface="Arial" pitchFamily="34" charset="0"/>
              <a:buChar char="•"/>
            </a:pPr>
            <a:r>
              <a:rPr lang="en-ZA" sz="2000" dirty="0">
                <a:solidFill>
                  <a:schemeClr val="tx1"/>
                </a:solidFill>
              </a:rPr>
              <a:t> The survey was carried out telephonically </a:t>
            </a:r>
          </a:p>
          <a:p>
            <a:pPr lvl="0">
              <a:buFont typeface="Arial" pitchFamily="34" charset="0"/>
              <a:buChar char="•"/>
            </a:pPr>
            <a:r>
              <a:rPr lang="en-ZA" sz="2000" dirty="0">
                <a:solidFill>
                  <a:schemeClr val="tx1"/>
                </a:solidFill>
              </a:rPr>
              <a:t>3 113 agreed to participate, a response rate of 37.2%</a:t>
            </a:r>
          </a:p>
          <a:p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32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80" y="428604"/>
            <a:ext cx="8229600" cy="553998"/>
          </a:xfrm>
        </p:spPr>
        <p:txBody>
          <a:bodyPr/>
          <a:lstStyle/>
          <a:p>
            <a:r>
              <a:rPr lang="en-ZA" dirty="0" smtClean="0"/>
              <a:t>Wave 2</a:t>
            </a:r>
            <a:endParaRPr lang="en-ZA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380158"/>
            <a:ext cx="7786715" cy="4065066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</a:rPr>
              <a:t>Wave 2 </a:t>
            </a:r>
            <a:r>
              <a:rPr lang="en-ZA" sz="2800" dirty="0" smtClean="0">
                <a:solidFill>
                  <a:schemeClr val="tx1"/>
                </a:solidFill>
              </a:rPr>
              <a:t>obtained data on:</a:t>
            </a:r>
            <a:endParaRPr lang="en-ZA" sz="2800" dirty="0">
              <a:solidFill>
                <a:schemeClr val="tx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ZA" u="sng" dirty="0"/>
              <a:t>Transition pathways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ZA" u="sng" dirty="0" smtClean="0"/>
              <a:t>Employment opportunities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ZA" u="sng" dirty="0"/>
              <a:t>Income range of those that are </a:t>
            </a:r>
            <a:r>
              <a:rPr lang="en-ZA" u="sng" dirty="0" smtClean="0"/>
              <a:t>employed</a:t>
            </a:r>
            <a:endParaRPr lang="en-ZA" u="sng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ZA" dirty="0"/>
              <a:t>Kinds of industries or sectors </a:t>
            </a:r>
            <a:r>
              <a:rPr lang="en-ZA" dirty="0" smtClean="0"/>
              <a:t>accessed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ZA" dirty="0" smtClean="0"/>
              <a:t>Link between employment and field of study.</a:t>
            </a:r>
            <a:endParaRPr lang="en-ZA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ZA" dirty="0" smtClean="0"/>
              <a:t>Role </a:t>
            </a:r>
            <a:r>
              <a:rPr lang="en-ZA" dirty="0"/>
              <a:t>of the college in preparing the student to get a job.</a:t>
            </a:r>
          </a:p>
          <a:p>
            <a:endParaRPr lang="en-ZA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206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Profile of 2015 respondents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380158"/>
            <a:ext cx="7786715" cy="442510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</a:rPr>
              <a:t>53% were female and 46% were male. This is similar to the gender breakdown of the 18 131 who participated in </a:t>
            </a:r>
            <a:r>
              <a:rPr lang="en-ZA" sz="2400" dirty="0" smtClean="0">
                <a:solidFill>
                  <a:schemeClr val="tx1"/>
                </a:solidFill>
              </a:rPr>
              <a:t>2010.</a:t>
            </a:r>
          </a:p>
          <a:p>
            <a:pPr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</a:rPr>
              <a:t>Majority of respondents are African (92%) followed by Coloured (6%), White (1%) and Indian (less than 1%).</a:t>
            </a:r>
          </a:p>
          <a:p>
            <a:pPr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</a:rPr>
              <a:t>66% were aged between 26 and 30 and 22% were aged 25 and under.</a:t>
            </a:r>
          </a:p>
          <a:p>
            <a:pPr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</a:rPr>
              <a:t>23</a:t>
            </a:r>
            <a:r>
              <a:rPr lang="en-ZA" sz="2400" dirty="0">
                <a:solidFill>
                  <a:schemeClr val="tx1"/>
                </a:solidFill>
              </a:rPr>
              <a:t>% living in Gauteng followed by Mpumalanga (</a:t>
            </a:r>
            <a:r>
              <a:rPr lang="en-ZA" sz="2400" dirty="0" smtClean="0">
                <a:solidFill>
                  <a:schemeClr val="tx1"/>
                </a:solidFill>
              </a:rPr>
              <a:t>18%) </a:t>
            </a:r>
            <a:r>
              <a:rPr lang="en-ZA" sz="2400" dirty="0">
                <a:solidFill>
                  <a:schemeClr val="tx1"/>
                </a:solidFill>
              </a:rPr>
              <a:t>and KwaZulu-Natal (</a:t>
            </a:r>
            <a:r>
              <a:rPr lang="en-ZA" sz="2400" dirty="0" smtClean="0">
                <a:solidFill>
                  <a:schemeClr val="tx1"/>
                </a:solidFill>
              </a:rPr>
              <a:t>14%). </a:t>
            </a:r>
          </a:p>
          <a:p>
            <a:pPr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</a:rPr>
              <a:t>Most </a:t>
            </a:r>
            <a:r>
              <a:rPr lang="en-ZA" sz="2400" dirty="0">
                <a:solidFill>
                  <a:schemeClr val="tx1"/>
                </a:solidFill>
              </a:rPr>
              <a:t>respondents (65%) still living in the town or city where they studied in 2010.</a:t>
            </a:r>
          </a:p>
          <a:p>
            <a:pPr lvl="0">
              <a:buFont typeface="Arial" pitchFamily="34" charset="0"/>
              <a:buChar char="•"/>
            </a:pPr>
            <a:endParaRPr lang="en-ZA" dirty="0"/>
          </a:p>
          <a:p>
            <a:pPr>
              <a:buFont typeface="Arial" pitchFamily="34" charset="0"/>
              <a:buChar char="•"/>
            </a:pPr>
            <a:endParaRPr lang="en-ZA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ZA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ZA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97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Profile of 2015 respondents, </a:t>
            </a:r>
            <a:r>
              <a:rPr lang="en-ZA" dirty="0" err="1"/>
              <a:t>contd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Most respondents live with family members (79%), in particular with one or both parents (50%). A small proportion (13%) live alone  and some live with their spouse (5</a:t>
            </a:r>
            <a:r>
              <a:rPr lang="en-ZA" dirty="0" smtClean="0">
                <a:solidFill>
                  <a:schemeClr val="tx1"/>
                </a:solidFill>
              </a:rPr>
              <a:t>%).</a:t>
            </a:r>
          </a:p>
          <a:p>
            <a:pPr marL="0" indent="0"/>
            <a:endParaRPr lang="en-ZA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68</a:t>
            </a:r>
            <a:r>
              <a:rPr lang="en-ZA" dirty="0">
                <a:solidFill>
                  <a:schemeClr val="tx1"/>
                </a:solidFill>
              </a:rPr>
              <a:t>% live in households that comprise between 2 and 6 people, while 4% live in households made up of 10 or more </a:t>
            </a:r>
            <a:r>
              <a:rPr lang="en-ZA" dirty="0" smtClean="0">
                <a:solidFill>
                  <a:schemeClr val="tx1"/>
                </a:solidFill>
              </a:rPr>
              <a:t>people.</a:t>
            </a:r>
          </a:p>
          <a:p>
            <a:pPr marL="0" lvl="0" indent="0"/>
            <a:endParaRPr lang="en-ZA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76% live in a formal dwelling  while the rest  live in informal accommodation or traditional dwellings. </a:t>
            </a:r>
            <a:endParaRPr lang="en-ZA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ZA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ZA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ZA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ZA" dirty="0">
              <a:solidFill>
                <a:schemeClr val="tx1"/>
              </a:solidFill>
            </a:endParaRPr>
          </a:p>
          <a:p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54C6-F632-4B9A-89AF-EB7B139B9B7B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150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T PPT PRESENTATION NEW DARK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2375</TotalTime>
  <Words>901</Words>
  <Application>Microsoft Office PowerPoint</Application>
  <PresentationFormat>On-screen Show (4:3)</PresentationFormat>
  <Paragraphs>214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JET PPT PRESENTATION NEW DARKER</vt:lpstr>
      <vt:lpstr>Understanding pathways taken  by TVET college NCV students  through college and beyond   James Keevy, Jennifer Shindler and Double-Hugh Marera National Skills Conference 23-24 March 2017 </vt:lpstr>
      <vt:lpstr>PowerPoint Presentation</vt:lpstr>
      <vt:lpstr>Background: NCV courses in TVET colleges</vt:lpstr>
      <vt:lpstr>Background to NCV research</vt:lpstr>
      <vt:lpstr>Research Design</vt:lpstr>
      <vt:lpstr>Research design: Wave 2</vt:lpstr>
      <vt:lpstr>Wave 2</vt:lpstr>
      <vt:lpstr>Profile of 2015 respondents</vt:lpstr>
      <vt:lpstr>Profile of 2015 respondents, contd</vt:lpstr>
      <vt:lpstr>Profile of 2015 respondents, contd</vt:lpstr>
      <vt:lpstr>Completion of NCV 4 by 2015 by level of study in 2010</vt:lpstr>
      <vt:lpstr>% who had/had not finished NCV 4 by 2015 by field of study</vt:lpstr>
      <vt:lpstr>Reasons for not completing NCV 4</vt:lpstr>
      <vt:lpstr>Regression analysis : Dependent variable - Completion of NCV 4 qualification</vt:lpstr>
      <vt:lpstr>Transition pathways of NCV 3 &amp; 4, 2010-2015</vt:lpstr>
      <vt:lpstr>Employment, contd</vt:lpstr>
      <vt:lpstr>Employment, contd</vt:lpstr>
      <vt:lpstr>Completion of NCV4 and employment status by 2015</vt:lpstr>
      <vt:lpstr>Completion of NCV4 and employment status</vt:lpstr>
      <vt:lpstr>Earnings</vt:lpstr>
      <vt:lpstr>Earnings, contd</vt:lpstr>
      <vt:lpstr>Summary of findings</vt:lpstr>
      <vt:lpstr>  www.jet.org.za info@jet.org.za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Presenter Date</dc:title>
  <dc:creator>Jennifer Shindler</dc:creator>
  <cp:lastModifiedBy>james keevy</cp:lastModifiedBy>
  <cp:revision>147</cp:revision>
  <cp:lastPrinted>2015-10-21T17:03:19Z</cp:lastPrinted>
  <dcterms:created xsi:type="dcterms:W3CDTF">2015-10-16T15:52:57Z</dcterms:created>
  <dcterms:modified xsi:type="dcterms:W3CDTF">2017-03-14T20:42:42Z</dcterms:modified>
</cp:coreProperties>
</file>