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20"/>
  </p:notesMasterIdLst>
  <p:handoutMasterIdLst>
    <p:handoutMasterId r:id="rId21"/>
  </p:handoutMasterIdLst>
  <p:sldIdLst>
    <p:sldId id="258" r:id="rId2"/>
    <p:sldId id="259" r:id="rId3"/>
    <p:sldId id="301" r:id="rId4"/>
    <p:sldId id="295" r:id="rId5"/>
    <p:sldId id="265" r:id="rId6"/>
    <p:sldId id="275" r:id="rId7"/>
    <p:sldId id="303" r:id="rId8"/>
    <p:sldId id="302" r:id="rId9"/>
    <p:sldId id="304" r:id="rId10"/>
    <p:sldId id="306" r:id="rId11"/>
    <p:sldId id="305" r:id="rId12"/>
    <p:sldId id="296" r:id="rId13"/>
    <p:sldId id="307" r:id="rId14"/>
    <p:sldId id="297" r:id="rId15"/>
    <p:sldId id="308" r:id="rId16"/>
    <p:sldId id="298" r:id="rId17"/>
    <p:sldId id="299" r:id="rId18"/>
    <p:sldId id="300" r:id="rId19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4628" autoAdjust="0"/>
  </p:normalViewPr>
  <p:slideViewPr>
    <p:cSldViewPr>
      <p:cViewPr varScale="1">
        <p:scale>
          <a:sx n="86" d="100"/>
          <a:sy n="86" d="100"/>
        </p:scale>
        <p:origin x="76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2016\CIPSET\TracerStudy\SurveyData_WorkedOn_V1.0\Stage8_FinalisedData\WorkBook_MethodologyChapte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2016\CIPSET\TracerStudy\SurveyData_WorkedOn_V1.0\Stage8_FinalisedData\WorkBook_MethodologyChapte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2016\CIPSET\TracerStudy\SurveyData_WorkedOn_V1.0\Stage8_FinalisedData\WorkBook_MethodologyChapte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2016\CIPSET\TracerStudy\SurveyData_WorkedOn_V1.0\Stage6_Analysis\Analysis_V1.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2016\CIPSET\TracerStudy\SurveyData_WorkedOn_V1.0\Stage6_Analysis\Analysis_V1.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7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15190999190137"/>
          <c:y val="5.4607406198178818E-2"/>
          <c:w val="0.82056602578387472"/>
          <c:h val="0.6243771046014510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'Sheet17 (3)'!$D$2</c:f>
              <c:strCache>
                <c:ptCount val="1"/>
                <c:pt idx="0">
                  <c:v>Weighted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8.3708952540649129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96.2%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FB3-4253-88D8-58BDCB9D6CD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2.1%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FB3-4253-88D8-58BDCB9D6CD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1.5%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FB3-4253-88D8-58BDCB9D6CD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0.3%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FB3-4253-88D8-58BDCB9D6C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'Sheet17 (3)'!$B$3:$B$6</c:f>
              <c:strCache>
                <c:ptCount val="4"/>
                <c:pt idx="0">
                  <c:v>Black</c:v>
                </c:pt>
                <c:pt idx="1">
                  <c:v>Coloured</c:v>
                </c:pt>
                <c:pt idx="2">
                  <c:v>White</c:v>
                </c:pt>
                <c:pt idx="3">
                  <c:v>Asian</c:v>
                </c:pt>
              </c:strCache>
            </c:strRef>
          </c:cat>
          <c:val>
            <c:numRef>
              <c:f>'Sheet17 (3)'!$D$3:$D$6</c:f>
              <c:numCache>
                <c:formatCode>###0.0</c:formatCode>
                <c:ptCount val="4"/>
                <c:pt idx="0">
                  <c:v>96.176124655406298</c:v>
                </c:pt>
                <c:pt idx="1">
                  <c:v>2.0723043069080309</c:v>
                </c:pt>
                <c:pt idx="2">
                  <c:v>1.4591019627483959</c:v>
                </c:pt>
                <c:pt idx="3">
                  <c:v>0.29246907493733731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B3-4253-88D8-58BDCB9D6CD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0001024"/>
        <c:axId val="37705920"/>
      </c:barChart>
      <c:catAx>
        <c:axId val="40001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/>
          <a:lstStyle/>
          <a:p>
            <a:pPr>
              <a:defRPr/>
            </a:pPr>
            <a:endParaRPr lang="en-US"/>
          </a:p>
        </c:txPr>
        <c:crossAx val="37705920"/>
        <c:crosses val="autoZero"/>
        <c:auto val="1"/>
        <c:lblAlgn val="ctr"/>
        <c:lblOffset val="100"/>
        <c:noMultiLvlLbl val="0"/>
      </c:catAx>
      <c:valAx>
        <c:axId val="37705920"/>
        <c:scaling>
          <c:orientation val="minMax"/>
          <c:max val="100"/>
        </c:scaling>
        <c:delete val="0"/>
        <c:axPos val="l"/>
        <c:numFmt formatCode="###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0001024"/>
        <c:crosses val="autoZero"/>
        <c:crossBetween val="between"/>
        <c:majorUnit val="25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50189180897836E-2"/>
          <c:y val="7.2748634004586032E-2"/>
          <c:w val="0.90398578965508103"/>
          <c:h val="0.81169719155304343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'Sheet17 (6)'!$C$2</c:f>
              <c:strCache>
                <c:ptCount val="1"/>
                <c:pt idx="0">
                  <c:v>Weighted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0.1%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36F-43DD-B7AF-450CDA28FAD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0.3%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36F-43DD-B7AF-450CDA28FAD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5.3%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36F-43DD-B7AF-450CDA28FAD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49.4%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36F-43DD-B7AF-450CDA28FADD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27.6%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36F-43DD-B7AF-450CDA28FADD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17.35%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36F-43DD-B7AF-450CDA28FAD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'Sheet17 (6)'!$A$3:$A$8</c:f>
              <c:strCache>
                <c:ptCount val="6"/>
                <c:pt idx="0">
                  <c:v>55-64</c:v>
                </c:pt>
                <c:pt idx="1">
                  <c:v>45-54</c:v>
                </c:pt>
                <c:pt idx="2">
                  <c:v>35-44</c:v>
                </c:pt>
                <c:pt idx="3">
                  <c:v>25-34</c:v>
                </c:pt>
                <c:pt idx="4">
                  <c:v>15-24</c:v>
                </c:pt>
                <c:pt idx="5">
                  <c:v>Not provided</c:v>
                </c:pt>
              </c:strCache>
            </c:strRef>
          </c:cat>
          <c:val>
            <c:numRef>
              <c:f>'Sheet17 (6)'!$C$3:$C$8</c:f>
              <c:numCache>
                <c:formatCode>#,##0.0</c:formatCode>
                <c:ptCount val="6"/>
                <c:pt idx="0">
                  <c:v>0.1</c:v>
                </c:pt>
                <c:pt idx="1">
                  <c:v>0.33170443861833021</c:v>
                </c:pt>
                <c:pt idx="2">
                  <c:v>5.3341101765260612</c:v>
                </c:pt>
                <c:pt idx="3">
                  <c:v>49.392936151100869</c:v>
                </c:pt>
                <c:pt idx="4">
                  <c:v>27.594320285215748</c:v>
                </c:pt>
                <c:pt idx="5">
                  <c:v>17.325420671705018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36F-43DD-B7AF-450CDA28FAD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0229376"/>
        <c:axId val="37711808"/>
      </c:barChart>
      <c:catAx>
        <c:axId val="402293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sz="1200"/>
            </a:pPr>
            <a:endParaRPr lang="en-US"/>
          </a:p>
        </c:txPr>
        <c:crossAx val="37711808"/>
        <c:crosses val="autoZero"/>
        <c:auto val="1"/>
        <c:lblAlgn val="ctr"/>
        <c:lblOffset val="100"/>
        <c:noMultiLvlLbl val="0"/>
      </c:catAx>
      <c:valAx>
        <c:axId val="37711808"/>
        <c:scaling>
          <c:orientation val="minMax"/>
        </c:scaling>
        <c:delete val="0"/>
        <c:axPos val="b"/>
        <c:numFmt formatCode="#,##0.0" sourceLinked="1"/>
        <c:majorTickMark val="out"/>
        <c:minorTickMark val="none"/>
        <c:tickLblPos val="nextTo"/>
        <c:crossAx val="4022937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3FC2-40D0-B989-B74B92797781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FC2-40D0-B989-B74B92797781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3FC2-40D0-B989-B74B92797781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Sheet4!$A$130:$A$132</c:f>
              <c:strCache>
                <c:ptCount val="3"/>
                <c:pt idx="0">
                  <c:v>I received a bursary</c:v>
                </c:pt>
                <c:pt idx="1">
                  <c:v>I thought it would help me get a job</c:v>
                </c:pt>
                <c:pt idx="2">
                  <c:v>I was interested in that field</c:v>
                </c:pt>
              </c:strCache>
            </c:strRef>
          </c:cat>
          <c:val>
            <c:numRef>
              <c:f>Sheet4!$B$130:$B$132</c:f>
              <c:numCache>
                <c:formatCode>0.00%</c:formatCode>
                <c:ptCount val="3"/>
                <c:pt idx="0">
                  <c:v>5.6035159593911456E-2</c:v>
                </c:pt>
                <c:pt idx="1">
                  <c:v>0.35730860588322183</c:v>
                </c:pt>
                <c:pt idx="2">
                  <c:v>0.58665623452286664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FC2-40D0-B989-B74B927977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9.3721068957289502E-2"/>
          <c:y val="0.76479719176207273"/>
          <c:w val="0.81255786208542113"/>
          <c:h val="0.21066293093731384"/>
        </c:manualLayout>
      </c:layout>
      <c:overlay val="0"/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50189180897836E-2"/>
          <c:y val="7.2748634004586032E-2"/>
          <c:w val="0.90398578965508103"/>
          <c:h val="0.690322718488661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'Sheet17 (5)'!$C$2</c:f>
              <c:strCache>
                <c:ptCount val="1"/>
                <c:pt idx="0">
                  <c:v>Weighted</c:v>
                </c:pt>
              </c:strCache>
            </c:strRef>
          </c:tx>
          <c:spPr>
            <a:solidFill>
              <a:schemeClr val="tx1"/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'Sheet17 (5)'!$A$3:$A$7</c:f>
              <c:strCache>
                <c:ptCount val="5"/>
                <c:pt idx="0">
                  <c:v>Not Provided</c:v>
                </c:pt>
                <c:pt idx="1">
                  <c:v>High School</c:v>
                </c:pt>
                <c:pt idx="2">
                  <c:v>Matric: University Pass</c:v>
                </c:pt>
                <c:pt idx="3">
                  <c:v>Matric: Diploma Pass</c:v>
                </c:pt>
                <c:pt idx="4">
                  <c:v>Matric: Certificate/School leavers</c:v>
                </c:pt>
              </c:strCache>
            </c:strRef>
          </c:cat>
          <c:val>
            <c:numRef>
              <c:f>'Sheet17 (5)'!$C$3:$C$7</c:f>
              <c:numCache>
                <c:formatCode>0.0</c:formatCode>
                <c:ptCount val="5"/>
                <c:pt idx="0">
                  <c:v>0.45449315316615685</c:v>
                </c:pt>
                <c:pt idx="1">
                  <c:v>3.9452303028189832</c:v>
                </c:pt>
                <c:pt idx="2">
                  <c:v>5.6392007979985026</c:v>
                </c:pt>
                <c:pt idx="3">
                  <c:v>17.561475840000739</c:v>
                </c:pt>
                <c:pt idx="4">
                  <c:v>72.337593920667999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5A-4109-9836-0B016DD1D19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0920576"/>
        <c:axId val="72159168"/>
      </c:barChart>
      <c:catAx>
        <c:axId val="409205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rot="0"/>
          <a:lstStyle/>
          <a:p>
            <a:pPr>
              <a:defRPr sz="1200"/>
            </a:pPr>
            <a:endParaRPr lang="en-US"/>
          </a:p>
        </c:txPr>
        <c:crossAx val="72159168"/>
        <c:crosses val="autoZero"/>
        <c:auto val="1"/>
        <c:lblAlgn val="ctr"/>
        <c:lblOffset val="100"/>
        <c:noMultiLvlLbl val="0"/>
      </c:catAx>
      <c:valAx>
        <c:axId val="72159168"/>
        <c:scaling>
          <c:orientation val="minMax"/>
        </c:scaling>
        <c:delete val="0"/>
        <c:axPos val="b"/>
        <c:numFmt formatCode="0.0" sourceLinked="1"/>
        <c:majorTickMark val="out"/>
        <c:minorTickMark val="none"/>
        <c:tickLblPos val="nextTo"/>
        <c:crossAx val="4092057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ByGenderEmployRate!$D$17</c:f>
              <c:strCache>
                <c:ptCount val="1"/>
                <c:pt idx="0">
                  <c:v>NATED Graduate Employment Rate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5400000"/>
              <a:lstStyle/>
              <a:p>
                <a:pPr>
                  <a:defRPr sz="1400">
                    <a:solidFill>
                      <a:schemeClr val="bg1">
                        <a:lumMod val="60000"/>
                        <a:lumOff val="40000"/>
                      </a:schemeClr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ByGenderEmployRate!$C$18:$C$20</c:f>
              <c:strCache>
                <c:ptCount val="3"/>
                <c:pt idx="0">
                  <c:v>Female</c:v>
                </c:pt>
                <c:pt idx="1">
                  <c:v>Male</c:v>
                </c:pt>
                <c:pt idx="2">
                  <c:v>Total</c:v>
                </c:pt>
              </c:strCache>
            </c:strRef>
          </c:cat>
          <c:val>
            <c:numRef>
              <c:f>ByGenderEmployRate!$D$18:$D$20</c:f>
              <c:numCache>
                <c:formatCode>0.0%</c:formatCode>
                <c:ptCount val="3"/>
                <c:pt idx="0">
                  <c:v>0.49804839968774406</c:v>
                </c:pt>
                <c:pt idx="1">
                  <c:v>0.54157043879907629</c:v>
                </c:pt>
                <c:pt idx="2">
                  <c:v>0.52306671091934942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CB-4851-ABCD-1AEA33868BF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2315776"/>
        <c:axId val="41059456"/>
      </c:barChart>
      <c:catAx>
        <c:axId val="42315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059456"/>
        <c:crosses val="autoZero"/>
        <c:auto val="1"/>
        <c:lblAlgn val="ctr"/>
        <c:lblOffset val="100"/>
        <c:noMultiLvlLbl val="0"/>
      </c:catAx>
      <c:valAx>
        <c:axId val="4105945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crossAx val="42315776"/>
        <c:crosses val="autoZero"/>
        <c:crossBetween val="between"/>
        <c:majorUnit val="0.2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'Fig 1.3_NLevel'!$C$9</c:f>
              <c:strCache>
                <c:ptCount val="1"/>
                <c:pt idx="0">
                  <c:v>Employment Rate</c:v>
                </c:pt>
              </c:strCache>
            </c:strRef>
          </c:tx>
          <c:spPr>
            <a:solidFill>
              <a:schemeClr val="tx1">
                <a:lumMod val="6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2"/>
            <c:invertIfNegative val="0"/>
            <c:bubble3D val="0"/>
            <c:spPr>
              <a:solidFill>
                <a:schemeClr val="tx1">
                  <a:lumMod val="65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63EE-413E-AE1C-9AF8E945F73B}"/>
              </c:ext>
            </c:extLst>
          </c:dPt>
          <c:dLbls>
            <c:dLbl>
              <c:idx val="0"/>
              <c:layout>
                <c:manualLayout>
                  <c:x val="1.6666646318907179E-2"/>
                  <c:y val="-2.870594506593287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48.2%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3EE-413E-AE1C-9AF8E945F73B}"/>
                </c:ext>
              </c:extLst>
            </c:dLbl>
            <c:dLbl>
              <c:idx val="1"/>
              <c:layout>
                <c:manualLayout>
                  <c:x val="1.8008835404124818E-2"/>
                  <c:y val="-1.176899147957919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57.3%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3EE-413E-AE1C-9AF8E945F73B}"/>
                </c:ext>
              </c:extLst>
            </c:dLbl>
            <c:dLbl>
              <c:idx val="2"/>
              <c:layout>
                <c:manualLayout>
                  <c:x val="1.1111097545937977E-2"/>
                  <c:y val="3.9605642108141831E-4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chemeClr val="tx1"/>
                        </a:solidFill>
                      </a:defRPr>
                    </a:pPr>
                    <a:r>
                      <a:rPr lang="en-US" sz="1200" dirty="0" smtClean="0">
                        <a:solidFill>
                          <a:schemeClr val="tx1"/>
                        </a:solidFill>
                      </a:rPr>
                      <a:t>52.3%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3EE-413E-AE1C-9AF8E945F7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'Fig 1.3_NLevel'!$B$10:$B$12</c:f>
              <c:strCache>
                <c:ptCount val="3"/>
                <c:pt idx="0">
                  <c:v>N3</c:v>
                </c:pt>
                <c:pt idx="1">
                  <c:v>N6</c:v>
                </c:pt>
                <c:pt idx="2">
                  <c:v>Natl Average</c:v>
                </c:pt>
              </c:strCache>
            </c:strRef>
          </c:cat>
          <c:val>
            <c:numRef>
              <c:f>'Fig 1.3_NLevel'!$C$10:$C$12</c:f>
              <c:numCache>
                <c:formatCode>0%</c:formatCode>
                <c:ptCount val="3"/>
                <c:pt idx="0">
                  <c:v>0.49800633747820788</c:v>
                </c:pt>
                <c:pt idx="1">
                  <c:v>0.59776716434635302</c:v>
                </c:pt>
                <c:pt idx="2">
                  <c:v>0.57250778003357339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EE-413E-AE1C-9AF8E945F7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2318336"/>
        <c:axId val="41064640"/>
      </c:barChart>
      <c:catAx>
        <c:axId val="42318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41064640"/>
        <c:crosses val="autoZero"/>
        <c:auto val="1"/>
        <c:lblAlgn val="ctr"/>
        <c:lblOffset val="100"/>
        <c:noMultiLvlLbl val="0"/>
      </c:catAx>
      <c:valAx>
        <c:axId val="4106464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42318336"/>
        <c:crosses val="autoZero"/>
        <c:crossBetween val="between"/>
        <c:majorUnit val="0.25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3.4238463767485169E-2"/>
          <c:y val="3.804043559430216E-2"/>
          <c:w val="0.48577191308640394"/>
          <c:h val="0.92391912881139571"/>
        </c:manualLayout>
      </c:layout>
      <c:pieChart>
        <c:varyColors val="1"/>
        <c:ser>
          <c:idx val="0"/>
          <c:order val="0"/>
          <c:dPt>
            <c:idx val="0"/>
            <c:bubble3D val="0"/>
            <c:explosion val="3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5268-432D-AB56-A5C4BD256C72}"/>
              </c:ext>
            </c:extLst>
          </c:dPt>
          <c:dPt>
            <c:idx val="1"/>
            <c:bubble3D val="0"/>
            <c:explosion val="5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268-432D-AB56-A5C4BD256C72}"/>
              </c:ext>
            </c:extLst>
          </c:dPt>
          <c:dPt>
            <c:idx val="2"/>
            <c:bubble3D val="0"/>
            <c:explosion val="5"/>
            <c:spPr>
              <a:solidFill>
                <a:schemeClr val="bg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5268-432D-AB56-A5C4BD256C72}"/>
              </c:ext>
            </c:extLst>
          </c:dPt>
          <c:dPt>
            <c:idx val="3"/>
            <c:bubble3D val="0"/>
            <c:explosion val="2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5268-432D-AB56-A5C4BD256C72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bg1">
                          <a:lumMod val="60000"/>
                          <a:lumOff val="40000"/>
                        </a:schemeClr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5268-432D-AB56-A5C4BD256C72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5268-432D-AB56-A5C4BD256C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Sheet5!$L$4:$L$7</c:f>
              <c:strCache>
                <c:ptCount val="4"/>
                <c:pt idx="0">
                  <c:v>Internship/Apprencticeship</c:v>
                </c:pt>
                <c:pt idx="1">
                  <c:v>Long term contract (more than 6 months)</c:v>
                </c:pt>
                <c:pt idx="2">
                  <c:v>Permanent</c:v>
                </c:pt>
                <c:pt idx="3">
                  <c:v>Short term contract (6 months or less)</c:v>
                </c:pt>
              </c:strCache>
            </c:strRef>
          </c:cat>
          <c:val>
            <c:numRef>
              <c:f>Sheet5!$M$4:$M$7</c:f>
              <c:numCache>
                <c:formatCode>0.0%</c:formatCode>
                <c:ptCount val="4"/>
                <c:pt idx="0">
                  <c:v>0.3442046718136903</c:v>
                </c:pt>
                <c:pt idx="1">
                  <c:v>0.23682915369534943</c:v>
                </c:pt>
                <c:pt idx="2">
                  <c:v>0.26463587198043581</c:v>
                </c:pt>
                <c:pt idx="3">
                  <c:v>0.15433030251052451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268-432D-AB56-A5C4BD256C7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6855545402427909"/>
          <c:y val="0.13240403239941473"/>
          <c:w val="0.35541710411198602"/>
          <c:h val="0.72529308836395445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zero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607" y="0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607" y="9430091"/>
            <a:ext cx="2889938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EC9476D-EBE2-4054-9CC6-6872739A7A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971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AB619-50E5-426E-B8B7-854F9E76FF16}" type="datetimeFigureOut">
              <a:rPr lang="en-ZA" smtClean="0"/>
              <a:t>2017/03/09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AF0C2-043A-4A3B-8842-02CD67F81EEE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57798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AF0C2-043A-4A3B-8842-02CD67F81EEE}" type="slidenum">
              <a:rPr lang="en-ZA" smtClean="0"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95953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AF0C2-043A-4A3B-8842-02CD67F81EEE}" type="slidenum">
              <a:rPr lang="en-ZA" smtClean="0"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95953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00 w 5184"/>
                  <a:gd name="T3" fmla="*/ 3159 h 3159"/>
                  <a:gd name="T4" fmla="*/ 520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ZA" dirty="0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8 w 556"/>
                  <a:gd name="T5" fmla="*/ 3159 h 3159"/>
                  <a:gd name="T6" fmla="*/ 558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ZA" dirty="0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2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2 w 251"/>
                <a:gd name="T7" fmla="*/ 12 h 12"/>
                <a:gd name="T8" fmla="*/ 252 w 251"/>
                <a:gd name="T9" fmla="*/ 0 h 12"/>
                <a:gd name="T10" fmla="*/ 252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 dirty="0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351 w 251"/>
                <a:gd name="T5" fmla="*/ 12 h 12"/>
                <a:gd name="T6" fmla="*/ 3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 dirty="0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ZA" dirty="0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ZA" dirty="0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ZA" dirty="0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ZA" dirty="0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ZA" dirty="0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2971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1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4C050-1EAC-4150-B24E-4CBB4B0096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17177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82C03-A26D-404D-A5B9-FB53A00DC0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63310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CC0B6-B64A-472C-A5F6-5F727971A1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35002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B7F20-C68A-4A0C-AD02-FA2BD30225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2702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5131D-284D-4DC2-8A6F-E812719DDF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24743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A9A21-5EC6-44B2-A927-267464554E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33118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60695-0ACB-4568-9E77-BE0D471CE4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6013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CEC14-5A52-4453-9DB4-E464465DFB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58371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8982B-DB40-4040-8004-4F792850C6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80079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C43-876B-4163-9C2F-55EE90A3F7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36824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80757-88A8-4EB8-973A-A25B2F0AD9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57709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00 w 5184"/>
                <a:gd name="T3" fmla="*/ 3159 h 3159"/>
                <a:gd name="T4" fmla="*/ 520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 dirty="0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8 w 556"/>
                <a:gd name="T5" fmla="*/ 3159 h 3159"/>
                <a:gd name="T6" fmla="*/ 55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ZA" dirty="0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ZA" dirty="0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ZA" dirty="0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ZA" dirty="0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ZA" dirty="0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ZA" dirty="0"/>
              </a:p>
            </p:txBody>
          </p:sp>
          <p:sp>
            <p:nvSpPr>
              <p:cNvPr id="2868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51 w 251"/>
                  <a:gd name="T5" fmla="*/ 12 h 12"/>
                  <a:gd name="T6" fmla="*/ 3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ZA" dirty="0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2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2 w 251"/>
                  <a:gd name="T7" fmla="*/ 12 h 12"/>
                  <a:gd name="T8" fmla="*/ 252 w 251"/>
                  <a:gd name="T9" fmla="*/ 0 h 12"/>
                  <a:gd name="T10" fmla="*/ 252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ZA" dirty="0"/>
              </a:p>
            </p:txBody>
          </p:sp>
          <p:sp>
            <p:nvSpPr>
              <p:cNvPr id="2868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2868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8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8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9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9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A8031F6-348C-450E-9205-EEA48D88B0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2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sneedham@uwc.ac.za" TargetMode="External"/><Relationship Id="rId2" Type="http://schemas.openxmlformats.org/officeDocument/2006/relationships/hyperlink" Target="mailto:jpapier@uwc.ac.z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60350"/>
            <a:ext cx="1181100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87680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ZA" sz="2800" b="1" dirty="0" smtClean="0"/>
              <a:t>National Skills Conference  Presentation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ZA" sz="2800" b="1" dirty="0" smtClean="0"/>
              <a:t>23-24 March 2017</a:t>
            </a:r>
            <a:br>
              <a:rPr lang="en-ZA" sz="2800" b="1" dirty="0" smtClean="0"/>
            </a:br>
            <a:endParaRPr lang="en-ZA" sz="2400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en-ZA" sz="2800" b="1" dirty="0" smtClean="0"/>
              <a:t>Pathways of TVET College learners through TVET Colleges</a:t>
            </a:r>
          </a:p>
          <a:p>
            <a:pPr algn="ctr">
              <a:buFont typeface="Wingdings" pitchFamily="2" charset="2"/>
              <a:buNone/>
              <a:defRPr/>
            </a:pPr>
            <a:endParaRPr lang="en-ZA" sz="2800" b="1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en-ZA" sz="2800" b="1" dirty="0" smtClean="0"/>
              <a:t>HSRC/DHET </a:t>
            </a:r>
            <a:r>
              <a:rPr lang="en-ZA" sz="2800" b="1" dirty="0" smtClean="0"/>
              <a:t>LMIP 5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ZA" sz="2800" b="1" dirty="0" smtClean="0"/>
              <a:t>Prof J </a:t>
            </a:r>
            <a:r>
              <a:rPr lang="en-ZA" sz="2800" b="1" dirty="0" smtClean="0"/>
              <a:t>Papier, S Needham </a:t>
            </a:r>
            <a:r>
              <a:rPr lang="en-ZA" sz="2800" b="1" dirty="0" smtClean="0"/>
              <a:t>and T McBride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ZA" sz="2800" b="1" dirty="0" smtClean="0"/>
              <a:t>UWC IPSS</a:t>
            </a:r>
          </a:p>
          <a:p>
            <a:pPr algn="ctr">
              <a:buFont typeface="Wingdings" pitchFamily="2" charset="2"/>
              <a:buNone/>
              <a:defRPr/>
            </a:pPr>
            <a:endParaRPr lang="en-ZA" sz="2800" dirty="0"/>
          </a:p>
          <a:p>
            <a:pPr algn="ctr">
              <a:buFont typeface="Wingdings" pitchFamily="2" charset="2"/>
              <a:buNone/>
              <a:defRPr/>
            </a:pPr>
            <a:endParaRPr lang="en-ZA" sz="20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1600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976192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b="1" dirty="0" smtClean="0"/>
              <a:t>Research findings</a:t>
            </a:r>
          </a:p>
          <a:p>
            <a:pPr lvl="0" eaLnBrk="1" hangingPunct="1">
              <a:buNone/>
              <a:defRPr/>
            </a:pPr>
            <a:r>
              <a:rPr lang="en-ZA" altLang="en-US" b="1" dirty="0"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Respondents by reason for enrolling at the college</a:t>
            </a:r>
            <a:endParaRPr lang="en-ZA" altLang="en-US" dirty="0"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 </a:t>
            </a:r>
          </a:p>
        </p:txBody>
      </p:sp>
      <p:pic>
        <p:nvPicPr>
          <p:cNvPr id="12291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60350"/>
            <a:ext cx="1181100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1600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603582336"/>
              </p:ext>
            </p:extLst>
          </p:nvPr>
        </p:nvGraphicFramePr>
        <p:xfrm>
          <a:off x="1475656" y="3284984"/>
          <a:ext cx="6192688" cy="35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639987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976192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b="1" dirty="0" smtClean="0"/>
              <a:t>Research findings</a:t>
            </a:r>
          </a:p>
          <a:p>
            <a:pPr lvl="0" eaLnBrk="1" hangingPunct="1">
              <a:buNone/>
              <a:defRPr/>
            </a:pPr>
            <a:r>
              <a:rPr lang="en-ZA" altLang="en-US" b="1" dirty="0" smtClean="0"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Weighted </a:t>
            </a:r>
            <a:r>
              <a:rPr lang="en-ZA" altLang="en-US" b="1" dirty="0"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respondents – by qualification at enrolment</a:t>
            </a:r>
            <a:endParaRPr lang="en-ZA" altLang="en-US" dirty="0"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 </a:t>
            </a:r>
          </a:p>
        </p:txBody>
      </p:sp>
      <p:pic>
        <p:nvPicPr>
          <p:cNvPr id="12291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60350"/>
            <a:ext cx="1181100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1600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833717071"/>
              </p:ext>
            </p:extLst>
          </p:nvPr>
        </p:nvGraphicFramePr>
        <p:xfrm>
          <a:off x="916304" y="3645024"/>
          <a:ext cx="6759259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958278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44824"/>
            <a:ext cx="9144000" cy="511256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GB" b="1" dirty="0" smtClean="0"/>
              <a:t>Research findings </a:t>
            </a:r>
            <a:r>
              <a:rPr lang="en-GB" b="1" dirty="0" smtClean="0"/>
              <a:t>: Employment</a:t>
            </a:r>
            <a:endParaRPr lang="en-GB" b="1" dirty="0" smtClean="0"/>
          </a:p>
          <a:p>
            <a:pPr eaLnBrk="1" hangingPunct="1">
              <a:defRPr/>
            </a:pPr>
            <a:r>
              <a:rPr lang="en-GB" sz="2400" dirty="0" smtClean="0"/>
              <a:t>52 % of all NATED graduates from the 2013 sample were employed in 2016</a:t>
            </a:r>
          </a:p>
          <a:p>
            <a:pPr eaLnBrk="1" hangingPunct="1">
              <a:defRPr/>
            </a:pPr>
            <a:r>
              <a:rPr lang="en-GB" sz="2400" dirty="0" smtClean="0"/>
              <a:t>Male graduates have slightly higher employment rates. </a:t>
            </a:r>
          </a:p>
          <a:p>
            <a:pPr eaLnBrk="1" hangingPunct="1">
              <a:defRPr/>
            </a:pPr>
            <a:r>
              <a:rPr lang="en-GB" sz="2400" dirty="0" smtClean="0"/>
              <a:t>Highest employment rates were from N. Cape (75 % but very low numbers), NW (59.7 %), WC (59.2) and Gauteng (56.9)</a:t>
            </a:r>
          </a:p>
          <a:p>
            <a:pPr eaLnBrk="1" hangingPunct="1">
              <a:defRPr/>
            </a:pPr>
            <a:r>
              <a:rPr lang="en-GB" sz="2400" dirty="0" smtClean="0"/>
              <a:t>Prior Matric qualifications improves employment rates</a:t>
            </a:r>
          </a:p>
          <a:p>
            <a:pPr eaLnBrk="1" hangingPunct="1">
              <a:defRPr/>
            </a:pPr>
            <a:r>
              <a:rPr lang="en-GB" sz="2400" dirty="0" smtClean="0"/>
              <a:t>Course of NATED study affects employment. Manufacturing (100%), Civil Engineering (42%). Public Management (62 %), Public Relations (40%)</a:t>
            </a:r>
          </a:p>
          <a:p>
            <a:pPr eaLnBrk="1" hangingPunct="1">
              <a:defRPr/>
            </a:pPr>
            <a:r>
              <a:rPr lang="en-GB" sz="2400" dirty="0" smtClean="0"/>
              <a:t>26.5 % of employed graduates are permanently employed and 23.7% in long term contracts.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 </a:t>
            </a:r>
          </a:p>
        </p:txBody>
      </p:sp>
      <p:pic>
        <p:nvPicPr>
          <p:cNvPr id="12291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60350"/>
            <a:ext cx="1181100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1600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3704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44824"/>
            <a:ext cx="9144000" cy="511256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b="1" dirty="0" smtClean="0"/>
              <a:t>Research findings 2</a:t>
            </a:r>
          </a:p>
          <a:p>
            <a:pPr marL="0" indent="0" eaLnBrk="1" hangingPunct="1">
              <a:buNone/>
              <a:defRPr/>
            </a:pPr>
            <a:r>
              <a:rPr lang="en-ZA" sz="2400" b="1" dirty="0">
                <a:effectLst/>
                <a:latin typeface="Times New Roman"/>
                <a:ea typeface="Arial"/>
                <a:cs typeface="Calibri"/>
              </a:rPr>
              <a:t>Employment rates by gender</a:t>
            </a:r>
            <a:endParaRPr lang="en-ZA" sz="1000" b="1" dirty="0">
              <a:effectLst/>
              <a:latin typeface="Times New Roman"/>
              <a:ea typeface="Arial"/>
              <a:cs typeface="Calibri"/>
            </a:endParaRPr>
          </a:p>
          <a:p>
            <a:pPr marL="0" indent="0" eaLnBrk="1" hangingPunct="1">
              <a:buNone/>
              <a:defRPr/>
            </a:pPr>
            <a:r>
              <a:rPr lang="en-GB" sz="2400" dirty="0" smtClean="0"/>
              <a:t>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 </a:t>
            </a:r>
          </a:p>
        </p:txBody>
      </p:sp>
      <p:pic>
        <p:nvPicPr>
          <p:cNvPr id="12291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60350"/>
            <a:ext cx="1181100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1600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521643559"/>
              </p:ext>
            </p:extLst>
          </p:nvPr>
        </p:nvGraphicFramePr>
        <p:xfrm>
          <a:off x="1115616" y="2924944"/>
          <a:ext cx="6559947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659515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44824"/>
            <a:ext cx="9144000" cy="511256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GB" dirty="0"/>
              <a:t>	</a:t>
            </a:r>
            <a:r>
              <a:rPr lang="en-GB" b="1" dirty="0" smtClean="0"/>
              <a:t>Research findings 3</a:t>
            </a:r>
          </a:p>
          <a:p>
            <a:pPr eaLnBrk="1" hangingPunct="1">
              <a:defRPr/>
            </a:pPr>
            <a:r>
              <a:rPr lang="en-GB" sz="2400" dirty="0" smtClean="0"/>
              <a:t>Young graduates have lower levels of permanent employment long term contracts and more women are in short term contracts/internships</a:t>
            </a:r>
          </a:p>
          <a:p>
            <a:pPr eaLnBrk="1" hangingPunct="1">
              <a:defRPr/>
            </a:pPr>
            <a:r>
              <a:rPr lang="en-GB" sz="2400" dirty="0" smtClean="0"/>
              <a:t>63% of employed graduates earn above R 3 000/pm. 20 % earned between R 5-10 000 and 14.6 % earned more than R 10 000 pm. Women earn less than men. </a:t>
            </a:r>
          </a:p>
          <a:p>
            <a:pPr eaLnBrk="1" hangingPunct="1">
              <a:defRPr/>
            </a:pPr>
            <a:r>
              <a:rPr lang="en-GB" sz="2400" dirty="0" smtClean="0"/>
              <a:t>Engineering Studies has higher earning jobs than Business Studies. </a:t>
            </a:r>
          </a:p>
          <a:p>
            <a:pPr eaLnBrk="1" hangingPunct="1">
              <a:defRPr/>
            </a:pPr>
            <a:r>
              <a:rPr lang="en-GB" sz="2400" dirty="0" smtClean="0"/>
              <a:t>Only 6 % of graduates were self-employed. </a:t>
            </a:r>
          </a:p>
          <a:p>
            <a:pPr eaLnBrk="1" hangingPunct="1">
              <a:defRPr/>
            </a:pPr>
            <a:r>
              <a:rPr lang="en-GB" sz="2400" dirty="0" smtClean="0"/>
              <a:t>Over 90 % of unemployed graduates were actively seeking a job even though 29 % had been unemployed for a year.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 </a:t>
            </a:r>
          </a:p>
        </p:txBody>
      </p:sp>
      <p:pic>
        <p:nvPicPr>
          <p:cNvPr id="12291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60350"/>
            <a:ext cx="1181100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1600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8105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44824"/>
            <a:ext cx="9144000" cy="511256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GB" dirty="0"/>
              <a:t>	</a:t>
            </a:r>
            <a:r>
              <a:rPr lang="en-GB" b="1" dirty="0" smtClean="0"/>
              <a:t>Research findings 3</a:t>
            </a:r>
          </a:p>
          <a:p>
            <a:pPr eaLnBrk="1" hangingPunct="1">
              <a:buNone/>
              <a:defRPr/>
            </a:pPr>
            <a:r>
              <a:rPr lang="en-ZA" b="1" dirty="0">
                <a:latin typeface="Times New Roman"/>
                <a:ea typeface="Arial"/>
                <a:cs typeface="Calibri"/>
              </a:rPr>
              <a:t>P</a:t>
            </a:r>
            <a:r>
              <a:rPr lang="en-ZA" b="1" dirty="0">
                <a:effectLst/>
                <a:latin typeface="Times New Roman"/>
                <a:ea typeface="Arial"/>
                <a:cs typeface="Calibri"/>
              </a:rPr>
              <a:t>ercentage employed by N3 and N6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 </a:t>
            </a:r>
          </a:p>
        </p:txBody>
      </p:sp>
      <p:pic>
        <p:nvPicPr>
          <p:cNvPr id="12291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60350"/>
            <a:ext cx="1181100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1600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220429786"/>
              </p:ext>
            </p:extLst>
          </p:nvPr>
        </p:nvGraphicFramePr>
        <p:xfrm>
          <a:off x="971600" y="2996952"/>
          <a:ext cx="655272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380632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44824"/>
            <a:ext cx="9144000" cy="511256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GB" sz="2800" b="1" dirty="0" smtClean="0"/>
              <a:t>Research Findings 3 </a:t>
            </a:r>
          </a:p>
          <a:p>
            <a:pPr eaLnBrk="1" hangingPunct="1">
              <a:defRPr/>
            </a:pPr>
            <a:endParaRPr lang="en-GB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 </a:t>
            </a:r>
          </a:p>
        </p:txBody>
      </p:sp>
      <p:pic>
        <p:nvPicPr>
          <p:cNvPr id="12291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60350"/>
            <a:ext cx="1181100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1600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7504" y="2555612"/>
            <a:ext cx="45620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n-GB" altLang="en-US" b="1" dirty="0">
                <a:latin typeface="Times New Roman" pitchFamily="18" charset="0"/>
                <a:ea typeface="Arial" pitchFamily="34" charset="0"/>
                <a:cs typeface="Times New Roman" pitchFamily="18" charset="0"/>
              </a:rPr>
              <a:t>Employment by Employment Contract Type</a:t>
            </a:r>
            <a:endParaRPr lang="en-GB" alt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445923874"/>
              </p:ext>
            </p:extLst>
          </p:nvPr>
        </p:nvGraphicFramePr>
        <p:xfrm>
          <a:off x="1115616" y="3068960"/>
          <a:ext cx="698477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59256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800"/>
            <a:ext cx="9144000" cy="5256584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GB" b="1" dirty="0" smtClean="0"/>
              <a:t>Policy implications </a:t>
            </a:r>
          </a:p>
          <a:p>
            <a:pPr eaLnBrk="1" hangingPunct="1">
              <a:defRPr/>
            </a:pPr>
            <a:r>
              <a:rPr lang="en-GB" sz="2400" dirty="0" smtClean="0"/>
              <a:t>DHET databases should have unitised records for appropriately disaggregated information</a:t>
            </a:r>
          </a:p>
          <a:p>
            <a:pPr eaLnBrk="1" hangingPunct="1">
              <a:defRPr/>
            </a:pPr>
            <a:r>
              <a:rPr lang="en-GB" sz="2400" dirty="0" smtClean="0"/>
              <a:t>Critical need to establish ongoing longitudinal studies as opposed to disparate baseline studies that do not enable comparisons</a:t>
            </a:r>
          </a:p>
          <a:p>
            <a:pPr eaLnBrk="1" hangingPunct="1">
              <a:defRPr/>
            </a:pPr>
            <a:r>
              <a:rPr lang="en-GB" sz="2400" dirty="0" smtClean="0"/>
              <a:t>A national EMIS for the post-school sector that is accessible to researchers</a:t>
            </a:r>
          </a:p>
          <a:p>
            <a:pPr eaLnBrk="1" hangingPunct="1">
              <a:defRPr/>
            </a:pPr>
            <a:r>
              <a:rPr lang="en-GB" sz="2400" dirty="0" smtClean="0"/>
              <a:t>Specialised survey providers enable capacity for DHET to engage in longitudinal large scale qualitative and quantitative research </a:t>
            </a:r>
          </a:p>
          <a:p>
            <a:pPr eaLnBrk="1" hangingPunct="1">
              <a:defRPr/>
            </a:pPr>
            <a:endParaRPr lang="en-GB" sz="2400" dirty="0" smtClean="0"/>
          </a:p>
          <a:p>
            <a:pPr eaLnBrk="1" hangingPunct="1">
              <a:defRPr/>
            </a:pPr>
            <a:endParaRPr lang="en-GB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 </a:t>
            </a:r>
          </a:p>
        </p:txBody>
      </p:sp>
      <p:pic>
        <p:nvPicPr>
          <p:cNvPr id="12291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60350"/>
            <a:ext cx="1181100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1600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8309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800"/>
            <a:ext cx="9144000" cy="5256584"/>
          </a:xfrm>
          <a:ln>
            <a:solidFill>
              <a:srgbClr val="FFC000"/>
            </a:solidFill>
          </a:ln>
        </p:spPr>
        <p:txBody>
          <a:bodyPr/>
          <a:lstStyle/>
          <a:p>
            <a:pPr eaLnBrk="1" hangingPunct="1">
              <a:defRPr/>
            </a:pPr>
            <a:endParaRPr lang="en-GB" sz="2400" dirty="0" smtClean="0"/>
          </a:p>
          <a:p>
            <a:pPr eaLnBrk="1" hangingPunct="1">
              <a:defRPr/>
            </a:pPr>
            <a:endParaRPr lang="en-GB" sz="2400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GB" dirty="0" smtClean="0"/>
              <a:t> </a:t>
            </a:r>
            <a:r>
              <a:rPr lang="en-GB" sz="4000" dirty="0" smtClean="0"/>
              <a:t>Thank you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dirty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GB" dirty="0" smtClean="0">
                <a:hlinkClick r:id="rId2"/>
              </a:rPr>
              <a:t>jpapier@uwc.ac.za</a:t>
            </a:r>
            <a:endParaRPr lang="en-GB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GB" dirty="0" smtClean="0"/>
              <a:t>tmcbride@uwc.ac.za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GB" dirty="0" smtClean="0">
                <a:hlinkClick r:id="rId3"/>
              </a:rPr>
              <a:t>sneedham@uwc.ac.za</a:t>
            </a:r>
            <a:endParaRPr lang="en-GB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en-GB" dirty="0"/>
          </a:p>
          <a:p>
            <a:pPr eaLnBrk="1" hangingPunct="1">
              <a:buFont typeface="Wingdings" pitchFamily="2" charset="2"/>
              <a:buNone/>
              <a:defRPr/>
            </a:pPr>
            <a:endParaRPr lang="en-GB" dirty="0" smtClean="0"/>
          </a:p>
        </p:txBody>
      </p:sp>
      <p:pic>
        <p:nvPicPr>
          <p:cNvPr id="12291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60350"/>
            <a:ext cx="1181100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1600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0582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772816"/>
            <a:ext cx="9144000" cy="5085184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GB" b="1" dirty="0" smtClean="0"/>
              <a:t>Research Study</a:t>
            </a:r>
          </a:p>
          <a:p>
            <a:pPr eaLnBrk="1" hangingPunct="1">
              <a:defRPr/>
            </a:pPr>
            <a:r>
              <a:rPr lang="en-GB" sz="2400" dirty="0" smtClean="0"/>
              <a:t>The research study was commissioned by the Human Sciences Research Council (HSRC) and DHET</a:t>
            </a:r>
          </a:p>
          <a:p>
            <a:pPr eaLnBrk="1" hangingPunct="1">
              <a:defRPr/>
            </a:pPr>
            <a:r>
              <a:rPr lang="en-GB" sz="2400" dirty="0" smtClean="0"/>
              <a:t>The study is located within Theme 5 of the HSRC Labour Market Intelligence Partnership (LMIP) that has multi-cohort panel studies with a focus on:</a:t>
            </a:r>
          </a:p>
          <a:p>
            <a:pPr lvl="1"/>
            <a:r>
              <a:rPr lang="en-ZA" sz="2400" dirty="0"/>
              <a:t>Access to post-school training and </a:t>
            </a:r>
            <a:r>
              <a:rPr lang="en-ZA" sz="2400" dirty="0" smtClean="0"/>
              <a:t>education</a:t>
            </a:r>
          </a:p>
          <a:p>
            <a:pPr lvl="1"/>
            <a:r>
              <a:rPr lang="en-ZA" sz="2400" dirty="0" smtClean="0"/>
              <a:t>Pathways </a:t>
            </a:r>
            <a:r>
              <a:rPr lang="en-ZA" sz="2400" dirty="0"/>
              <a:t>or trajectories from school and through the post-school </a:t>
            </a:r>
            <a:r>
              <a:rPr lang="en-ZA" sz="2400" dirty="0" smtClean="0"/>
              <a:t>sector</a:t>
            </a:r>
          </a:p>
          <a:p>
            <a:pPr lvl="1"/>
            <a:r>
              <a:rPr lang="en-ZA" sz="2400" dirty="0" smtClean="0"/>
              <a:t> </a:t>
            </a:r>
            <a:r>
              <a:rPr lang="en-ZA" sz="2400" dirty="0"/>
              <a:t>Transitions from and through education and training into the labour market</a:t>
            </a:r>
            <a:r>
              <a:rPr lang="en-GB" sz="2400" dirty="0" smtClean="0"/>
              <a:t>  </a:t>
            </a:r>
          </a:p>
        </p:txBody>
      </p:sp>
      <p:pic>
        <p:nvPicPr>
          <p:cNvPr id="409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60350"/>
            <a:ext cx="11811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1600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5434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GB" b="1" dirty="0" smtClean="0"/>
              <a:t>Research Questions</a:t>
            </a:r>
          </a:p>
          <a:p>
            <a:pPr marL="0" indent="0" eaLnBrk="1" hangingPunct="1">
              <a:buNone/>
              <a:defRPr/>
            </a:pPr>
            <a:endParaRPr lang="en-GB" sz="2800" u="sng" dirty="0" smtClean="0">
              <a:effectLst/>
            </a:endParaRPr>
          </a:p>
          <a:p>
            <a:pPr eaLnBrk="1" hangingPunct="1">
              <a:defRPr/>
            </a:pPr>
            <a:r>
              <a:rPr lang="en-GB" sz="2800" dirty="0" smtClean="0"/>
              <a:t>Who accesses and progresses through the NATED qualification route?</a:t>
            </a:r>
          </a:p>
          <a:p>
            <a:pPr eaLnBrk="1" hangingPunct="1">
              <a:defRPr/>
            </a:pPr>
            <a:r>
              <a:rPr lang="en-GB" sz="2800" dirty="0" smtClean="0"/>
              <a:t>What are the destinations of NATED graduates at key exit points?</a:t>
            </a:r>
          </a:p>
          <a:p>
            <a:pPr eaLnBrk="1" hangingPunct="1">
              <a:defRPr/>
            </a:pPr>
            <a:r>
              <a:rPr lang="en-GB" sz="2800" dirty="0" smtClean="0"/>
              <a:t>What has been the take-up of NATED college graduates within industry? </a:t>
            </a:r>
          </a:p>
        </p:txBody>
      </p:sp>
      <p:pic>
        <p:nvPicPr>
          <p:cNvPr id="409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60350"/>
            <a:ext cx="11811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1600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26738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GB" b="1" dirty="0" smtClean="0">
                <a:effectLst/>
              </a:rPr>
              <a:t>Targeted Respondents</a:t>
            </a:r>
          </a:p>
          <a:p>
            <a:pPr eaLnBrk="1" hangingPunct="1">
              <a:defRPr/>
            </a:pPr>
            <a:r>
              <a:rPr lang="en-GB" dirty="0" smtClean="0">
                <a:effectLst/>
              </a:rPr>
              <a:t>Public TVET College NATED N3 and NATED N6 Engineering Studies graduates  in 2013</a:t>
            </a:r>
          </a:p>
          <a:p>
            <a:pPr eaLnBrk="1" hangingPunct="1">
              <a:defRPr/>
            </a:pPr>
            <a:r>
              <a:rPr lang="en-GB" dirty="0" smtClean="0">
                <a:effectLst/>
              </a:rPr>
              <a:t>NATED N6 Business Studies from 2013 </a:t>
            </a:r>
          </a:p>
          <a:p>
            <a:pPr eaLnBrk="1" hangingPunct="1">
              <a:defRPr/>
            </a:pPr>
            <a:r>
              <a:rPr lang="en-GB" dirty="0" smtClean="0">
                <a:effectLst/>
              </a:rPr>
              <a:t>21 000 records obtained from DHET for 50 TVET Colleges</a:t>
            </a:r>
          </a:p>
          <a:p>
            <a:pPr eaLnBrk="1" hangingPunct="1">
              <a:defRPr/>
            </a:pPr>
            <a:r>
              <a:rPr lang="en-GB" dirty="0" smtClean="0">
                <a:effectLst/>
              </a:rPr>
              <a:t>20 % sample achieved with 4 050 respondents</a:t>
            </a:r>
          </a:p>
          <a:p>
            <a:pPr eaLnBrk="1" hangingPunct="1">
              <a:defRPr/>
            </a:pPr>
            <a:endParaRPr lang="en-GB" dirty="0" smtClean="0">
              <a:effectLst/>
            </a:endParaRPr>
          </a:p>
          <a:p>
            <a:pPr eaLnBrk="1" hangingPunct="1">
              <a:defRPr/>
            </a:pPr>
            <a:endParaRPr lang="en-GB" dirty="0" smtClean="0">
              <a:effectLst/>
            </a:endParaRPr>
          </a:p>
          <a:p>
            <a:pPr eaLnBrk="1" hangingPunct="1">
              <a:defRPr/>
            </a:pPr>
            <a:endParaRPr lang="en-GB" dirty="0" smtClean="0">
              <a:effectLst/>
            </a:endParaRPr>
          </a:p>
        </p:txBody>
      </p:sp>
      <p:pic>
        <p:nvPicPr>
          <p:cNvPr id="12291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60350"/>
            <a:ext cx="1181100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1600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56007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989138"/>
            <a:ext cx="9144000" cy="496825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2800" b="1" dirty="0"/>
              <a:t>	</a:t>
            </a:r>
            <a:r>
              <a:rPr lang="en-GB" sz="2800" b="1" dirty="0" smtClean="0"/>
              <a:t>		Methodological Findings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z="2000" b="1" dirty="0" smtClean="0"/>
          </a:p>
          <a:p>
            <a:pPr lvl="2"/>
            <a:r>
              <a:rPr lang="en-ZA" sz="2200" dirty="0" smtClean="0">
                <a:effectLst/>
              </a:rPr>
              <a:t>Use of a commercial call centre together with academic inputs enables large scale longitudinal research</a:t>
            </a:r>
          </a:p>
          <a:p>
            <a:pPr lvl="2"/>
            <a:r>
              <a:rPr lang="en-ZA" sz="2200" dirty="0" smtClean="0">
                <a:effectLst/>
              </a:rPr>
              <a:t>The lack of accurate data continues to be a problem within the TVET post-school sector</a:t>
            </a:r>
          </a:p>
          <a:p>
            <a:pPr lvl="2"/>
            <a:r>
              <a:rPr lang="en-ZA" sz="2200" dirty="0" smtClean="0">
                <a:effectLst/>
              </a:rPr>
              <a:t>Data had to extensively cleaned and duplicates removed, which takes significant time </a:t>
            </a:r>
          </a:p>
          <a:p>
            <a:pPr lvl="2"/>
            <a:r>
              <a:rPr lang="en-ZA" sz="2200" dirty="0" smtClean="0">
                <a:effectLst/>
              </a:rPr>
              <a:t>College graduates are difficult to track after graduation as contact details change frequently ( 58 % of sample uncontactable).</a:t>
            </a:r>
          </a:p>
          <a:p>
            <a:pPr lvl="2"/>
            <a:r>
              <a:rPr lang="en-ZA" sz="2200" dirty="0" smtClean="0">
                <a:effectLst/>
              </a:rPr>
              <a:t>Paucity of research on the TVET sector does not allow for benchmarking/comparison over time</a:t>
            </a:r>
          </a:p>
          <a:p>
            <a:pPr marL="914400" lvl="2" indent="0">
              <a:buNone/>
            </a:pPr>
            <a:endParaRPr lang="en-ZA" sz="2200" dirty="0">
              <a:effectLst/>
            </a:endParaRPr>
          </a:p>
          <a:p>
            <a:pPr eaLnBrk="1" hangingPunct="1">
              <a:defRPr/>
            </a:pPr>
            <a:endParaRPr lang="en-GB" dirty="0" smtClean="0"/>
          </a:p>
        </p:txBody>
      </p:sp>
      <p:pic>
        <p:nvPicPr>
          <p:cNvPr id="5123" name="Picture 7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60350"/>
            <a:ext cx="1181100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1600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976192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b="1" dirty="0" smtClean="0"/>
              <a:t>Research findings</a:t>
            </a:r>
          </a:p>
          <a:p>
            <a:pPr eaLnBrk="1" hangingPunct="1">
              <a:buNone/>
              <a:defRPr/>
            </a:pPr>
            <a:r>
              <a:rPr lang="en-ZA" altLang="en-US" b="1" dirty="0" bmk="_Toc463621141"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Weighted respondents– by race</a:t>
            </a:r>
            <a:r>
              <a:rPr lang="en-GB" dirty="0" smtClean="0"/>
              <a:t> </a:t>
            </a:r>
          </a:p>
        </p:txBody>
      </p:sp>
      <p:pic>
        <p:nvPicPr>
          <p:cNvPr id="12291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60350"/>
            <a:ext cx="1181100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1600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749145383"/>
              </p:ext>
            </p:extLst>
          </p:nvPr>
        </p:nvGraphicFramePr>
        <p:xfrm>
          <a:off x="1498352" y="3140968"/>
          <a:ext cx="5449912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976192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b="1" dirty="0" smtClean="0"/>
              <a:t>Research findings</a:t>
            </a:r>
          </a:p>
        </p:txBody>
      </p:sp>
      <p:pic>
        <p:nvPicPr>
          <p:cNvPr id="12291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60350"/>
            <a:ext cx="1181100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1600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1520" y="2564904"/>
            <a:ext cx="41777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ZA" altLang="en-US" sz="2000" b="1" dirty="0">
                <a:latin typeface="Arial" pitchFamily="34" charset="0"/>
                <a:ea typeface="Georgia" pitchFamily="18" charset="0"/>
                <a:cs typeface="Calibri" pitchFamily="34" charset="0"/>
              </a:rPr>
              <a:t>Profile of respondents (2013)</a:t>
            </a:r>
            <a:endParaRPr lang="en-ZA" altLang="en-US" sz="2000" b="1" dirty="0">
              <a:latin typeface="Arial" pitchFamily="34" charset="0"/>
              <a:cs typeface="Calibri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068960"/>
            <a:ext cx="6528618" cy="316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182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976192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b="1" dirty="0" smtClean="0"/>
              <a:t>Research findings</a:t>
            </a:r>
          </a:p>
          <a:p>
            <a:pPr lvl="0" eaLnBrk="1" hangingPunct="1">
              <a:buNone/>
              <a:defRPr/>
            </a:pPr>
            <a:r>
              <a:rPr lang="en-ZA" altLang="en-US" b="1" dirty="0"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Weighted respondents – by age</a:t>
            </a:r>
            <a:endParaRPr lang="en-ZA" altLang="en-US" dirty="0"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 </a:t>
            </a:r>
          </a:p>
        </p:txBody>
      </p:sp>
      <p:pic>
        <p:nvPicPr>
          <p:cNvPr id="12291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60350"/>
            <a:ext cx="1181100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1600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658857981"/>
              </p:ext>
            </p:extLst>
          </p:nvPr>
        </p:nvGraphicFramePr>
        <p:xfrm>
          <a:off x="899592" y="3212976"/>
          <a:ext cx="705678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4068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976192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GB" b="1" dirty="0" smtClean="0"/>
              <a:t>Research findings </a:t>
            </a:r>
          </a:p>
          <a:p>
            <a:pPr eaLnBrk="1" hangingPunct="1">
              <a:defRPr/>
            </a:pPr>
            <a:r>
              <a:rPr lang="en-GB" sz="2400" dirty="0" smtClean="0"/>
              <a:t>Graduates received support from colleges (45 % practical training, 42 % career guidance, 37% workplace exposure). However experiences were uneven and the base line study could not investigate in depth</a:t>
            </a:r>
          </a:p>
          <a:p>
            <a:pPr eaLnBrk="1" hangingPunct="1">
              <a:defRPr/>
            </a:pPr>
            <a:r>
              <a:rPr lang="en-GB" sz="2400" dirty="0" smtClean="0"/>
              <a:t>17 % of graduates were continuing studies:  45 % of which were undertaking university qualifications and 24 % enrolled in a learnership.</a:t>
            </a:r>
          </a:p>
          <a:p>
            <a:pPr eaLnBrk="1" hangingPunct="1">
              <a:defRPr/>
            </a:pPr>
            <a:r>
              <a:rPr lang="en-GB" sz="2400" dirty="0" err="1" smtClean="0"/>
              <a:t>Approx</a:t>
            </a:r>
            <a:r>
              <a:rPr lang="en-GB" sz="2400" dirty="0" smtClean="0"/>
              <a:t> 80% of graduates studied in their home towns. For those who migrated, 73 % did so for better job opportunities.  </a:t>
            </a:r>
          </a:p>
          <a:p>
            <a:pPr eaLnBrk="1" hangingPunct="1">
              <a:defRPr/>
            </a:pPr>
            <a:r>
              <a:rPr lang="en-GB" sz="2400" dirty="0" smtClean="0"/>
              <a:t>Throughput rates for N1-N3 are just over 50% and 45 % for N4-N6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 </a:t>
            </a:r>
          </a:p>
        </p:txBody>
      </p:sp>
      <p:pic>
        <p:nvPicPr>
          <p:cNvPr id="12291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60350"/>
            <a:ext cx="1181100" cy="1081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33375"/>
            <a:ext cx="1600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058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3154</TotalTime>
  <Words>470</Words>
  <Application>Microsoft Office PowerPoint</Application>
  <PresentationFormat>On-screen Show (4:3)</PresentationFormat>
  <Paragraphs>107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Georgia</vt:lpstr>
      <vt:lpstr>Tahoma</vt:lpstr>
      <vt:lpstr>Times New Roman</vt:lpstr>
      <vt:lpstr>Wingdings</vt:lpstr>
      <vt:lpstr>Shimmer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FETI</dc:title>
  <dc:creator>Joy Papier</dc:creator>
  <cp:lastModifiedBy>Admin</cp:lastModifiedBy>
  <cp:revision>166</cp:revision>
  <cp:lastPrinted>2014-09-12T05:37:56Z</cp:lastPrinted>
  <dcterms:created xsi:type="dcterms:W3CDTF">2004-07-15T17:52:56Z</dcterms:created>
  <dcterms:modified xsi:type="dcterms:W3CDTF">2017-03-09T10:44:31Z</dcterms:modified>
</cp:coreProperties>
</file>