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5" r:id="rId5"/>
    <p:sldId id="258" r:id="rId6"/>
    <p:sldId id="273" r:id="rId7"/>
    <p:sldId id="280" r:id="rId8"/>
    <p:sldId id="279" r:id="rId9"/>
    <p:sldId id="276" r:id="rId10"/>
    <p:sldId id="277" r:id="rId11"/>
    <p:sldId id="278" r:id="rId12"/>
    <p:sldId id="281" r:id="rId13"/>
    <p:sldId id="283" r:id="rId14"/>
    <p:sldId id="28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Sheet1!$A$96</c:f>
              <c:strCache>
                <c:ptCount val="1"/>
                <c:pt idx="0">
                  <c:v>Rhodes University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Sheet1!$B$95:$F$95</c:f>
              <c:strCache>
                <c:ptCount val="5"/>
                <c:pt idx="0">
                  <c:v>SET</c:v>
                </c:pt>
                <c:pt idx="1">
                  <c:v>Business/ Commerce</c:v>
                </c:pt>
                <c:pt idx="2">
                  <c:v>Education</c:v>
                </c:pt>
                <c:pt idx="3">
                  <c:v>Humanities</c:v>
                </c:pt>
                <c:pt idx="4">
                  <c:v>Total</c:v>
                </c:pt>
              </c:strCache>
            </c:strRef>
          </c:cat>
          <c:val>
            <c:numRef>
              <c:f>Sheet1!$B$96:$F$96</c:f>
              <c:numCache>
                <c:formatCode>0.0</c:formatCode>
                <c:ptCount val="5"/>
                <c:pt idx="0">
                  <c:v>4.5599999999999996</c:v>
                </c:pt>
                <c:pt idx="1">
                  <c:v>4.22</c:v>
                </c:pt>
                <c:pt idx="2">
                  <c:v>0</c:v>
                </c:pt>
                <c:pt idx="3">
                  <c:v>9.02</c:v>
                </c:pt>
                <c:pt idx="4">
                  <c:v>6.77</c:v>
                </c:pt>
              </c:numCache>
            </c:numRef>
          </c:val>
        </c:ser>
        <c:ser>
          <c:idx val="1"/>
          <c:order val="1"/>
          <c:tx>
            <c:strRef>
              <c:f>Sheet1!$A$97</c:f>
              <c:strCache>
                <c:ptCount val="1"/>
                <c:pt idx="0">
                  <c:v>University of Fort Hare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Sheet1!$B$95:$F$95</c:f>
              <c:strCache>
                <c:ptCount val="5"/>
                <c:pt idx="0">
                  <c:v>SET</c:v>
                </c:pt>
                <c:pt idx="1">
                  <c:v>Business/ Commerce</c:v>
                </c:pt>
                <c:pt idx="2">
                  <c:v>Education</c:v>
                </c:pt>
                <c:pt idx="3">
                  <c:v>Humanities</c:v>
                </c:pt>
                <c:pt idx="4">
                  <c:v>Total</c:v>
                </c:pt>
              </c:strCache>
            </c:strRef>
          </c:cat>
          <c:val>
            <c:numRef>
              <c:f>Sheet1!$B$97:$F$97</c:f>
              <c:numCache>
                <c:formatCode>0.0</c:formatCode>
                <c:ptCount val="5"/>
                <c:pt idx="0">
                  <c:v>24.5</c:v>
                </c:pt>
                <c:pt idx="1">
                  <c:v>18.25</c:v>
                </c:pt>
                <c:pt idx="2">
                  <c:v>8.8000000000000007</c:v>
                </c:pt>
                <c:pt idx="3">
                  <c:v>22.45</c:v>
                </c:pt>
                <c:pt idx="4">
                  <c:v>20.36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617640"/>
        <c:axId val="219618032"/>
        <c:axId val="0"/>
      </c:bar3DChart>
      <c:catAx>
        <c:axId val="21961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618032"/>
        <c:crosses val="autoZero"/>
        <c:auto val="1"/>
        <c:lblAlgn val="ctr"/>
        <c:lblOffset val="100"/>
        <c:noMultiLvlLbl val="0"/>
      </c:catAx>
      <c:valAx>
        <c:axId val="21961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61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Sheet1!$G$4</c:f>
              <c:strCache>
                <c:ptCount val="1"/>
                <c:pt idx="0">
                  <c:v>Rhodes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Sheet1!$F$5:$F$7</c:f>
              <c:strCache>
                <c:ptCount val="3"/>
                <c:pt idx="0">
                  <c:v>Relatives</c:v>
                </c:pt>
                <c:pt idx="1">
                  <c:v>Social media</c:v>
                </c:pt>
                <c:pt idx="2">
                  <c:v>Personal contacts</c:v>
                </c:pt>
              </c:strCache>
            </c:strRef>
          </c:cat>
          <c:val>
            <c:numRef>
              <c:f>Sheet1!$G$5:$G$7</c:f>
              <c:numCache>
                <c:formatCode>General</c:formatCode>
                <c:ptCount val="3"/>
                <c:pt idx="0">
                  <c:v>6.59</c:v>
                </c:pt>
                <c:pt idx="1">
                  <c:v>11.56</c:v>
                </c:pt>
                <c:pt idx="2">
                  <c:v>29.56</c:v>
                </c:pt>
              </c:numCache>
            </c:numRef>
          </c:val>
        </c:ser>
        <c:ser>
          <c:idx val="1"/>
          <c:order val="1"/>
          <c:tx>
            <c:strRef>
              <c:f>Sheet1!$H$4</c:f>
              <c:strCache>
                <c:ptCount val="1"/>
                <c:pt idx="0">
                  <c:v>UFH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Sheet1!$F$5:$F$7</c:f>
              <c:strCache>
                <c:ptCount val="3"/>
                <c:pt idx="0">
                  <c:v>Relatives</c:v>
                </c:pt>
                <c:pt idx="1">
                  <c:v>Social media</c:v>
                </c:pt>
                <c:pt idx="2">
                  <c:v>Personal contacts</c:v>
                </c:pt>
              </c:strCache>
            </c:strRef>
          </c:cat>
          <c:val>
            <c:numRef>
              <c:f>Sheet1!$H$5:$H$7</c:f>
              <c:numCache>
                <c:formatCode>General</c:formatCode>
                <c:ptCount val="3"/>
                <c:pt idx="0">
                  <c:v>2.79</c:v>
                </c:pt>
                <c:pt idx="1">
                  <c:v>4.99</c:v>
                </c:pt>
                <c:pt idx="2">
                  <c:v>11.32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854184"/>
        <c:axId val="223918304"/>
        <c:axId val="0"/>
      </c:bar3DChart>
      <c:catAx>
        <c:axId val="17285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918304"/>
        <c:crosses val="autoZero"/>
        <c:auto val="1"/>
        <c:lblAlgn val="ctr"/>
        <c:lblOffset val="100"/>
        <c:noMultiLvlLbl val="0"/>
      </c:catAx>
      <c:valAx>
        <c:axId val="22391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85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3"/>
          <c:order val="0"/>
          <c:tx>
            <c:strRef>
              <c:f>Sheet1!$A$7</c:f>
              <c:strCache>
                <c:ptCount val="1"/>
                <c:pt idx="0">
                  <c:v>Matched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70.989999999999995</c:v>
                </c:pt>
                <c:pt idx="1">
                  <c:v>65.319999999999993</c:v>
                </c:pt>
                <c:pt idx="2">
                  <c:v>67.62</c:v>
                </c:pt>
              </c:numCache>
            </c:numRef>
          </c:val>
        </c:ser>
        <c:ser>
          <c:idx val="0"/>
          <c:order val="1"/>
          <c:tx>
            <c:strRef>
              <c:f>Sheet1!$A$4</c:f>
              <c:strCache>
                <c:ptCount val="1"/>
                <c:pt idx="0">
                  <c:v>Real OQ</c:v>
                </c:pt>
              </c:strCache>
            </c:strRef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12.92</c:v>
                </c:pt>
                <c:pt idx="1">
                  <c:v>11.25</c:v>
                </c:pt>
                <c:pt idx="2">
                  <c:v>11.93</c:v>
                </c:pt>
              </c:numCache>
            </c:numRef>
          </c:val>
        </c:ser>
        <c:ser>
          <c:idx val="1"/>
          <c:order val="2"/>
          <c:tx>
            <c:strRef>
              <c:f>Sheet1!$A$5</c:f>
              <c:strCache>
                <c:ptCount val="1"/>
                <c:pt idx="0">
                  <c:v>Formal OQ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7.84</c:v>
                </c:pt>
                <c:pt idx="1">
                  <c:v>15.44</c:v>
                </c:pt>
                <c:pt idx="2">
                  <c:v>12.36</c:v>
                </c:pt>
              </c:numCache>
            </c:numRef>
          </c:val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Skills Underutilised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Sheet1!$B$3:$D$3</c:f>
              <c:strCache>
                <c:ptCount val="3"/>
                <c:pt idx="0">
                  <c:v>Rhodes</c:v>
                </c:pt>
                <c:pt idx="1">
                  <c:v>Fort Hare</c:v>
                </c:pt>
                <c:pt idx="2">
                  <c:v>Total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8.25</c:v>
                </c:pt>
                <c:pt idx="1">
                  <c:v>7.98</c:v>
                </c:pt>
                <c:pt idx="2">
                  <c:v>8.09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9620776"/>
        <c:axId val="219619600"/>
        <c:axId val="0"/>
      </c:bar3DChart>
      <c:catAx>
        <c:axId val="21962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619600"/>
        <c:crosses val="autoZero"/>
        <c:auto val="1"/>
        <c:lblAlgn val="ctr"/>
        <c:lblOffset val="100"/>
        <c:noMultiLvlLbl val="0"/>
      </c:catAx>
      <c:valAx>
        <c:axId val="21961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962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5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75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63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8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91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09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4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2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4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27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30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75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12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42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17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97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641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03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07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60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465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5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21CE-FFE8-49EA-85A6-3D8A2BA226D6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07CA-244D-4812-A472-44E01F1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9192-2EF9-4B78-9410-7C91C6446612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2017/03/19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89F5-D5EA-4A59-B5A7-9E8A83303D16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6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FF3A-BB67-4C18-91FE-73BC69A40B6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95DD-21AB-4D5B-9240-9FD5D27B42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4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615" y="1122363"/>
            <a:ext cx="10730038" cy="2387600"/>
          </a:xfrm>
        </p:spPr>
        <p:txBody>
          <a:bodyPr>
            <a:normAutofit/>
          </a:bodyPr>
          <a:lstStyle/>
          <a:p>
            <a:r>
              <a:rPr lang="en-ZA" sz="4000" dirty="0"/>
              <a:t>Study choices and job matching among graduates from two Eastern Cape universities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10939"/>
          </a:xfrm>
        </p:spPr>
        <p:txBody>
          <a:bodyPr>
            <a:normAutofit fontScale="85000" lnSpcReduction="20000"/>
          </a:bodyPr>
          <a:lstStyle/>
          <a:p>
            <a:endParaRPr lang="en-ZA" dirty="0" smtClean="0"/>
          </a:p>
          <a:p>
            <a:r>
              <a:rPr lang="en-ZA" b="1" dirty="0" smtClean="0"/>
              <a:t>Michael </a:t>
            </a:r>
            <a:r>
              <a:rPr lang="en-ZA" b="1" dirty="0"/>
              <a:t>Rogan</a:t>
            </a:r>
          </a:p>
          <a:p>
            <a:r>
              <a:rPr lang="en-ZA" b="1" dirty="0"/>
              <a:t>ISER- Rhodes University</a:t>
            </a:r>
          </a:p>
          <a:p>
            <a:endParaRPr lang="en-ZA" b="1" dirty="0"/>
          </a:p>
          <a:p>
            <a:endParaRPr lang="en-ZA" b="1" dirty="0" smtClean="0"/>
          </a:p>
          <a:p>
            <a:r>
              <a:rPr lang="fi-FI" dirty="0" smtClean="0"/>
              <a:t>23 March, 2017</a:t>
            </a:r>
            <a:endParaRPr lang="en-GB" dirty="0"/>
          </a:p>
        </p:txBody>
      </p:sp>
      <p:pic>
        <p:nvPicPr>
          <p:cNvPr id="4" name="Picture 3" descr="LMIP_Primary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  <p:pic>
        <p:nvPicPr>
          <p:cNvPr id="5" name="Picture 2" descr="RU - WLL pur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2" y="378747"/>
            <a:ext cx="17049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1691"/>
            <a:ext cx="10515600" cy="1325563"/>
          </a:xfrm>
        </p:spPr>
        <p:txBody>
          <a:bodyPr/>
          <a:lstStyle/>
          <a:p>
            <a:pPr algn="ctr"/>
            <a:r>
              <a:rPr lang="en-ZA" b="1" dirty="0" smtClean="0"/>
              <a:t>Job Matching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95455953"/>
              </p:ext>
            </p:extLst>
          </p:nvPr>
        </p:nvGraphicFramePr>
        <p:xfrm>
          <a:off x="906586" y="851877"/>
          <a:ext cx="10144368" cy="501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17006" y="476524"/>
            <a:ext cx="9400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Figure 4: Job matching status among employed graduates, by institution (%)</a:t>
            </a:r>
            <a:endParaRPr lang="en-GB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0414" y="5802922"/>
            <a:ext cx="170110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sz="1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The data are weighted</a:t>
            </a:r>
            <a:r>
              <a:rPr lang="en-Z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6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  <p:pic>
        <p:nvPicPr>
          <p:cNvPr id="6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2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08162"/>
              </p:ext>
            </p:extLst>
          </p:nvPr>
        </p:nvGraphicFramePr>
        <p:xfrm>
          <a:off x="680443" y="584875"/>
          <a:ext cx="10964983" cy="6035245"/>
        </p:xfrm>
        <a:graphic>
          <a:graphicData uri="http://schemas.openxmlformats.org/drawingml/2006/table">
            <a:tbl>
              <a:tblPr firstRow="1" firstCol="1" bandRow="1"/>
              <a:tblGrid>
                <a:gridCol w="2363962"/>
                <a:gridCol w="1432917"/>
                <a:gridCol w="1434090"/>
                <a:gridCol w="1432917"/>
                <a:gridCol w="1434090"/>
                <a:gridCol w="1432917"/>
                <a:gridCol w="1434090"/>
              </a:tblGrid>
              <a:tr h="181793"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Rhodes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 Hare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1793"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0.0899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(0.174)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(0.189)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-0.0286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(0.145)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-0.266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-0.317*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-0.260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quintile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0.359*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(0.208)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0.321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0.362**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(0.153)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0.434***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0.425**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 grade math or science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(0.197)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(0.275)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(0.296)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(0.314)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Higher education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degree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-0.242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(0.246)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0.0111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-0.0831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(0.228)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Commerce degree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(0.230)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0.367**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(0.169)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(0.181)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Distinction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(0.293)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-0.303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(0.312)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(0.280)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0.0866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(0.305)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characteristics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sector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-0.256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(0.266)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(0.177)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Part-time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-0.0233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(0.275)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0.551*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(0.282)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Permanent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-0.466**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(0.195)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-0.399**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(0.168)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_cons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-1.239***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(0.212)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-1.133***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(0.227)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-0.718***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(0.260)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-1.375***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(0.152)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-1.505***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(0.187)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-1.166***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(0.250)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(unweighted) 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28" marR="4892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0443" y="184765"/>
            <a:ext cx="96786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Table 2: The correlates of being overqualified (estimation by </a:t>
            </a:r>
            <a:r>
              <a:rPr lang="en-ZA" altLang="en-US" sz="2000" b="1" dirty="0" err="1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probit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alt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469" y="655071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Standard errors in parentheses. The data are weighted.  Marginal effects reported.</a:t>
            </a:r>
            <a:r>
              <a:rPr lang="en-ZA" altLang="en-US" sz="10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9500" y="1983752"/>
            <a:ext cx="914400" cy="274256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253" y="1953182"/>
            <a:ext cx="3651110" cy="304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79" y="2836506"/>
            <a:ext cx="944962" cy="1576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715" y="2836506"/>
            <a:ext cx="944962" cy="157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3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r>
              <a:rPr lang="en-ZA" dirty="0" smtClean="0"/>
              <a:t>Study choice has limited impact on employment or job matching</a:t>
            </a:r>
          </a:p>
          <a:p>
            <a:endParaRPr lang="en-ZA" dirty="0" smtClean="0"/>
          </a:p>
          <a:p>
            <a:r>
              <a:rPr lang="en-ZA" dirty="0" smtClean="0"/>
              <a:t>Disadvantages in schooling quality carrying over into the labour market (even for successful graduates)</a:t>
            </a:r>
          </a:p>
          <a:p>
            <a:endParaRPr lang="en-ZA" dirty="0" smtClean="0"/>
          </a:p>
          <a:p>
            <a:r>
              <a:rPr lang="en-ZA" dirty="0" smtClean="0"/>
              <a:t>Several possible points of efficiencies/blockages</a:t>
            </a:r>
          </a:p>
          <a:p>
            <a:endParaRPr lang="en-ZA" dirty="0" smtClean="0"/>
          </a:p>
          <a:p>
            <a:r>
              <a:rPr lang="en-ZA" dirty="0" smtClean="0"/>
              <a:t>Signalling vs. matching/social networking?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U - WLL pur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b="1" dirty="0" smtClean="0">
                <a:solidFill>
                  <a:prstClr val="black"/>
                </a:solidFill>
                <a:latin typeface="Calibri Light" panose="020F0302020204030204" pitchFamily="34" charset="0"/>
              </a:rPr>
              <a:t>Policy:</a:t>
            </a:r>
            <a:r>
              <a:rPr lang="en-ZA" dirty="0" smtClean="0">
                <a:solidFill>
                  <a:prstClr val="black"/>
                </a:solidFill>
                <a:latin typeface="+mn-lt"/>
              </a:rPr>
              <a:t> </a:t>
            </a:r>
            <a:endParaRPr lang="es-CO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2" name="Rectangle 1"/>
          <p:cNvSpPr/>
          <p:nvPr/>
        </p:nvSpPr>
        <p:spPr>
          <a:xfrm>
            <a:off x="496581" y="1663483"/>
            <a:ext cx="10581415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ZA" sz="2800" b="1" dirty="0">
                <a:solidFill>
                  <a:prstClr val="black"/>
                </a:solidFill>
              </a:rPr>
              <a:t>National Development Plan: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Increase of gross enrolments  from 950,000 in 2010 to </a:t>
            </a:r>
            <a:r>
              <a:rPr lang="en-ZA" sz="2800" dirty="0" smtClean="0">
                <a:solidFill>
                  <a:prstClr val="black"/>
                </a:solidFill>
              </a:rPr>
              <a:t>1,6 million</a:t>
            </a:r>
            <a:r>
              <a:rPr lang="en-ZA" sz="2800" dirty="0">
                <a:solidFill>
                  <a:prstClr val="black"/>
                </a:solidFill>
              </a:rPr>
              <a:t> in 2030, a 70% increase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University science and mathematics entrants to increase three-fold by 2030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Increase graduation rates to 25% (of total enrolment)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800" dirty="0">
                <a:solidFill>
                  <a:prstClr val="black"/>
                </a:solidFill>
              </a:rPr>
              <a:t> Envisages an increase in higher education enrolments from 17.9% in 2012 to 25% by 2030</a:t>
            </a:r>
            <a:endParaRPr lang="es-CO" sz="28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9" name="Picture 8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Objectives: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b="1" dirty="0" smtClean="0"/>
              <a:t>1) Graduate unemployment:</a:t>
            </a:r>
          </a:p>
          <a:p>
            <a:pPr>
              <a:buFontTx/>
              <a:buChar char="-"/>
            </a:pPr>
            <a:r>
              <a:rPr lang="en-ZA" dirty="0" smtClean="0"/>
              <a:t>Linked with study choices?</a:t>
            </a:r>
          </a:p>
          <a:p>
            <a:pPr>
              <a:buFontTx/>
              <a:buChar char="-"/>
            </a:pPr>
            <a:r>
              <a:rPr lang="en-ZA" dirty="0" smtClean="0"/>
              <a:t>Or linked with ‘non-HE’ factors such as social networks, schooling disadvantages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3) Job matching:</a:t>
            </a:r>
          </a:p>
          <a:p>
            <a:pPr>
              <a:buFontTx/>
              <a:buChar char="-"/>
            </a:pPr>
            <a:r>
              <a:rPr lang="en-ZA" dirty="0" smtClean="0"/>
              <a:t>Which graduates find the ‘right jobs’?</a:t>
            </a:r>
          </a:p>
          <a:p>
            <a:pPr>
              <a:buFontTx/>
              <a:buChar char="-"/>
            </a:pPr>
            <a:r>
              <a:rPr lang="en-ZA" dirty="0" smtClean="0"/>
              <a:t>Are study choices associated with working in a ‘graduate job’?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Eastern Cape Study: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Tracer study of the 2010 and 2011 cohorts from the University of Fort Hare (HDI)and Rhodes University (HAI) who graduated with a Bachelor’s degree</a:t>
            </a:r>
          </a:p>
          <a:p>
            <a:r>
              <a:rPr lang="en-ZA" dirty="0" smtClean="0"/>
              <a:t>Stratified (by subjects and institution) probability sample of 1,211 graduates representing the total population of 4,927 graduates</a:t>
            </a:r>
          </a:p>
          <a:p>
            <a:r>
              <a:rPr lang="en-ZA" dirty="0" smtClean="0"/>
              <a:t>Response rates of 39% and 47% per cent, respectively</a:t>
            </a:r>
          </a:p>
          <a:p>
            <a:r>
              <a:rPr lang="en-ZA" dirty="0" smtClean="0"/>
              <a:t>Fieldwork = online survey and telephonic interviews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6" name="Picture 5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1691"/>
            <a:ext cx="10515600" cy="1325563"/>
          </a:xfrm>
        </p:spPr>
        <p:txBody>
          <a:bodyPr/>
          <a:lstStyle/>
          <a:p>
            <a:pPr algn="ctr"/>
            <a:r>
              <a:rPr lang="en-ZA" b="1" dirty="0" smtClean="0"/>
              <a:t>Graduate Unemployment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5" name="Picture 4" descr="LMIP_Primary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6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59633" y="550126"/>
            <a:ext cx="768473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1: Broad unemployment rates (as of March 1</a:t>
            </a:r>
            <a:r>
              <a:rPr lang="en-ZA" altLang="en-US" sz="2000" b="1" baseline="300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), by field of study</a:t>
            </a:r>
            <a:endParaRPr lang="en-GB" altLang="en-US" sz="20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73177856"/>
              </p:ext>
            </p:extLst>
          </p:nvPr>
        </p:nvGraphicFramePr>
        <p:xfrm>
          <a:off x="1259633" y="1016000"/>
          <a:ext cx="9330213" cy="481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84" y="5835247"/>
            <a:ext cx="1757212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The data are weighted. </a:t>
            </a:r>
            <a:endParaRPr lang="en-GB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LMIP_Primary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72600" y="5682089"/>
            <a:ext cx="2819400" cy="1175911"/>
          </a:xfrm>
          <a:prstGeom prst="rect">
            <a:avLst/>
          </a:prstGeom>
        </p:spPr>
      </p:pic>
      <p:pic>
        <p:nvPicPr>
          <p:cNvPr id="8" name="Picture 2" descr="RU - WLL pur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" y="6147372"/>
            <a:ext cx="1008112" cy="56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21" y="590719"/>
            <a:ext cx="12032856" cy="62065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6400" y="120306"/>
            <a:ext cx="105507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2: The correlates (log odds) of graduate unemployment, by university (main effects) </a:t>
            </a:r>
            <a:endParaRPr lang="en-GB" altLang="en-US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33657" y="1240971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1274" y="2261118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7349" y="978049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0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84" y="477430"/>
            <a:ext cx="11895293" cy="63117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2369" y="72828"/>
            <a:ext cx="1087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ZA" altLang="en-US" sz="2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correlates (log odds) of graduate unemployment, by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university (interaction terms)</a:t>
            </a:r>
            <a:endParaRPr lang="en-GB" alt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1893" y="4376057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5371" y="1296955"/>
            <a:ext cx="2326956" cy="44786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5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08608" y="143906"/>
            <a:ext cx="9106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Figure 4: Using social networks to find </a:t>
            </a:r>
            <a:r>
              <a:rPr lang="en-ZA" altLang="en-US" sz="2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employment (among employees)</a:t>
            </a:r>
            <a:endParaRPr lang="en-ZA" altLang="en-US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9965"/>
              </p:ext>
            </p:extLst>
          </p:nvPr>
        </p:nvGraphicFramePr>
        <p:xfrm>
          <a:off x="595423" y="659219"/>
          <a:ext cx="9898912" cy="51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2357236" y="5918124"/>
            <a:ext cx="1757212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ZA" sz="1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The data are weighted. </a:t>
            </a:r>
            <a:endParaRPr lang="en-GB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165304"/>
            <a:ext cx="1005927" cy="5608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6469708"/>
            <a:ext cx="5962405" cy="377985"/>
          </a:xfrm>
          <a:prstGeom prst="rect">
            <a:avLst/>
          </a:prstGeom>
        </p:spPr>
      </p:pic>
      <p:pic>
        <p:nvPicPr>
          <p:cNvPr id="14" name="Picture 13" descr="LMIP_Primary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06911" y="5464821"/>
            <a:ext cx="2819400" cy="11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LSU present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608</Words>
  <Application>Microsoft Office PowerPoint</Application>
  <PresentationFormat>Widescreen</PresentationFormat>
  <Paragraphs>172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NALSU presentations</vt:lpstr>
      <vt:lpstr>1_Office Theme</vt:lpstr>
      <vt:lpstr>Study choices and job matching among graduates from two Eastern Cape universities</vt:lpstr>
      <vt:lpstr>Policy: </vt:lpstr>
      <vt:lpstr>Objectives:</vt:lpstr>
      <vt:lpstr>The Eastern Cape Study:</vt:lpstr>
      <vt:lpstr>Graduate Unemployment</vt:lpstr>
      <vt:lpstr>PowerPoint Presentation</vt:lpstr>
      <vt:lpstr>PowerPoint Presentation</vt:lpstr>
      <vt:lpstr>PowerPoint Presentation</vt:lpstr>
      <vt:lpstr>PowerPoint Presentation</vt:lpstr>
      <vt:lpstr>Job Matching</vt:lpstr>
      <vt:lpstr>PowerPoint Presentation</vt:lpstr>
      <vt:lpstr>PowerPoint Presentation</vt:lpstr>
      <vt:lpstr>Conclusions: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Schooling inequality, higher education and the labour market: evidence from a graduate tracer study in the Eastern Cape, South Africa</dc:title>
  <dc:creator>Rhodes</dc:creator>
  <cp:lastModifiedBy>Rhodes</cp:lastModifiedBy>
  <cp:revision>134</cp:revision>
  <dcterms:created xsi:type="dcterms:W3CDTF">2015-02-10T09:54:58Z</dcterms:created>
  <dcterms:modified xsi:type="dcterms:W3CDTF">2017-03-19T10:15:19Z</dcterms:modified>
</cp:coreProperties>
</file>