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95" r:id="rId5"/>
    <p:sldId id="297" r:id="rId6"/>
    <p:sldId id="262" r:id="rId7"/>
    <p:sldId id="324" r:id="rId8"/>
    <p:sldId id="320" r:id="rId9"/>
    <p:sldId id="326" r:id="rId10"/>
    <p:sldId id="323" r:id="rId11"/>
    <p:sldId id="321" r:id="rId12"/>
    <p:sldId id="310" r:id="rId13"/>
    <p:sldId id="309" r:id="rId14"/>
    <p:sldId id="322" r:id="rId15"/>
    <p:sldId id="325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C"/>
    <a:srgbClr val="58E7DE"/>
    <a:srgbClr val="62FFF4"/>
    <a:srgbClr val="0099CC"/>
    <a:srgbClr val="CCCCCC"/>
    <a:srgbClr val="E08156"/>
    <a:srgbClr val="007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02" d="100"/>
          <a:sy n="102" d="100"/>
        </p:scale>
        <p:origin x="1960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HOLISTIC COMPETENCE</c:v>
                </c:pt>
                <c:pt idx="1">
                  <c:v>PROCESSUAL COMPETENCE</c:v>
                </c:pt>
                <c:pt idx="2">
                  <c:v>FUNCTIONAL COMPETENCE</c:v>
                </c:pt>
                <c:pt idx="3">
                  <c:v>NOMINAL COMPETENCE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14.3</c:v>
                </c:pt>
                <c:pt idx="1">
                  <c:v>17.1</c:v>
                </c:pt>
                <c:pt idx="2">
                  <c:v>25.7</c:v>
                </c:pt>
                <c:pt idx="3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NON-DSAP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HOLISTIC COMPETENCE</c:v>
                </c:pt>
                <c:pt idx="1">
                  <c:v>PROCESSUAL COMPETENCE</c:v>
                </c:pt>
                <c:pt idx="2">
                  <c:v>FUNCTIONAL COMPETENCE</c:v>
                </c:pt>
                <c:pt idx="3">
                  <c:v>NOMINAL COMPETENCE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11.4</c:v>
                </c:pt>
                <c:pt idx="1">
                  <c:v>13.1</c:v>
                </c:pt>
                <c:pt idx="2">
                  <c:v>14.9</c:v>
                </c:pt>
                <c:pt idx="3">
                  <c:v>60.4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350422352"/>
        <c:axId val="-1348806080"/>
      </c:barChart>
      <c:catAx>
        <c:axId val="-1350422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348806080"/>
        <c:crosses val="autoZero"/>
        <c:auto val="1"/>
        <c:lblAlgn val="ctr"/>
        <c:lblOffset val="100"/>
        <c:noMultiLvlLbl val="0"/>
      </c:catAx>
      <c:valAx>
        <c:axId val="-13488060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1350422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8227400506273"/>
          <c:y val="0.0141334136378316"/>
          <c:w val="0.172352056120083"/>
          <c:h val="0.10165930727577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CCCC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00134919760497242"/>
          <c:y val="0.014102829945921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37562521666"/>
          <c:y val="0.114701518040535"/>
          <c:w val="0.708927846283365"/>
          <c:h val="0.77092600637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Relatedness to Occupation</c:v>
                </c:pt>
              </c:strCache>
            </c:strRef>
          </c:tx>
          <c:spPr>
            <a:ln>
              <a:solidFill>
                <a:srgbClr val="00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Little</c:v>
                </c:pt>
                <c:pt idx="1">
                  <c:v>Much</c:v>
                </c:pt>
                <c:pt idx="2">
                  <c:v>Very Much</c:v>
                </c:pt>
                <c:pt idx="3">
                  <c:v>No Repsonse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0.06</c:v>
                </c:pt>
                <c:pt idx="1">
                  <c:v>0.185</c:v>
                </c:pt>
                <c:pt idx="2">
                  <c:v>0.635</c:v>
                </c:pt>
                <c:pt idx="3" formatCode="0%">
                  <c:v>0.12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349095808"/>
        <c:axId val="-1349093760"/>
      </c:lineChart>
      <c:catAx>
        <c:axId val="-1349095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349093760"/>
        <c:crosses val="autoZero"/>
        <c:auto val="1"/>
        <c:lblAlgn val="ctr"/>
        <c:lblOffset val="100"/>
        <c:noMultiLvlLbl val="0"/>
      </c:catAx>
      <c:valAx>
        <c:axId val="-13490937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-1349095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rgbClr val="00CCCC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93942568602464"/>
          <c:y val="0.0055286306887759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126152013751"/>
          <c:y val="0.110537462230679"/>
          <c:w val="0.833051272003825"/>
          <c:h val="0.832349049252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Effort in Task Completion</c:v>
                </c:pt>
              </c:strCache>
            </c:strRef>
          </c:tx>
          <c:spPr>
            <a:ln>
              <a:solidFill>
                <a:srgbClr val="00CC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26651468347"/>
                      <c:h val="0.09835815395452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Little</c:v>
                </c:pt>
                <c:pt idx="1">
                  <c:v>Much</c:v>
                </c:pt>
                <c:pt idx="2">
                  <c:v>Very Much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0.038</c:v>
                </c:pt>
                <c:pt idx="1">
                  <c:v>0.186</c:v>
                </c:pt>
                <c:pt idx="2">
                  <c:v>0.711</c:v>
                </c:pt>
                <c:pt idx="3">
                  <c:v>0.065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350480640"/>
        <c:axId val="-1350375088"/>
      </c:lineChart>
      <c:catAx>
        <c:axId val="-135048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350375088"/>
        <c:crosses val="autoZero"/>
        <c:auto val="1"/>
        <c:lblAlgn val="ctr"/>
        <c:lblOffset val="100"/>
        <c:noMultiLvlLbl val="0"/>
      </c:catAx>
      <c:valAx>
        <c:axId val="-135037508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-135048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rgbClr val="00CCCC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251AC-FBD2-4A43-AE53-D717B4E6A131}" type="doc">
      <dgm:prSet loTypeId="urn:microsoft.com/office/officeart/2009/3/layout/StepUpProcess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538B2-92FD-0545-B8EB-2E59F3A18383}">
      <dgm:prSet phldrT="[Text]"/>
      <dgm:spPr/>
      <dgm:t>
        <a:bodyPr/>
        <a:lstStyle/>
        <a:p>
          <a:r>
            <a:rPr lang="en-US" dirty="0" smtClean="0"/>
            <a:t>AGRICULTURE  AGE – 18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C4CF3DE5-6A06-DB41-A0CD-C4FBD081346F}" type="parTrans" cxnId="{C404FCFD-C799-254F-9D34-EE49413ACF3F}">
      <dgm:prSet/>
      <dgm:spPr/>
      <dgm:t>
        <a:bodyPr/>
        <a:lstStyle/>
        <a:p>
          <a:endParaRPr lang="en-US"/>
        </a:p>
      </dgm:t>
    </dgm:pt>
    <dgm:pt modelId="{93400E57-3ECF-B049-95F0-90D5D6E673B6}" type="sibTrans" cxnId="{C404FCFD-C799-254F-9D34-EE49413ACF3F}">
      <dgm:prSet/>
      <dgm:spPr/>
      <dgm:t>
        <a:bodyPr/>
        <a:lstStyle/>
        <a:p>
          <a:endParaRPr lang="en-US"/>
        </a:p>
      </dgm:t>
    </dgm:pt>
    <dgm:pt modelId="{0CA17000-D4B1-3448-B3E6-62B9E3012BF0}">
      <dgm:prSet phldrT="[Text]"/>
      <dgm:spPr/>
      <dgm:t>
        <a:bodyPr/>
        <a:lstStyle/>
        <a:p>
          <a:r>
            <a:rPr lang="en-US" dirty="0" smtClean="0"/>
            <a:t>INDUSTRIAL AGE – 19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B64EB493-7701-7245-9925-B3FD91146E00}" type="parTrans" cxnId="{EC47EC69-8C9D-5E48-A68F-AAE3E5E90188}">
      <dgm:prSet/>
      <dgm:spPr/>
      <dgm:t>
        <a:bodyPr/>
        <a:lstStyle/>
        <a:p>
          <a:endParaRPr lang="en-US"/>
        </a:p>
      </dgm:t>
    </dgm:pt>
    <dgm:pt modelId="{91390AA2-30B6-8D4B-A9DE-29C8A370C388}" type="sibTrans" cxnId="{EC47EC69-8C9D-5E48-A68F-AAE3E5E90188}">
      <dgm:prSet/>
      <dgm:spPr/>
      <dgm:t>
        <a:bodyPr/>
        <a:lstStyle/>
        <a:p>
          <a:endParaRPr lang="en-US"/>
        </a:p>
      </dgm:t>
    </dgm:pt>
    <dgm:pt modelId="{BC968509-F678-0146-82AE-3CA68BF3692B}">
      <dgm:prSet phldrT="[Text]"/>
      <dgm:spPr/>
      <dgm:t>
        <a:bodyPr/>
        <a:lstStyle/>
        <a:p>
          <a:r>
            <a:rPr lang="en-US" dirty="0" smtClean="0"/>
            <a:t>INFORMATION AGE – 20</a:t>
          </a:r>
          <a:r>
            <a:rPr lang="en-US" baseline="30000" dirty="0" smtClean="0"/>
            <a:t>th</a:t>
          </a:r>
          <a:r>
            <a:rPr lang="en-US" dirty="0" smtClean="0"/>
            <a:t> Century</a:t>
          </a:r>
          <a:endParaRPr lang="en-US" dirty="0"/>
        </a:p>
      </dgm:t>
    </dgm:pt>
    <dgm:pt modelId="{B6440570-CC30-7846-BAA5-BBDEAD71F067}" type="parTrans" cxnId="{1B3B9626-7437-CA4A-B2AA-1D448D4E9CB8}">
      <dgm:prSet/>
      <dgm:spPr/>
      <dgm:t>
        <a:bodyPr/>
        <a:lstStyle/>
        <a:p>
          <a:endParaRPr lang="en-US"/>
        </a:p>
      </dgm:t>
    </dgm:pt>
    <dgm:pt modelId="{51106AFE-6407-5548-A633-5E50768AD915}" type="sibTrans" cxnId="{1B3B9626-7437-CA4A-B2AA-1D448D4E9CB8}">
      <dgm:prSet/>
      <dgm:spPr/>
      <dgm:t>
        <a:bodyPr/>
        <a:lstStyle/>
        <a:p>
          <a:endParaRPr lang="en-US"/>
        </a:p>
      </dgm:t>
    </dgm:pt>
    <dgm:pt modelId="{6E6044B4-E641-6641-A376-94BFF37BA17D}">
      <dgm:prSet phldrT="[Text]"/>
      <dgm:spPr/>
      <dgm:t>
        <a:bodyPr/>
        <a:lstStyle/>
        <a:p>
          <a:r>
            <a:rPr lang="en-US" dirty="0" smtClean="0"/>
            <a:t>CONCEPTUAL AGE – 21</a:t>
          </a:r>
          <a:r>
            <a:rPr lang="en-US" baseline="30000" dirty="0" smtClean="0"/>
            <a:t>st</a:t>
          </a:r>
          <a:r>
            <a:rPr lang="en-US" dirty="0" smtClean="0"/>
            <a:t> Century</a:t>
          </a:r>
          <a:endParaRPr lang="en-US" dirty="0"/>
        </a:p>
      </dgm:t>
    </dgm:pt>
    <dgm:pt modelId="{9D8DDFAB-7A00-1F43-803F-3809FF480534}" type="parTrans" cxnId="{63B45A43-5962-D748-B75B-9855965B3CA1}">
      <dgm:prSet/>
      <dgm:spPr/>
      <dgm:t>
        <a:bodyPr/>
        <a:lstStyle/>
        <a:p>
          <a:endParaRPr lang="en-US"/>
        </a:p>
      </dgm:t>
    </dgm:pt>
    <dgm:pt modelId="{5EE3E9CF-D204-6C45-94D0-1AABFCC93328}" type="sibTrans" cxnId="{63B45A43-5962-D748-B75B-9855965B3CA1}">
      <dgm:prSet/>
      <dgm:spPr/>
      <dgm:t>
        <a:bodyPr/>
        <a:lstStyle/>
        <a:p>
          <a:endParaRPr lang="en-US"/>
        </a:p>
      </dgm:t>
    </dgm:pt>
    <dgm:pt modelId="{D022CA45-D49B-9644-8A7D-FAA7FF67D5B6}" type="pres">
      <dgm:prSet presAssocID="{ED3251AC-FBD2-4A43-AE53-D717B4E6A1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78D1ED-C93E-AA48-AD96-D66A1E35986D}" type="pres">
      <dgm:prSet presAssocID="{A74538B2-92FD-0545-B8EB-2E59F3A18383}" presName="composite" presStyleCnt="0"/>
      <dgm:spPr/>
      <dgm:t>
        <a:bodyPr/>
        <a:lstStyle/>
        <a:p>
          <a:endParaRPr lang="en-ZA"/>
        </a:p>
      </dgm:t>
    </dgm:pt>
    <dgm:pt modelId="{3A80AE24-2E07-5544-BCC9-E2DCCBDAD0B3}" type="pres">
      <dgm:prSet presAssocID="{A74538B2-92FD-0545-B8EB-2E59F3A18383}" presName="LShape" presStyleLbl="alignNode1" presStyleIdx="0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3E37B098-E294-2948-AC3C-6F736F9C16E7}" type="pres">
      <dgm:prSet presAssocID="{A74538B2-92FD-0545-B8EB-2E59F3A1838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C38E8-DB0B-D349-9CAF-F4F9B70D5B13}" type="pres">
      <dgm:prSet presAssocID="{A74538B2-92FD-0545-B8EB-2E59F3A18383}" presName="Triangle" presStyleLbl="alignNode1" presStyleIdx="1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F9B7F615-5936-7847-887E-8739436D75EA}" type="pres">
      <dgm:prSet presAssocID="{93400E57-3ECF-B049-95F0-90D5D6E673B6}" presName="sibTrans" presStyleCnt="0"/>
      <dgm:spPr/>
      <dgm:t>
        <a:bodyPr/>
        <a:lstStyle/>
        <a:p>
          <a:endParaRPr lang="en-ZA"/>
        </a:p>
      </dgm:t>
    </dgm:pt>
    <dgm:pt modelId="{EE501DCE-D04B-1B42-A364-E83EFFA2E081}" type="pres">
      <dgm:prSet presAssocID="{93400E57-3ECF-B049-95F0-90D5D6E673B6}" presName="space" presStyleCnt="0"/>
      <dgm:spPr/>
      <dgm:t>
        <a:bodyPr/>
        <a:lstStyle/>
        <a:p>
          <a:endParaRPr lang="en-ZA"/>
        </a:p>
      </dgm:t>
    </dgm:pt>
    <dgm:pt modelId="{F0E3CC5E-B110-8C44-A441-4121975CE93C}" type="pres">
      <dgm:prSet presAssocID="{0CA17000-D4B1-3448-B3E6-62B9E3012BF0}" presName="composite" presStyleCnt="0"/>
      <dgm:spPr/>
      <dgm:t>
        <a:bodyPr/>
        <a:lstStyle/>
        <a:p>
          <a:endParaRPr lang="en-ZA"/>
        </a:p>
      </dgm:t>
    </dgm:pt>
    <dgm:pt modelId="{15166B95-7E64-4F41-9095-D174252FD52B}" type="pres">
      <dgm:prSet presAssocID="{0CA17000-D4B1-3448-B3E6-62B9E3012BF0}" presName="LShape" presStyleLbl="alignNode1" presStyleIdx="2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FEC92793-3C41-0949-A443-F03AF89FEE57}" type="pres">
      <dgm:prSet presAssocID="{0CA17000-D4B1-3448-B3E6-62B9E3012BF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A3FC5-385A-EB4C-88F9-7E31B02068AA}" type="pres">
      <dgm:prSet presAssocID="{0CA17000-D4B1-3448-B3E6-62B9E3012BF0}" presName="Triangle" presStyleLbl="alignNode1" presStyleIdx="3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DB34E08F-F1EF-1046-8956-1849590C8645}" type="pres">
      <dgm:prSet presAssocID="{91390AA2-30B6-8D4B-A9DE-29C8A370C388}" presName="sibTrans" presStyleCnt="0"/>
      <dgm:spPr/>
      <dgm:t>
        <a:bodyPr/>
        <a:lstStyle/>
        <a:p>
          <a:endParaRPr lang="en-ZA"/>
        </a:p>
      </dgm:t>
    </dgm:pt>
    <dgm:pt modelId="{B4A12E4B-0EBC-ED47-8D37-599D6CEA169D}" type="pres">
      <dgm:prSet presAssocID="{91390AA2-30B6-8D4B-A9DE-29C8A370C388}" presName="space" presStyleCnt="0"/>
      <dgm:spPr/>
      <dgm:t>
        <a:bodyPr/>
        <a:lstStyle/>
        <a:p>
          <a:endParaRPr lang="en-ZA"/>
        </a:p>
      </dgm:t>
    </dgm:pt>
    <dgm:pt modelId="{C8E20C34-0C3B-0048-BC10-2D7351B0B68D}" type="pres">
      <dgm:prSet presAssocID="{BC968509-F678-0146-82AE-3CA68BF3692B}" presName="composite" presStyleCnt="0"/>
      <dgm:spPr/>
      <dgm:t>
        <a:bodyPr/>
        <a:lstStyle/>
        <a:p>
          <a:endParaRPr lang="en-ZA"/>
        </a:p>
      </dgm:t>
    </dgm:pt>
    <dgm:pt modelId="{8EFBD0C7-5719-9445-8B26-F6DDBA17BE28}" type="pres">
      <dgm:prSet presAssocID="{BC968509-F678-0146-82AE-3CA68BF3692B}" presName="LShape" presStyleLbl="alignNode1" presStyleIdx="4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62ECF073-A8A8-A747-B639-1160068A891B}" type="pres">
      <dgm:prSet presAssocID="{BC968509-F678-0146-82AE-3CA68BF3692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A87F-6CB1-0B4B-909A-6D4F6C47A6EC}" type="pres">
      <dgm:prSet presAssocID="{BC968509-F678-0146-82AE-3CA68BF3692B}" presName="Triangle" presStyleLbl="alignNode1" presStyleIdx="5" presStyleCnt="7"/>
      <dgm:spPr>
        <a:solidFill>
          <a:srgbClr val="00CCCC"/>
        </a:solidFill>
      </dgm:spPr>
      <dgm:t>
        <a:bodyPr/>
        <a:lstStyle/>
        <a:p>
          <a:endParaRPr lang="en-ZA"/>
        </a:p>
      </dgm:t>
    </dgm:pt>
    <dgm:pt modelId="{55AF9171-FFCD-CC4F-ADF1-B5E9CC0D8CF5}" type="pres">
      <dgm:prSet presAssocID="{51106AFE-6407-5548-A633-5E50768AD915}" presName="sibTrans" presStyleCnt="0"/>
      <dgm:spPr/>
      <dgm:t>
        <a:bodyPr/>
        <a:lstStyle/>
        <a:p>
          <a:endParaRPr lang="en-ZA"/>
        </a:p>
      </dgm:t>
    </dgm:pt>
    <dgm:pt modelId="{63DBA379-7BF2-E146-AA88-DC462280022F}" type="pres">
      <dgm:prSet presAssocID="{51106AFE-6407-5548-A633-5E50768AD915}" presName="space" presStyleCnt="0"/>
      <dgm:spPr/>
      <dgm:t>
        <a:bodyPr/>
        <a:lstStyle/>
        <a:p>
          <a:endParaRPr lang="en-ZA"/>
        </a:p>
      </dgm:t>
    </dgm:pt>
    <dgm:pt modelId="{A9CD3E4B-7302-A246-8916-6401CCC647D6}" type="pres">
      <dgm:prSet presAssocID="{6E6044B4-E641-6641-A376-94BFF37BA17D}" presName="composite" presStyleCnt="0"/>
      <dgm:spPr/>
      <dgm:t>
        <a:bodyPr/>
        <a:lstStyle/>
        <a:p>
          <a:endParaRPr lang="en-ZA"/>
        </a:p>
      </dgm:t>
    </dgm:pt>
    <dgm:pt modelId="{5B295996-D3B5-E44E-B6A8-3860A9486727}" type="pres">
      <dgm:prSet presAssocID="{6E6044B4-E641-6641-A376-94BFF37BA17D}" presName="LShape" presStyleLbl="alignNode1" presStyleIdx="6" presStyleCnt="7"/>
      <dgm:spPr>
        <a:solidFill>
          <a:srgbClr val="00CCCC"/>
        </a:solidFill>
        <a:ln>
          <a:noFill/>
        </a:ln>
      </dgm:spPr>
      <dgm:t>
        <a:bodyPr/>
        <a:lstStyle/>
        <a:p>
          <a:endParaRPr lang="en-ZA"/>
        </a:p>
      </dgm:t>
    </dgm:pt>
    <dgm:pt modelId="{065A19DC-B630-BE41-B1A1-78660D1D2F83}" type="pres">
      <dgm:prSet presAssocID="{6E6044B4-E641-6641-A376-94BFF37BA17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4FCFD-C799-254F-9D34-EE49413ACF3F}" srcId="{ED3251AC-FBD2-4A43-AE53-D717B4E6A131}" destId="{A74538B2-92FD-0545-B8EB-2E59F3A18383}" srcOrd="0" destOrd="0" parTransId="{C4CF3DE5-6A06-DB41-A0CD-C4FBD081346F}" sibTransId="{93400E57-3ECF-B049-95F0-90D5D6E673B6}"/>
    <dgm:cxn modelId="{7FB4B9C5-0182-9A43-8117-5104648CD40F}" type="presOf" srcId="{BC968509-F678-0146-82AE-3CA68BF3692B}" destId="{62ECF073-A8A8-A747-B639-1160068A891B}" srcOrd="0" destOrd="0" presId="urn:microsoft.com/office/officeart/2009/3/layout/StepUpProcess"/>
    <dgm:cxn modelId="{EC47EC69-8C9D-5E48-A68F-AAE3E5E90188}" srcId="{ED3251AC-FBD2-4A43-AE53-D717B4E6A131}" destId="{0CA17000-D4B1-3448-B3E6-62B9E3012BF0}" srcOrd="1" destOrd="0" parTransId="{B64EB493-7701-7245-9925-B3FD91146E00}" sibTransId="{91390AA2-30B6-8D4B-A9DE-29C8A370C388}"/>
    <dgm:cxn modelId="{377CE090-46F6-EF4D-B1EC-A26D65C7123C}" type="presOf" srcId="{0CA17000-D4B1-3448-B3E6-62B9E3012BF0}" destId="{FEC92793-3C41-0949-A443-F03AF89FEE57}" srcOrd="0" destOrd="0" presId="urn:microsoft.com/office/officeart/2009/3/layout/StepUpProcess"/>
    <dgm:cxn modelId="{1B3B9626-7437-CA4A-B2AA-1D448D4E9CB8}" srcId="{ED3251AC-FBD2-4A43-AE53-D717B4E6A131}" destId="{BC968509-F678-0146-82AE-3CA68BF3692B}" srcOrd="2" destOrd="0" parTransId="{B6440570-CC30-7846-BAA5-BBDEAD71F067}" sibTransId="{51106AFE-6407-5548-A633-5E50768AD915}"/>
    <dgm:cxn modelId="{1E901645-F4A0-7840-B284-DEDC14DEFF5B}" type="presOf" srcId="{6E6044B4-E641-6641-A376-94BFF37BA17D}" destId="{065A19DC-B630-BE41-B1A1-78660D1D2F83}" srcOrd="0" destOrd="0" presId="urn:microsoft.com/office/officeart/2009/3/layout/StepUpProcess"/>
    <dgm:cxn modelId="{63B45A43-5962-D748-B75B-9855965B3CA1}" srcId="{ED3251AC-FBD2-4A43-AE53-D717B4E6A131}" destId="{6E6044B4-E641-6641-A376-94BFF37BA17D}" srcOrd="3" destOrd="0" parTransId="{9D8DDFAB-7A00-1F43-803F-3809FF480534}" sibTransId="{5EE3E9CF-D204-6C45-94D0-1AABFCC93328}"/>
    <dgm:cxn modelId="{0A45E5A3-C500-604F-85E4-A04D434B365D}" type="presOf" srcId="{A74538B2-92FD-0545-B8EB-2E59F3A18383}" destId="{3E37B098-E294-2948-AC3C-6F736F9C16E7}" srcOrd="0" destOrd="0" presId="urn:microsoft.com/office/officeart/2009/3/layout/StepUpProcess"/>
    <dgm:cxn modelId="{64A6F0B8-B9E1-7446-985E-DD6CF93B2DC4}" type="presOf" srcId="{ED3251AC-FBD2-4A43-AE53-D717B4E6A131}" destId="{D022CA45-D49B-9644-8A7D-FAA7FF67D5B6}" srcOrd="0" destOrd="0" presId="urn:microsoft.com/office/officeart/2009/3/layout/StepUpProcess"/>
    <dgm:cxn modelId="{EBEC5A78-B372-C34F-B241-F63B3DCFE536}" type="presParOf" srcId="{D022CA45-D49B-9644-8A7D-FAA7FF67D5B6}" destId="{9A78D1ED-C93E-AA48-AD96-D66A1E35986D}" srcOrd="0" destOrd="0" presId="urn:microsoft.com/office/officeart/2009/3/layout/StepUpProcess"/>
    <dgm:cxn modelId="{ACAB19AE-FC04-E847-8A04-4886BAB35483}" type="presParOf" srcId="{9A78D1ED-C93E-AA48-AD96-D66A1E35986D}" destId="{3A80AE24-2E07-5544-BCC9-E2DCCBDAD0B3}" srcOrd="0" destOrd="0" presId="urn:microsoft.com/office/officeart/2009/3/layout/StepUpProcess"/>
    <dgm:cxn modelId="{B346B10D-2C0E-3D4B-A946-30DEC1B1BA9E}" type="presParOf" srcId="{9A78D1ED-C93E-AA48-AD96-D66A1E35986D}" destId="{3E37B098-E294-2948-AC3C-6F736F9C16E7}" srcOrd="1" destOrd="0" presId="urn:microsoft.com/office/officeart/2009/3/layout/StepUpProcess"/>
    <dgm:cxn modelId="{47DBE73E-560F-684C-9AB4-9867DEB75CEB}" type="presParOf" srcId="{9A78D1ED-C93E-AA48-AD96-D66A1E35986D}" destId="{41BC38E8-DB0B-D349-9CAF-F4F9B70D5B13}" srcOrd="2" destOrd="0" presId="urn:microsoft.com/office/officeart/2009/3/layout/StepUpProcess"/>
    <dgm:cxn modelId="{CD5768D5-2918-3D48-AC61-DC8B7E276A26}" type="presParOf" srcId="{D022CA45-D49B-9644-8A7D-FAA7FF67D5B6}" destId="{F9B7F615-5936-7847-887E-8739436D75EA}" srcOrd="1" destOrd="0" presId="urn:microsoft.com/office/officeart/2009/3/layout/StepUpProcess"/>
    <dgm:cxn modelId="{21ADEDD2-42C2-5544-97BF-B7C1D52C9114}" type="presParOf" srcId="{F9B7F615-5936-7847-887E-8739436D75EA}" destId="{EE501DCE-D04B-1B42-A364-E83EFFA2E081}" srcOrd="0" destOrd="0" presId="urn:microsoft.com/office/officeart/2009/3/layout/StepUpProcess"/>
    <dgm:cxn modelId="{65DA1E23-7DAB-804D-81B8-22758600D6FA}" type="presParOf" srcId="{D022CA45-D49B-9644-8A7D-FAA7FF67D5B6}" destId="{F0E3CC5E-B110-8C44-A441-4121975CE93C}" srcOrd="2" destOrd="0" presId="urn:microsoft.com/office/officeart/2009/3/layout/StepUpProcess"/>
    <dgm:cxn modelId="{5BCB60F1-030F-9749-8E4E-13BF520232FE}" type="presParOf" srcId="{F0E3CC5E-B110-8C44-A441-4121975CE93C}" destId="{15166B95-7E64-4F41-9095-D174252FD52B}" srcOrd="0" destOrd="0" presId="urn:microsoft.com/office/officeart/2009/3/layout/StepUpProcess"/>
    <dgm:cxn modelId="{433541F1-4217-9B41-A359-7CAEBDFC67ED}" type="presParOf" srcId="{F0E3CC5E-B110-8C44-A441-4121975CE93C}" destId="{FEC92793-3C41-0949-A443-F03AF89FEE57}" srcOrd="1" destOrd="0" presId="urn:microsoft.com/office/officeart/2009/3/layout/StepUpProcess"/>
    <dgm:cxn modelId="{F769FB26-709F-104B-8028-70ABEBF39AAF}" type="presParOf" srcId="{F0E3CC5E-B110-8C44-A441-4121975CE93C}" destId="{578A3FC5-385A-EB4C-88F9-7E31B02068AA}" srcOrd="2" destOrd="0" presId="urn:microsoft.com/office/officeart/2009/3/layout/StepUpProcess"/>
    <dgm:cxn modelId="{5EDC84D2-75A1-DD4E-B1B3-79255B4D0F36}" type="presParOf" srcId="{D022CA45-D49B-9644-8A7D-FAA7FF67D5B6}" destId="{DB34E08F-F1EF-1046-8956-1849590C8645}" srcOrd="3" destOrd="0" presId="urn:microsoft.com/office/officeart/2009/3/layout/StepUpProcess"/>
    <dgm:cxn modelId="{0346504B-495D-E841-802C-E56EEE69737F}" type="presParOf" srcId="{DB34E08F-F1EF-1046-8956-1849590C8645}" destId="{B4A12E4B-0EBC-ED47-8D37-599D6CEA169D}" srcOrd="0" destOrd="0" presId="urn:microsoft.com/office/officeart/2009/3/layout/StepUpProcess"/>
    <dgm:cxn modelId="{6E59E94C-2C8B-274A-8108-5262318CF9EC}" type="presParOf" srcId="{D022CA45-D49B-9644-8A7D-FAA7FF67D5B6}" destId="{C8E20C34-0C3B-0048-BC10-2D7351B0B68D}" srcOrd="4" destOrd="0" presId="urn:microsoft.com/office/officeart/2009/3/layout/StepUpProcess"/>
    <dgm:cxn modelId="{BBC5C4AD-E788-724B-BF8F-29BDC16ABFF3}" type="presParOf" srcId="{C8E20C34-0C3B-0048-BC10-2D7351B0B68D}" destId="{8EFBD0C7-5719-9445-8B26-F6DDBA17BE28}" srcOrd="0" destOrd="0" presId="urn:microsoft.com/office/officeart/2009/3/layout/StepUpProcess"/>
    <dgm:cxn modelId="{302B8A5F-CA49-8840-A839-02AB385B0488}" type="presParOf" srcId="{C8E20C34-0C3B-0048-BC10-2D7351B0B68D}" destId="{62ECF073-A8A8-A747-B639-1160068A891B}" srcOrd="1" destOrd="0" presId="urn:microsoft.com/office/officeart/2009/3/layout/StepUpProcess"/>
    <dgm:cxn modelId="{0EA9987F-3040-BA4F-A1FA-3FA6F516369F}" type="presParOf" srcId="{C8E20C34-0C3B-0048-BC10-2D7351B0B68D}" destId="{7D53A87F-6CB1-0B4B-909A-6D4F6C47A6EC}" srcOrd="2" destOrd="0" presId="urn:microsoft.com/office/officeart/2009/3/layout/StepUpProcess"/>
    <dgm:cxn modelId="{21B24F14-C30F-1B4E-A887-CC54F67B547E}" type="presParOf" srcId="{D022CA45-D49B-9644-8A7D-FAA7FF67D5B6}" destId="{55AF9171-FFCD-CC4F-ADF1-B5E9CC0D8CF5}" srcOrd="5" destOrd="0" presId="urn:microsoft.com/office/officeart/2009/3/layout/StepUpProcess"/>
    <dgm:cxn modelId="{9818BBDE-2D69-5743-AFFF-E1FD0A68F345}" type="presParOf" srcId="{55AF9171-FFCD-CC4F-ADF1-B5E9CC0D8CF5}" destId="{63DBA379-7BF2-E146-AA88-DC462280022F}" srcOrd="0" destOrd="0" presId="urn:microsoft.com/office/officeart/2009/3/layout/StepUpProcess"/>
    <dgm:cxn modelId="{C7B2F0A2-8835-3049-AEA4-C851B20B24C9}" type="presParOf" srcId="{D022CA45-D49B-9644-8A7D-FAA7FF67D5B6}" destId="{A9CD3E4B-7302-A246-8916-6401CCC647D6}" srcOrd="6" destOrd="0" presId="urn:microsoft.com/office/officeart/2009/3/layout/StepUpProcess"/>
    <dgm:cxn modelId="{CC1528A1-0BB1-F847-82E8-69874C155EFE}" type="presParOf" srcId="{A9CD3E4B-7302-A246-8916-6401CCC647D6}" destId="{5B295996-D3B5-E44E-B6A8-3860A9486727}" srcOrd="0" destOrd="0" presId="urn:microsoft.com/office/officeart/2009/3/layout/StepUpProcess"/>
    <dgm:cxn modelId="{B01B2AC3-60C8-654D-9ED2-B9D28E3A305A}" type="presParOf" srcId="{A9CD3E4B-7302-A246-8916-6401CCC647D6}" destId="{065A19DC-B630-BE41-B1A1-78660D1D2F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0AE24-2E07-5544-BCC9-E2DCCBDAD0B3}">
      <dsp:nvSpPr>
        <dsp:cNvPr id="0" name=""/>
        <dsp:cNvSpPr/>
      </dsp:nvSpPr>
      <dsp:spPr>
        <a:xfrm rot="5400000">
          <a:off x="386537" y="2034343"/>
          <a:ext cx="1154121" cy="1920432"/>
        </a:xfrm>
        <a:prstGeom prst="corner">
          <a:avLst>
            <a:gd name="adj1" fmla="val 16120"/>
            <a:gd name="adj2" fmla="val 16110"/>
          </a:avLst>
        </a:prstGeom>
        <a:solidFill>
          <a:srgbClr val="00CCCC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37B098-E294-2948-AC3C-6F736F9C16E7}">
      <dsp:nvSpPr>
        <dsp:cNvPr id="0" name=""/>
        <dsp:cNvSpPr/>
      </dsp:nvSpPr>
      <dsp:spPr>
        <a:xfrm>
          <a:off x="193885" y="2608138"/>
          <a:ext cx="1733777" cy="15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AGRICULTURE  AGE – 18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Century</a:t>
          </a:r>
          <a:endParaRPr lang="en-US" sz="2000" kern="1200" dirty="0"/>
        </a:p>
      </dsp:txBody>
      <dsp:txXfrm>
        <a:off x="193885" y="2608138"/>
        <a:ext cx="1733777" cy="1519757"/>
      </dsp:txXfrm>
    </dsp:sp>
    <dsp:sp modelId="{41BC38E8-DB0B-D349-9CAF-F4F9B70D5B13}">
      <dsp:nvSpPr>
        <dsp:cNvPr id="0" name=""/>
        <dsp:cNvSpPr/>
      </dsp:nvSpPr>
      <dsp:spPr>
        <a:xfrm>
          <a:off x="1600535" y="1892958"/>
          <a:ext cx="327127" cy="327127"/>
        </a:xfrm>
        <a:prstGeom prst="triangle">
          <a:avLst>
            <a:gd name="adj" fmla="val 100000"/>
          </a:avLst>
        </a:prstGeom>
        <a:solidFill>
          <a:srgbClr val="00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166B95-7E64-4F41-9095-D174252FD52B}">
      <dsp:nvSpPr>
        <dsp:cNvPr id="0" name=""/>
        <dsp:cNvSpPr/>
      </dsp:nvSpPr>
      <dsp:spPr>
        <a:xfrm rot="5400000">
          <a:off x="2509019" y="1509132"/>
          <a:ext cx="1154121" cy="1920432"/>
        </a:xfrm>
        <a:prstGeom prst="corner">
          <a:avLst>
            <a:gd name="adj1" fmla="val 16120"/>
            <a:gd name="adj2" fmla="val 16110"/>
          </a:avLst>
        </a:prstGeom>
        <a:solidFill>
          <a:srgbClr val="00CCCC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C92793-3C41-0949-A443-F03AF89FEE57}">
      <dsp:nvSpPr>
        <dsp:cNvPr id="0" name=""/>
        <dsp:cNvSpPr/>
      </dsp:nvSpPr>
      <dsp:spPr>
        <a:xfrm>
          <a:off x="2316367" y="2082928"/>
          <a:ext cx="1733777" cy="15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INDUSTRIAL AGE – 19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Century</a:t>
          </a:r>
          <a:endParaRPr lang="en-US" sz="2000" kern="1200" dirty="0"/>
        </a:p>
      </dsp:txBody>
      <dsp:txXfrm>
        <a:off x="2316367" y="2082928"/>
        <a:ext cx="1733777" cy="1519757"/>
      </dsp:txXfrm>
    </dsp:sp>
    <dsp:sp modelId="{578A3FC5-385A-EB4C-88F9-7E31B02068AA}">
      <dsp:nvSpPr>
        <dsp:cNvPr id="0" name=""/>
        <dsp:cNvSpPr/>
      </dsp:nvSpPr>
      <dsp:spPr>
        <a:xfrm>
          <a:off x="3723017" y="1367748"/>
          <a:ext cx="327127" cy="327127"/>
        </a:xfrm>
        <a:prstGeom prst="triangle">
          <a:avLst>
            <a:gd name="adj" fmla="val 100000"/>
          </a:avLst>
        </a:prstGeom>
        <a:solidFill>
          <a:srgbClr val="00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FBD0C7-5719-9445-8B26-F6DDBA17BE28}">
      <dsp:nvSpPr>
        <dsp:cNvPr id="0" name=""/>
        <dsp:cNvSpPr/>
      </dsp:nvSpPr>
      <dsp:spPr>
        <a:xfrm rot="5400000">
          <a:off x="4631501" y="983922"/>
          <a:ext cx="1154121" cy="1920432"/>
        </a:xfrm>
        <a:prstGeom prst="corner">
          <a:avLst>
            <a:gd name="adj1" fmla="val 16120"/>
            <a:gd name="adj2" fmla="val 16110"/>
          </a:avLst>
        </a:prstGeom>
        <a:solidFill>
          <a:srgbClr val="00CCCC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CF073-A8A8-A747-B639-1160068A891B}">
      <dsp:nvSpPr>
        <dsp:cNvPr id="0" name=""/>
        <dsp:cNvSpPr/>
      </dsp:nvSpPr>
      <dsp:spPr>
        <a:xfrm>
          <a:off x="4438850" y="1557718"/>
          <a:ext cx="1733777" cy="15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INFORMATION AGE – 20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Century</a:t>
          </a:r>
          <a:endParaRPr lang="en-US" sz="2000" kern="1200" dirty="0"/>
        </a:p>
      </dsp:txBody>
      <dsp:txXfrm>
        <a:off x="4438850" y="1557718"/>
        <a:ext cx="1733777" cy="1519757"/>
      </dsp:txXfrm>
    </dsp:sp>
    <dsp:sp modelId="{7D53A87F-6CB1-0B4B-909A-6D4F6C47A6EC}">
      <dsp:nvSpPr>
        <dsp:cNvPr id="0" name=""/>
        <dsp:cNvSpPr/>
      </dsp:nvSpPr>
      <dsp:spPr>
        <a:xfrm>
          <a:off x="5845500" y="842537"/>
          <a:ext cx="327127" cy="327127"/>
        </a:xfrm>
        <a:prstGeom prst="triangle">
          <a:avLst>
            <a:gd name="adj" fmla="val 100000"/>
          </a:avLst>
        </a:prstGeom>
        <a:solidFill>
          <a:srgbClr val="00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295996-D3B5-E44E-B6A8-3860A9486727}">
      <dsp:nvSpPr>
        <dsp:cNvPr id="0" name=""/>
        <dsp:cNvSpPr/>
      </dsp:nvSpPr>
      <dsp:spPr>
        <a:xfrm rot="5400000">
          <a:off x="6753984" y="458711"/>
          <a:ext cx="1154121" cy="1920432"/>
        </a:xfrm>
        <a:prstGeom prst="corner">
          <a:avLst>
            <a:gd name="adj1" fmla="val 16120"/>
            <a:gd name="adj2" fmla="val 16110"/>
          </a:avLst>
        </a:prstGeom>
        <a:solidFill>
          <a:srgbClr val="00CCCC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5A19DC-B630-BE41-B1A1-78660D1D2F83}">
      <dsp:nvSpPr>
        <dsp:cNvPr id="0" name=""/>
        <dsp:cNvSpPr/>
      </dsp:nvSpPr>
      <dsp:spPr>
        <a:xfrm>
          <a:off x="6561332" y="1032507"/>
          <a:ext cx="1733777" cy="15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CONCEPTUAL AGE – 21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Century</a:t>
          </a:r>
          <a:endParaRPr lang="en-US" sz="2000" kern="1200" dirty="0"/>
        </a:p>
      </dsp:txBody>
      <dsp:txXfrm>
        <a:off x="6561332" y="1032507"/>
        <a:ext cx="1733777" cy="1519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0.7668</cdr:x>
      <cdr:y>0.32657</cdr:y>
    </cdr:from>
    <cdr:to>
      <cdr:x>0.93995</cdr:x>
      <cdr:y>0.50725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681095" y="858519"/>
          <a:ext cx="831215" cy="474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Scores </a:t>
          </a:r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Percentage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9CE38-CFD3-4B20-89FB-7C6A4D515123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3D933-E2FB-48A5-B4F2-FDD2FE7AD97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03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3D933-E2FB-48A5-B4F2-FDD2FE7AD978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752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91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828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484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848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81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875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367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35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63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027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08E3-D679-4CE2-BC0D-F9EE356F2B98}" type="datetimeFigureOut">
              <a:rPr lang="en-ZA" smtClean="0"/>
              <a:t>2017/03/07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61CB-A8FA-4257-9A2F-2665DEDDFE2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05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" r="914" b="1270"/>
          <a:stretch/>
        </p:blipFill>
        <p:spPr>
          <a:xfrm>
            <a:off x="0" y="0"/>
            <a:ext cx="8977213" cy="6858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523953" y="1443504"/>
            <a:ext cx="3661604" cy="2746203"/>
          </a:xfrm>
          <a:prstGeom prst="rect">
            <a:avLst/>
          </a:prstGeom>
          <a:ln>
            <a:noFill/>
          </a:ln>
          <a:effectLst>
            <a:softEdge rad="533400"/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267200" y="0"/>
              <a:ext cx="4876800" cy="6858000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38986"/>
              <a:ext cx="9144000" cy="1569735"/>
            </a:xfrm>
            <a:prstGeom prst="rect">
              <a:avLst/>
            </a:prstGeom>
            <a:solidFill>
              <a:srgbClr val="00CCCC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30487" y="197325"/>
            <a:ext cx="45354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reating pathways to enhance curriculum outcomes for the 21</a:t>
            </a:r>
            <a:r>
              <a:rPr lang="en-GB" sz="2800" b="1" baseline="30000" dirty="0" smtClean="0"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Century workplace opportunities and demands.</a:t>
            </a:r>
          </a:p>
          <a:p>
            <a:pPr algn="ctr"/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8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By Dr. Patricia Jacobs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22" y="51758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NSA/DHET</a:t>
            </a:r>
          </a:p>
          <a:p>
            <a:pPr algn="ctr"/>
            <a:r>
              <a:rPr lang="en-ZA" sz="2400" b="1" dirty="0" smtClean="0"/>
              <a:t>NATIONAL SKILLS CONFERENCE </a:t>
            </a:r>
          </a:p>
          <a:p>
            <a:pPr algn="ctr"/>
            <a:r>
              <a:rPr lang="en-ZA" sz="2400" b="1" dirty="0" smtClean="0"/>
              <a:t>23-24 MARCH 2017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913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203734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354202"/>
            <a:ext cx="5951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COMET LARGE-SCALE ASSESSMENT </a:t>
            </a:r>
            <a:r>
              <a:rPr lang="mr-IN" sz="2800" b="1" dirty="0" smtClean="0"/>
              <a:t>–</a:t>
            </a:r>
            <a:r>
              <a:rPr lang="en-ZA" sz="2800" b="1" dirty="0" smtClean="0"/>
              <a:t>PROBLEM SOLVING COMPETENCE LEVELS - TVET</a:t>
            </a:r>
            <a:endParaRPr lang="en-ZA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7" y="56054"/>
            <a:ext cx="1862416" cy="1981293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11219111"/>
              </p:ext>
            </p:extLst>
          </p:nvPr>
        </p:nvGraphicFramePr>
        <p:xfrm>
          <a:off x="511257" y="2037347"/>
          <a:ext cx="8492646" cy="449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9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377863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207896"/>
            <a:ext cx="5951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WORK PROCESS KNOWLEDGE- Critical element for 21</a:t>
            </a:r>
            <a:r>
              <a:rPr lang="en-ZA" sz="2800" b="1" baseline="30000" dirty="0" smtClean="0"/>
              <a:t>st</a:t>
            </a:r>
            <a:r>
              <a:rPr lang="en-ZA" sz="2800" b="1" dirty="0" smtClean="0"/>
              <a:t> century workplace</a:t>
            </a:r>
            <a:endParaRPr lang="en-ZA" sz="2800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3470" r="61509" b="27286"/>
          <a:stretch/>
        </p:blipFill>
        <p:spPr bwMode="auto">
          <a:xfrm>
            <a:off x="350729" y="1558845"/>
            <a:ext cx="4133589" cy="4304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36322"/>
              </p:ext>
            </p:extLst>
          </p:nvPr>
        </p:nvGraphicFramePr>
        <p:xfrm>
          <a:off x="5001621" y="1789951"/>
          <a:ext cx="3632548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548"/>
              </a:tblGrid>
              <a:tr h="368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K1-Clarity/Presentation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K2-Functionality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K3-Use value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K4-Cost Effectiveness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K5-Business /Work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K6-Social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K7-Environmental Responsibility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K8-Creativity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Kf-Functional Competence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Kp-Processual Competence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74570" algn="r"/>
                        </a:tabLs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Kg-Holistic Shaping Competence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58E7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013808"/>
            <a:ext cx="9143999" cy="43151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3999" cy="167848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30049" y="574762"/>
            <a:ext cx="5934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Occupational Competence Median Scores According To Year of </a:t>
            </a:r>
            <a:r>
              <a:rPr lang="en-US" sz="2400" b="1" dirty="0" smtClean="0"/>
              <a:t>Training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Stagnation of competence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81" y="1766171"/>
            <a:ext cx="8392438" cy="40960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6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36734"/>
            <a:ext cx="9143999" cy="43564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0872"/>
            <a:ext cx="9144000" cy="112977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29841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37721" y="360085"/>
            <a:ext cx="823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</a:rPr>
              <a:t>      </a:t>
            </a:r>
            <a:r>
              <a:rPr lang="en-US" sz="2400" b="1" dirty="0">
                <a:solidFill>
                  <a:prstClr val="black"/>
                </a:solidFill>
              </a:rPr>
              <a:t>STUDENT MOTIVATION AND COMMITMENT</a:t>
            </a:r>
            <a:endParaRPr lang="en-ZA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62749323"/>
              </p:ext>
            </p:extLst>
          </p:nvPr>
        </p:nvGraphicFramePr>
        <p:xfrm>
          <a:off x="87682" y="1412234"/>
          <a:ext cx="2307789" cy="47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173250"/>
              </p:ext>
            </p:extLst>
          </p:nvPr>
        </p:nvGraphicFramePr>
        <p:xfrm>
          <a:off x="2515186" y="1412234"/>
          <a:ext cx="2149799" cy="47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559" y="1412234"/>
            <a:ext cx="2165963" cy="472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556" y="1449813"/>
            <a:ext cx="2089726" cy="47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10047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682" y="209937"/>
            <a:ext cx="8943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CONCLUSION- implications for 21</a:t>
            </a:r>
            <a:r>
              <a:rPr lang="en-ZA" sz="2000" b="1" baseline="30000" dirty="0" smtClean="0"/>
              <a:t>st</a:t>
            </a:r>
            <a:r>
              <a:rPr lang="en-ZA" sz="2000" b="1" dirty="0" smtClean="0"/>
              <a:t>  Century demands and opportunities</a:t>
            </a:r>
            <a:endParaRPr lang="en-ZA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3048" y="610047"/>
            <a:ext cx="8768220" cy="722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Poor holistic problem solving competence </a:t>
            </a:r>
            <a:r>
              <a:rPr lang="en-US" sz="2000" dirty="0" smtClean="0">
                <a:ea typeface="Calibri" panose="020F0502020204030204" pitchFamily="34" charset="0"/>
              </a:rPr>
              <a:t>(11.4%) - </a:t>
            </a:r>
            <a:r>
              <a:rPr lang="en-US" sz="2000" dirty="0">
                <a:ea typeface="Calibri" panose="020F0502020204030204" pitchFamily="34" charset="0"/>
              </a:rPr>
              <a:t>a threat to the high expectations of TVET.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 pitchFamily="34" charset="0"/>
              </a:rPr>
              <a:t>W</a:t>
            </a:r>
            <a:r>
              <a:rPr lang="en-US" sz="2000" b="1" dirty="0" smtClean="0">
                <a:ea typeface="Calibri" panose="020F0502020204030204" pitchFamily="34" charset="0"/>
              </a:rPr>
              <a:t>orkplace-based </a:t>
            </a:r>
            <a:r>
              <a:rPr lang="en-US" sz="2000" b="1" dirty="0">
                <a:ea typeface="Calibri" panose="020F0502020204030204" pitchFamily="34" charset="0"/>
              </a:rPr>
              <a:t>learning(DSAP) </a:t>
            </a:r>
            <a:r>
              <a:rPr lang="en-US" sz="2000" dirty="0">
                <a:ea typeface="Calibri" panose="020F0502020204030204" pitchFamily="34" charset="0"/>
              </a:rPr>
              <a:t>on the development of occupational competence in students and most </a:t>
            </a:r>
            <a:r>
              <a:rPr lang="en-US" sz="2000" b="1" dirty="0">
                <a:ea typeface="Calibri" panose="020F0502020204030204" pitchFamily="34" charset="0"/>
              </a:rPr>
              <a:t>probably lecturer competence.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The drop in performance </a:t>
            </a:r>
            <a:r>
              <a:rPr lang="en-US" sz="2000" b="1" dirty="0">
                <a:ea typeface="Calibri" panose="020F0502020204030204" pitchFamily="34" charset="0"/>
              </a:rPr>
              <a:t>from K1 </a:t>
            </a:r>
            <a:r>
              <a:rPr lang="en-US" sz="2000" b="1" dirty="0" smtClean="0">
                <a:ea typeface="Calibri" panose="020F0502020204030204" pitchFamily="34" charset="0"/>
              </a:rPr>
              <a:t>(Presentation) </a:t>
            </a:r>
            <a:r>
              <a:rPr lang="en-US" sz="2000" b="1" dirty="0">
                <a:ea typeface="Calibri" panose="020F0502020204030204" pitchFamily="34" charset="0"/>
              </a:rPr>
              <a:t>to K2 </a:t>
            </a:r>
            <a:r>
              <a:rPr lang="en-US" sz="2000" b="1" dirty="0" smtClean="0">
                <a:ea typeface="Calibri" panose="020F0502020204030204" pitchFamily="34" charset="0"/>
              </a:rPr>
              <a:t>(Functionality) </a:t>
            </a:r>
            <a:r>
              <a:rPr lang="en-US" sz="2000" dirty="0">
                <a:ea typeface="Calibri" panose="020F0502020204030204" pitchFamily="34" charset="0"/>
              </a:rPr>
              <a:t>is proof of the emphasis on the theoretical part of their current curriculum. 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Little evidence of a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fundamental didactic principle of 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COMET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-accumulative  competence-</a:t>
            </a:r>
            <a:r>
              <a:rPr 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novice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to expert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level is observed-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stagnation in problem solving competence over the three years of training. 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Calibri" panose="020F0502020204030204" pitchFamily="34" charset="0"/>
              </a:rPr>
              <a:t>Significant </a:t>
            </a:r>
            <a:r>
              <a:rPr lang="en-US" sz="2000" b="1" dirty="0">
                <a:ea typeface="Calibri" panose="020F0502020204030204" pitchFamily="34" charset="0"/>
              </a:rPr>
              <a:t>evidence of </a:t>
            </a:r>
            <a:r>
              <a:rPr lang="en-US" sz="2000" b="1" dirty="0" smtClean="0">
                <a:ea typeface="Calibri" panose="020F0502020204030204" pitchFamily="34" charset="0"/>
              </a:rPr>
              <a:t>diversity.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anose="020F0502020204030204" pitchFamily="34" charset="0"/>
              </a:rPr>
              <a:t>Poor Work Process Knowledge (Know-That level) </a:t>
            </a:r>
            <a:r>
              <a:rPr lang="mr-IN" sz="2000" b="1" dirty="0" smtClean="0">
                <a:ea typeface="Calibri" panose="020F0502020204030204" pitchFamily="34" charset="0"/>
              </a:rPr>
              <a:t>–</a:t>
            </a:r>
            <a:r>
              <a:rPr lang="en-US" sz="2000" b="1" dirty="0" smtClean="0">
                <a:ea typeface="Calibri" panose="020F0502020204030204" pitchFamily="34" charset="0"/>
              </a:rPr>
              <a:t> contrast to high expectations of TVET.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anose="020F0502020204030204" pitchFamily="34" charset="0"/>
              </a:rPr>
              <a:t>Poor occupational competence levels vs high motivation levels </a:t>
            </a:r>
            <a:r>
              <a:rPr lang="mr-IN" sz="2000" b="1" dirty="0" smtClean="0">
                <a:ea typeface="Calibri" panose="020F0502020204030204" pitchFamily="34" charset="0"/>
              </a:rPr>
              <a:t>–</a:t>
            </a:r>
            <a:r>
              <a:rPr lang="en-US" sz="2000" b="1" dirty="0" smtClean="0">
                <a:ea typeface="Calibri" panose="020F0502020204030204" pitchFamily="34" charset="0"/>
              </a:rPr>
              <a:t> concern.</a:t>
            </a: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5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618757"/>
            <a:ext cx="9031266" cy="239243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23470" r="61509" b="27286"/>
          <a:stretch/>
        </p:blipFill>
        <p:spPr bwMode="auto">
          <a:xfrm>
            <a:off x="6143466" y="4033402"/>
            <a:ext cx="1252604" cy="1140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7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78913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06349" y="209937"/>
            <a:ext cx="726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smtClean="0"/>
              <a:t>SWOT ANAYSIS FOR SKILLS DEVELOPMENT IN SA</a:t>
            </a:r>
            <a:endParaRPr lang="en-ZA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" y="6429052"/>
            <a:ext cx="9031266" cy="42641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74899"/>
              </p:ext>
            </p:extLst>
          </p:nvPr>
        </p:nvGraphicFramePr>
        <p:xfrm>
          <a:off x="150312" y="881538"/>
          <a:ext cx="8880954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0477"/>
                <a:gridCol w="4440477"/>
              </a:tblGrid>
              <a:tr h="1582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STRENGTHS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Policy and Strategy directives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 Paper for Post-School Education and Training: </a:t>
                      </a:r>
                      <a:r>
                        <a:rPr lang="en-US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most important indicator for the success of a (TVET) college is the quality of education offered by a well-educated, capable and professional teaching staff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(DHET, 2013, p. 16)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NDP/ NSDS III/ OECD/ ILO/SADC, etc.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motivational  levels of students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 </a:t>
                      </a:r>
                      <a:r>
                        <a:rPr lang="mr-IN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e.g. 50 TVET Colleges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941" marR="42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WEAKNESSES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Fragmented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approach wrt Skills development/TVET- curriculum vs 21</a:t>
                      </a:r>
                      <a:r>
                        <a:rPr lang="en-US" sz="1400" b="1" kern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st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century demands/opportunities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Didactics 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in 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Feedback / feedforward structures</a:t>
                      </a:r>
                      <a:endParaRPr lang="en-US" sz="1400" b="1" kern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Poorly developed support structures </a:t>
                      </a:r>
                      <a:r>
                        <a:rPr lang="mr-IN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–</a:t>
                      </a: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SSS/ WIL etc.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Staff qualifications relevant to job demands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Literature/Numeracy (LIT/NUM) skills of students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Insufficient emphasis on occupational competence and commitment development  </a:t>
                      </a:r>
                      <a:endParaRPr lang="en-US" sz="1400" b="1" kern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charset="0"/>
                      </a:endParaRPr>
                    </a:p>
                  </a:txBody>
                  <a:tcPr marL="42941" marR="4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4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OPPORTUNITIES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Improve quality assurance processes in TVET/Skills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Apply sound didactic principles such as COMET model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Re-generate thinking </a:t>
                      </a:r>
                      <a:r>
                        <a:rPr lang="mr-IN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Open field for Research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Career Guidance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QCTO/TVET collaboration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Skills/TVET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delivery addressing youth unemployment and exclusion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Holistic development of occupational competence and commitment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Integrated support for students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Innovation/Entrepreneurship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Allign Skills/TVET delivery to 21</a:t>
                      </a:r>
                      <a:r>
                        <a:rPr lang="en-GB" sz="1400" b="1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century realities/workplace </a:t>
                      </a:r>
                    </a:p>
                  </a:txBody>
                  <a:tcPr marL="42941" marR="42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THREATS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Teaching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to Test -  TTT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Hidden Curriculum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Applied Curriculum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Poor occupational competence levels in TVET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Poor holistic problem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solving competence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Gender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inequality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TVET being perceived as a fallback position.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Job-man-fitness 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Occupational Competence - stagnation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practical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 work experience of students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TVET seen as fallback position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work readiness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42941" marR="42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1102289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2379" y="354468"/>
            <a:ext cx="595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91212" y="877688"/>
            <a:ext cx="8770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400" b="1" dirty="0"/>
              <a:t>Last word from students……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/>
              <a:t>Big </a:t>
            </a:r>
            <a:r>
              <a:rPr lang="en-US" sz="2400" i="1" dirty="0"/>
              <a:t>Difference. Curriculum Tasks at college are not scenarios. You just do theory. With COMET you must think more, do a lot of research. You must do a lot of stuff such as being creative while at normal college work you study the text book and you give it back. We are not use to this type of </a:t>
            </a:r>
            <a:r>
              <a:rPr lang="en-US" sz="2400" i="1" dirty="0" smtClean="0"/>
              <a:t>(holistic problem solving) </a:t>
            </a:r>
            <a:r>
              <a:rPr lang="en-US" sz="2400" i="1" dirty="0"/>
              <a:t>thinking</a:t>
            </a:r>
            <a:r>
              <a:rPr lang="en-US" sz="2400" i="1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i="1" dirty="0"/>
              <a:t>With COMET, you also need to understand how the outside world works.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The Skills/TVET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curriculum must be rooted in sound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didactic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principles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where Students’/Apprentices’ occupational competence evolve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from a novice to an expert level within a well-developed and accomplished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(COMET) didactic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6000"/>
                    </a:srgbClr>
                  </a:outerShdw>
                </a:effectLst>
              </a:rPr>
              <a:t>approach in TVET.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400" i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7287"/>
            <a:ext cx="9144000" cy="3820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80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899990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53913" y="188386"/>
            <a:ext cx="3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Presentation Outline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4273" y="899991"/>
            <a:ext cx="82266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 smtClean="0"/>
              <a:t>INTRODUCTION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SOCIO-ECONOMIC EXPECTATIONS OF TVET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UNDERSTANDING THE 21ST CENTURY /CONCEPTUAL AGE WORKPLACE DYNAMICS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TVET QUALIFICATIONS vs. OCCUAPTIONAL COMPETENCE - TRANSITION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COMET LARGE-SCALE ASSESSMENT </a:t>
            </a:r>
            <a:r>
              <a:rPr lang="en-ZA" dirty="0" smtClean="0"/>
              <a:t>AND DEVELOPMENT OF OCCUPATIONAL COMPETENCE </a:t>
            </a:r>
            <a:r>
              <a:rPr lang="mr-IN" dirty="0" smtClean="0"/>
              <a:t>–</a:t>
            </a:r>
            <a:r>
              <a:rPr lang="en-ZA" dirty="0" smtClean="0"/>
              <a:t> DIDACTIC VEHICLE</a:t>
            </a: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/>
              <a:t>COMET – POTENTIAL FOR DEVELOPMENT OF </a:t>
            </a:r>
            <a:r>
              <a:rPr lang="en-ZA" dirty="0" smtClean="0"/>
              <a:t>A </a:t>
            </a:r>
            <a:r>
              <a:rPr lang="en-ZA" dirty="0"/>
              <a:t>NEW THINKING PARADIGM RESPONSIVE TO THE 21</a:t>
            </a:r>
            <a:r>
              <a:rPr lang="en-ZA" baseline="30000" dirty="0"/>
              <a:t>st</a:t>
            </a:r>
            <a:r>
              <a:rPr lang="en-ZA" dirty="0"/>
              <a:t> CENTURY </a:t>
            </a:r>
            <a:r>
              <a:rPr lang="en-ZA" dirty="0" smtClean="0"/>
              <a:t>WORKPLACE OPPORTUNITIES </a:t>
            </a:r>
            <a:r>
              <a:rPr lang="en-ZA" dirty="0"/>
              <a:t>AND </a:t>
            </a:r>
            <a:r>
              <a:rPr lang="en-ZA" dirty="0" smtClean="0"/>
              <a:t>DEMANDS</a:t>
            </a: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r>
              <a:rPr lang="en-ZA" dirty="0" smtClean="0"/>
              <a:t>CONCLUSION</a:t>
            </a:r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lnSpc>
                <a:spcPct val="150000"/>
              </a:lnSpc>
              <a:buClr>
                <a:srgbClr val="00CCCC"/>
              </a:buClr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0" y="6579220"/>
            <a:ext cx="9144000" cy="278780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39" y="4232930"/>
            <a:ext cx="2476438" cy="24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>
            <a:off x="772732" y="5473522"/>
            <a:ext cx="7418231" cy="568050"/>
          </a:xfrm>
          <a:prstGeom prst="irregularSeal2">
            <a:avLst/>
          </a:prstGeom>
          <a:solidFill>
            <a:srgbClr val="CC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769434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6445" y="181131"/>
            <a:ext cx="5735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INTRODUCTION</a:t>
            </a:r>
            <a:endParaRPr lang="en-ZA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634976"/>
            <a:ext cx="9144000" cy="223024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12501" y="868530"/>
            <a:ext cx="8718997" cy="618630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Wyman: </a:t>
            </a:r>
            <a:r>
              <a:rPr lang="en-US" sz="2000" b="1" i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People without Jobs and Jobs without People.</a:t>
            </a:r>
            <a:r>
              <a:rPr lang="en-US" sz="2000" b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He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attributes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this phenomenon to a lack of skills that he refers to as </a:t>
            </a:r>
            <a:r>
              <a:rPr lang="en-US" sz="2000" b="1" i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soft skills</a:t>
            </a:r>
            <a:r>
              <a:rPr lang="en-US" sz="2000" b="1" dirty="0">
                <a:solidFill>
                  <a:srgbClr val="00CCCC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eople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remain unemployed because they do not have the skills needed by companies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(Wyman, 2015, p. 20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).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/>
              <a:t>Y</a:t>
            </a:r>
            <a:r>
              <a:rPr lang="en-US" sz="2000" dirty="0" smtClean="0"/>
              <a:t>outh unemployment: </a:t>
            </a:r>
            <a:r>
              <a:rPr lang="en-US" sz="2000" dirty="0" smtClean="0">
                <a:solidFill>
                  <a:srgbClr val="00CCCC"/>
                </a:solidFill>
              </a:rPr>
              <a:t>32.7</a:t>
            </a:r>
            <a:r>
              <a:rPr lang="en-US" sz="2000" dirty="0">
                <a:solidFill>
                  <a:srgbClr val="00CCCC"/>
                </a:solidFill>
              </a:rPr>
              <a:t>% in 2008 to </a:t>
            </a:r>
            <a:r>
              <a:rPr lang="en-US" sz="2000" dirty="0" smtClean="0">
                <a:solidFill>
                  <a:srgbClr val="00CCCC"/>
                </a:solidFill>
              </a:rPr>
              <a:t>37.1% </a:t>
            </a:r>
            <a:r>
              <a:rPr lang="en-US" sz="2000" dirty="0">
                <a:solidFill>
                  <a:srgbClr val="00CCCC"/>
                </a:solidFill>
              </a:rPr>
              <a:t>in </a:t>
            </a:r>
            <a:r>
              <a:rPr lang="en-US" sz="2000" dirty="0" smtClean="0">
                <a:solidFill>
                  <a:srgbClr val="00CCCC"/>
                </a:solidFill>
              </a:rPr>
              <a:t>2016 </a:t>
            </a:r>
            <a:r>
              <a:rPr lang="en-US" sz="2000" dirty="0"/>
              <a:t>as reported by Statistics South Africa. 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NDP -  </a:t>
            </a:r>
            <a:r>
              <a:rPr lang="en-US" sz="2000" dirty="0">
                <a:solidFill>
                  <a:prstClr val="black"/>
                </a:solidFill>
              </a:rPr>
              <a:t>2030 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unemployment from 24, 9% </a:t>
            </a:r>
            <a:r>
              <a:rPr lang="en-US" sz="2000" dirty="0" smtClean="0">
                <a:solidFill>
                  <a:prstClr val="black"/>
                </a:solidFill>
              </a:rPr>
              <a:t>-2012 </a:t>
            </a:r>
            <a:r>
              <a:rPr lang="en-US" sz="2000" dirty="0">
                <a:solidFill>
                  <a:prstClr val="black"/>
                </a:solidFill>
              </a:rPr>
              <a:t>to 14% </a:t>
            </a:r>
            <a:r>
              <a:rPr lang="en-US" sz="2000" dirty="0" smtClean="0">
                <a:solidFill>
                  <a:prstClr val="black"/>
                </a:solidFill>
              </a:rPr>
              <a:t>-2030.</a:t>
            </a:r>
            <a:r>
              <a:rPr lang="en-US" sz="2000" b="1" dirty="0" smtClean="0">
                <a:solidFill>
                  <a:srgbClr val="00CCCC"/>
                </a:solidFill>
              </a:rPr>
              <a:t> 2016 Q4  </a:t>
            </a:r>
            <a:r>
              <a:rPr lang="en-US" sz="2000" b="1" dirty="0">
                <a:solidFill>
                  <a:srgbClr val="00CCCC"/>
                </a:solidFill>
              </a:rPr>
              <a:t>– </a:t>
            </a:r>
            <a:r>
              <a:rPr lang="en-US" sz="2000" b="1" dirty="0" smtClean="0">
                <a:solidFill>
                  <a:srgbClr val="00CCCC"/>
                </a:solidFill>
              </a:rPr>
              <a:t>26.5%</a:t>
            </a: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Calibri" panose="020F0502020204030204" pitchFamily="34" charset="0"/>
              </a:rPr>
              <a:t>EDUCATIONAL, PSYCHOSOCIAL, ECONOMIC AND POLITICAL EXCLUSION OF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YOUTH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301543" y="4529742"/>
            <a:ext cx="360608" cy="350376"/>
          </a:xfrm>
          <a:prstGeom prst="downArrow">
            <a:avLst/>
          </a:prstGeom>
          <a:solidFill>
            <a:srgbClr val="C00000"/>
          </a:solidFill>
          <a:ln>
            <a:solidFill>
              <a:srgbClr val="00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478071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57802" y="393700"/>
            <a:ext cx="5735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SOCIO-ECONOMIC EXPECTATIONS OF TVET</a:t>
            </a:r>
            <a:r>
              <a:rPr lang="en-ZA" sz="2800" b="1" dirty="0" smtClean="0">
                <a:solidFill>
                  <a:schemeClr val="bg1"/>
                </a:solidFill>
              </a:rPr>
              <a:t/>
            </a:r>
            <a:br>
              <a:rPr lang="en-ZA" sz="2800" b="1" dirty="0" smtClean="0">
                <a:solidFill>
                  <a:schemeClr val="bg1"/>
                </a:solidFill>
              </a:rPr>
            </a:b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401053" y="1670515"/>
            <a:ext cx="834189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TVET is seen as an important public policy tool to support </a:t>
            </a:r>
            <a:r>
              <a:rPr lang="en-US" sz="2000" b="1" dirty="0" smtClean="0">
                <a:solidFill>
                  <a:srgbClr val="00CCCC"/>
                </a:solidFill>
              </a:rPr>
              <a:t>economic growth and poverty alleviation. </a:t>
            </a:r>
            <a:r>
              <a:rPr lang="en-US" sz="2000" dirty="0" smtClean="0"/>
              <a:t>It is instrumental in the </a:t>
            </a:r>
            <a:r>
              <a:rPr lang="en-US" sz="2000" b="1" dirty="0" smtClean="0">
                <a:solidFill>
                  <a:srgbClr val="00CCCC"/>
                </a:solidFill>
              </a:rPr>
              <a:t>transition from school to decent work and adulthood; </a:t>
            </a:r>
            <a:r>
              <a:rPr lang="en-US" sz="2000" dirty="0" smtClean="0"/>
              <a:t>increasing productivity of existing workers and steering the unemployed into work; assist in reconstruction after conflict and disasters and promote </a:t>
            </a:r>
            <a:r>
              <a:rPr lang="en-US" sz="2000" b="1" dirty="0" smtClean="0">
                <a:solidFill>
                  <a:srgbClr val="00CCCC"/>
                </a:solidFill>
              </a:rPr>
              <a:t>social inclusion </a:t>
            </a:r>
            <a:r>
              <a:rPr lang="en-US" sz="1200" dirty="0" smtClean="0"/>
              <a:t>(UNESCO, Status of TVET in the SADC Region, 2013).</a:t>
            </a:r>
            <a:r>
              <a:rPr lang="en-US" sz="1200" dirty="0" smtClean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CCCC"/>
                </a:solidFill>
              </a:rPr>
              <a:t>“Promoting the growth of a public TVET College system that is responsive to sector, regional and national skills needs and priorities” </a:t>
            </a:r>
            <a:r>
              <a:rPr lang="en-US" sz="1200" dirty="0"/>
              <a:t>(DHET, National Skills Development III, 2011-2016).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CCCC"/>
              </a:solidFill>
            </a:endParaRPr>
          </a:p>
          <a:p>
            <a:pPr>
              <a:lnSpc>
                <a:spcPct val="15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39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41571"/>
            <a:ext cx="9144000" cy="816429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2037348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08947" y="708937"/>
            <a:ext cx="5735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WORKPLACE EVOLVEMENT</a:t>
            </a:r>
            <a:br>
              <a:rPr lang="en-ZA" sz="2800" b="1" dirty="0" smtClean="0"/>
            </a:br>
            <a:endParaRPr lang="en-ZA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8147402"/>
              </p:ext>
            </p:extLst>
          </p:nvPr>
        </p:nvGraphicFramePr>
        <p:xfrm>
          <a:off x="457201" y="1397000"/>
          <a:ext cx="8298492" cy="496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427772"/>
            <a:ext cx="3981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AFFLUENCE</a:t>
            </a:r>
          </a:p>
          <a:p>
            <a:r>
              <a:rPr lang="en-US" sz="2000" dirty="0" smtClean="0"/>
              <a:t>TECHNOLOGY</a:t>
            </a:r>
          </a:p>
          <a:p>
            <a:r>
              <a:rPr lang="en-US" sz="2000" dirty="0" smtClean="0"/>
              <a:t>GLOBALIZATION</a:t>
            </a:r>
          </a:p>
          <a:p>
            <a:r>
              <a:rPr lang="en-US" sz="2000" dirty="0" smtClean="0"/>
              <a:t>GREEN ECONOMIES</a:t>
            </a:r>
          </a:p>
          <a:p>
            <a:r>
              <a:rPr lang="en-US" sz="2000" dirty="0" smtClean="0"/>
              <a:t>FLATTER ORGANISATIONAL DESIGNS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3148" y="5528850"/>
            <a:ext cx="303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(Pink, 2005).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66" y="0"/>
            <a:ext cx="2188546" cy="21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40347"/>
            <a:ext cx="9144000" cy="1273487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7662930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8531" y="-140347"/>
            <a:ext cx="8497056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en-ZA" sz="2000" b="1" dirty="0" smtClean="0"/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ZA" sz="2000" b="1" dirty="0" smtClean="0"/>
              <a:t>UNDERSTANDING THE 21ST CENTURY /CONCEPTUAL AGE DYNAMICS </a:t>
            </a:r>
          </a:p>
          <a:p>
            <a:pPr algn="ctr"/>
            <a:endParaRPr lang="en-ZA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214" y="1444691"/>
            <a:ext cx="8497057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Knowledge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+ C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ollaboration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Communication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ICT, Literacy</a:t>
            </a:r>
            <a:r>
              <a:rPr lang="en-US" sz="2000" dirty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Social and Cultural competences. </a:t>
            </a:r>
            <a:r>
              <a:rPr lang="en-US" sz="2000" i="1" dirty="0" smtClean="0">
                <a:latin typeface="Times New Roman" panose="02020603050405020304" pitchFamily="18" charset="0"/>
                <a:ea typeface="MS Gothic"/>
              </a:rPr>
              <a:t>REFLECTIVE ACTION COMPETENCE.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MS Gothic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ransferable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multi-functional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skills and competence. </a:t>
            </a:r>
            <a:endParaRPr lang="en-US" sz="2000" dirty="0" smtClean="0"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MS Gothic"/>
              </a:rPr>
              <a:t>Comprehensive / </a:t>
            </a:r>
            <a:r>
              <a:rPr lang="en-US" sz="2000" b="1" dirty="0" smtClean="0">
                <a:latin typeface="Times New Roman" panose="02020603050405020304" pitchFamily="18" charset="0"/>
                <a:ea typeface="MS Gothic"/>
              </a:rPr>
              <a:t>HOLISTIC </a:t>
            </a:r>
            <a:r>
              <a:rPr lang="en-US" sz="2000" b="1" dirty="0">
                <a:latin typeface="Times New Roman" panose="02020603050405020304" pitchFamily="18" charset="0"/>
                <a:ea typeface="MS Gothic"/>
              </a:rPr>
              <a:t>solutions to solve complex </a:t>
            </a:r>
            <a:r>
              <a:rPr lang="en-US" sz="2000" b="1" dirty="0" smtClean="0">
                <a:latin typeface="Times New Roman" panose="02020603050405020304" pitchFamily="18" charset="0"/>
                <a:ea typeface="MS Gothic"/>
              </a:rPr>
              <a:t>problems </a:t>
            </a:r>
            <a:r>
              <a:rPr lang="en-US" sz="2000" dirty="0" smtClean="0">
                <a:latin typeface="Times New Roman" panose="02020603050405020304" pitchFamily="18" charset="0"/>
                <a:ea typeface="MS Gothic"/>
              </a:rPr>
              <a:t>-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See the big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picture.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INTERCONNECTEDNESS</a:t>
            </a:r>
            <a:endParaRPr lang="en-US" sz="20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FUNCTIONALITY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Creativity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being emotionally engaged; </a:t>
            </a:r>
            <a:endParaRPr lang="en-US" sz="20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ersuasion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self-understanding, communication; </a:t>
            </a:r>
            <a:endParaRPr lang="en-US" sz="20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Empathy –embrace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social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wellness/ foster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healthy relationships;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humor and fun in improving overall wellness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Meaning –experience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significance,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transcendence, spiritual </a:t>
            </a:r>
            <a:r>
              <a:rPr lang="en-US" sz="2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fulfillment </a:t>
            </a:r>
            <a:r>
              <a:rPr lang="en-US" sz="1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(Pink, 2005). </a:t>
            </a:r>
            <a:endParaRPr lang="en-US" sz="1200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-4704" y="0"/>
            <a:ext cx="9144000" cy="1528174"/>
            <a:chOff x="0" y="0"/>
            <a:chExt cx="9144000" cy="20373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8079288" cy="203734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pic>
        <p:nvPicPr>
          <p:cNvPr id="9" name="Picture 8" descr="Z:\ABBILDUNGEN\Engl_Neu_Arbeitsprozesswiss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62511"/>
            <a:ext cx="5476993" cy="42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Z:\ABBILDUNGEN\Engl_Neu_Arbeitsprozesswiss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597" y="1778224"/>
            <a:ext cx="6388273" cy="45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01070" y="487346"/>
            <a:ext cx="66684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CREATING PATHWAYS</a:t>
            </a:r>
            <a:r>
              <a:rPr lang="mr-IN" sz="2400" b="1" dirty="0" smtClean="0"/>
              <a:t>…</a:t>
            </a:r>
            <a:r>
              <a:rPr lang="en-US" sz="2400" b="1" dirty="0" smtClean="0"/>
              <a:t>.21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CENTURY WORKPLACE</a:t>
            </a:r>
          </a:p>
          <a:p>
            <a:r>
              <a:rPr lang="en-US" sz="2400" b="1" dirty="0" smtClean="0"/>
              <a:t>COMET </a:t>
            </a:r>
            <a:r>
              <a:rPr lang="en-US" sz="2400" b="1" dirty="0"/>
              <a:t>OCCUPATIONAL COMPETENCE MODEL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9768" y="5882911"/>
            <a:ext cx="21418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charset="0"/>
                <a:ea typeface="ＭＳ ゴシック" charset="-128"/>
                <a:cs typeface="Times New Roman" charset="0"/>
              </a:rPr>
              <a:t>(</a:t>
            </a:r>
            <a:r>
              <a:rPr lang="en-US" dirty="0" err="1">
                <a:latin typeface="Times New Roman" charset="0"/>
                <a:ea typeface="ＭＳ ゴシック" charset="-128"/>
                <a:cs typeface="Times New Roman" charset="0"/>
              </a:rPr>
              <a:t>Rauner</a:t>
            </a:r>
            <a:r>
              <a:rPr lang="en-US" dirty="0">
                <a:latin typeface="Times New Roman" charset="0"/>
                <a:ea typeface="ＭＳ ゴシック" charset="-128"/>
                <a:cs typeface="Times New Roman" charset="0"/>
              </a:rPr>
              <a:t>, 2011, p. 25)</a:t>
            </a:r>
            <a:endParaRPr lang="en-US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528175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1743" y="354202"/>
            <a:ext cx="710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COMET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THREE DIMENSIONS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DIDACTIC VEHICLE FOR 21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Century TVET</a:t>
            </a:r>
            <a:endParaRPr lang="en-ZA" sz="2800" b="1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82" y="1528174"/>
            <a:ext cx="7365303" cy="46346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92872" y="5820554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charset="0"/>
                <a:ea typeface="Calibri" charset="0"/>
              </a:rPr>
              <a:t>(</a:t>
            </a:r>
            <a:r>
              <a:rPr lang="en-US" sz="1400" dirty="0" err="1">
                <a:latin typeface="Times New Roman" charset="0"/>
                <a:ea typeface="Calibri" charset="0"/>
              </a:rPr>
              <a:t>Rauner</a:t>
            </a:r>
            <a:r>
              <a:rPr lang="en-US" sz="1400" dirty="0">
                <a:latin typeface="Times New Roman" charset="0"/>
                <a:ea typeface="Calibri" charset="0"/>
              </a:rPr>
              <a:t> et al. , 2013, pp. </a:t>
            </a:r>
            <a:r>
              <a:rPr lang="en-US" sz="1400" dirty="0" smtClean="0">
                <a:latin typeface="Times New Roman" charset="0"/>
                <a:ea typeface="Calibri" charset="0"/>
              </a:rPr>
              <a:t>41-52)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9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86299"/>
            <a:ext cx="9144000" cy="271701"/>
          </a:xfrm>
          <a:prstGeom prst="rect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9144000" cy="986040"/>
            <a:chOff x="0" y="0"/>
            <a:chExt cx="9144000" cy="20373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6" t="23860" r="6340" b="46432"/>
            <a:stretch/>
          </p:blipFill>
          <p:spPr>
            <a:xfrm>
              <a:off x="0" y="0"/>
              <a:ext cx="6817895" cy="20373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69768" y="0"/>
              <a:ext cx="2374232" cy="20373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4600" y="166311"/>
            <a:ext cx="591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RESEARCH DESIGN AND METHODS</a:t>
            </a:r>
          </a:p>
          <a:p>
            <a:endParaRPr lang="en-ZA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2838" y="1152351"/>
            <a:ext cx="88809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PARTICIPANTS : </a:t>
            </a:r>
            <a:r>
              <a:rPr lang="en-US" sz="2000" dirty="0"/>
              <a:t>715 Students and Artisans - 6 Public TVET Colleges (7– campuses); 3 Industry Training Academies; 2 Private TVET Colleges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  Male-69, 1%; Female -26,1%; No response – 4,8%.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/>
              <a:t>Dominant age group:  21-25</a:t>
            </a:r>
          </a:p>
          <a:p>
            <a:pPr algn="just"/>
            <a:r>
              <a:rPr lang="en-US" sz="2000" b="1" dirty="0"/>
              <a:t>STUDY PROGRAMMES: </a:t>
            </a:r>
            <a:r>
              <a:rPr lang="en-US" sz="2000" dirty="0"/>
              <a:t>Mechatronics, Millwright, Welding and Electrical. </a:t>
            </a:r>
          </a:p>
          <a:p>
            <a:pPr algn="just"/>
            <a:r>
              <a:rPr lang="en-US" sz="2000" b="1" dirty="0"/>
              <a:t>Quantitative and Qualitative research – Mixed method – Explanatory Sequential Design</a:t>
            </a:r>
          </a:p>
          <a:p>
            <a:pPr algn="just"/>
            <a:r>
              <a:rPr lang="en-US" sz="2000" b="1" dirty="0"/>
              <a:t>DATA COLLECTION METHODS: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COMET Large-Scale Open-ended Test Task assessment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FOUR CONTEXT QUESTIONNAIRES: Assessment Feedback; COMET Occupational Commitment and Motivational; Social  competence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Qualitative focus group interviews.</a:t>
            </a:r>
          </a:p>
          <a:p>
            <a:pPr algn="just"/>
            <a:r>
              <a:rPr lang="en-US" sz="2000" b="1" dirty="0"/>
              <a:t>DATA ANALYSIS</a:t>
            </a:r>
            <a:r>
              <a:rPr lang="en-US" sz="2000" dirty="0"/>
              <a:t>: SPSS ; COMET psychometric model; Descriptive statistics</a:t>
            </a:r>
          </a:p>
          <a:p>
            <a:pPr algn="just"/>
            <a:r>
              <a:rPr lang="en-US" sz="2000" b="1" dirty="0"/>
              <a:t> COMET Raters identified and trained. </a:t>
            </a:r>
          </a:p>
          <a:p>
            <a:pPr algn="just"/>
            <a:r>
              <a:rPr lang="en-US" sz="2000" b="1" dirty="0"/>
              <a:t>Test Task validity was established.  </a:t>
            </a:r>
          </a:p>
        </p:txBody>
      </p:sp>
    </p:spTree>
    <p:extLst>
      <p:ext uri="{BB962C8B-B14F-4D97-AF65-F5344CB8AC3E}">
        <p14:creationId xmlns:p14="http://schemas.microsoft.com/office/powerpoint/2010/main" val="9980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1066</Words>
  <Application>Microsoft Macintosh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Calibri</vt:lpstr>
      <vt:lpstr>Calibri Light</vt:lpstr>
      <vt:lpstr>Mangal</vt:lpstr>
      <vt:lpstr>MS Gothic</vt:lpstr>
      <vt:lpstr>ＭＳ ゴシック</vt:lpstr>
      <vt:lpstr>Tahoma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Ingemar H</dc:creator>
  <cp:lastModifiedBy>Patricia Jacobs</cp:lastModifiedBy>
  <cp:revision>196</cp:revision>
  <cp:lastPrinted>2016-06-24T09:11:36Z</cp:lastPrinted>
  <dcterms:created xsi:type="dcterms:W3CDTF">2015-08-21T08:18:15Z</dcterms:created>
  <dcterms:modified xsi:type="dcterms:W3CDTF">2017-03-07T15:16:33Z</dcterms:modified>
</cp:coreProperties>
</file>