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0" r:id="rId3"/>
    <p:sldId id="326" r:id="rId4"/>
    <p:sldId id="278" r:id="rId5"/>
    <p:sldId id="324" r:id="rId6"/>
    <p:sldId id="301" r:id="rId7"/>
    <p:sldId id="325" r:id="rId8"/>
    <p:sldId id="277" r:id="rId9"/>
    <p:sldId id="305" r:id="rId10"/>
    <p:sldId id="304" r:id="rId11"/>
    <p:sldId id="275" r:id="rId12"/>
    <p:sldId id="328" r:id="rId13"/>
    <p:sldId id="327" r:id="rId14"/>
    <p:sldId id="306" r:id="rId15"/>
    <p:sldId id="31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Claudia Beck-Reinhardt" initials="DCB" lastIdx="1" clrIdx="0">
    <p:extLst/>
  </p:cmAuthor>
  <p:cmAuthor id="2" name="Mzu" initials="MB"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12" autoAdjust="0"/>
    <p:restoredTop sz="94660"/>
  </p:normalViewPr>
  <p:slideViewPr>
    <p:cSldViewPr>
      <p:cViewPr varScale="1">
        <p:scale>
          <a:sx n="74" d="100"/>
          <a:sy n="74" d="100"/>
        </p:scale>
        <p:origin x="95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6837956"/>
          </a:xfrm>
          <a:prstGeom prst="rect">
            <a:avLst/>
          </a:prstGeom>
        </p:spPr>
      </p:pic>
      <p:sp>
        <p:nvSpPr>
          <p:cNvPr id="2" name="Title 1"/>
          <p:cNvSpPr>
            <a:spLocks noGrp="1"/>
          </p:cNvSpPr>
          <p:nvPr>
            <p:ph type="ctrTitle"/>
          </p:nvPr>
        </p:nvSpPr>
        <p:spPr>
          <a:xfrm>
            <a:off x="685800" y="585629"/>
            <a:ext cx="7772400"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055653"/>
            <a:ext cx="6400800" cy="1460420"/>
          </a:xfrm>
        </p:spPr>
        <p:txBody>
          <a:bodyPr anchor="ctr" anchorCtr="0"/>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3"/>
          <p:cNvSpPr>
            <a:spLocks noGrp="1"/>
          </p:cNvSpPr>
          <p:nvPr>
            <p:ph type="sldNum" sz="quarter" idx="4"/>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259049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2" name="Title 1"/>
          <p:cNvSpPr>
            <a:spLocks noGrp="1"/>
          </p:cNvSpPr>
          <p:nvPr>
            <p:ph type="title"/>
          </p:nvPr>
        </p:nvSpPr>
        <p:spPr>
          <a:xfrm>
            <a:off x="618189" y="813639"/>
            <a:ext cx="7914274" cy="870407"/>
          </a:xfrm>
        </p:spPr>
        <p:txBody>
          <a:bodyPr/>
          <a:lstStyle>
            <a:lvl1pPr>
              <a:defRPr b="1">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8189" y="1875705"/>
            <a:ext cx="3724922"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8189" y="2667986"/>
            <a:ext cx="3724922" cy="3519470"/>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6079" y="1875705"/>
            <a:ext cx="3726385"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6079" y="2667986"/>
            <a:ext cx="3726385" cy="3519470"/>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74220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2" name="Title 1"/>
          <p:cNvSpPr>
            <a:spLocks noGrp="1"/>
          </p:cNvSpPr>
          <p:nvPr>
            <p:ph type="title"/>
          </p:nvPr>
        </p:nvSpPr>
        <p:spPr>
          <a:xfrm>
            <a:off x="618189" y="283827"/>
            <a:ext cx="7914274" cy="378440"/>
          </a:xfrm>
        </p:spPr>
        <p:txBody>
          <a:bodyPr>
            <a:normAutofit/>
          </a:bodyPr>
          <a:lstStyle>
            <a:lvl1pPr>
              <a:defRPr sz="1400" b="1">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8189" y="891767"/>
            <a:ext cx="3724922"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8189" y="1655665"/>
            <a:ext cx="3724922" cy="4531791"/>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6079" y="891767"/>
            <a:ext cx="3726385"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6079" y="1655665"/>
            <a:ext cx="3726385" cy="4531791"/>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a:xfrm>
            <a:off x="69977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08914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2" name="Title 1"/>
          <p:cNvSpPr>
            <a:spLocks noGrp="1"/>
          </p:cNvSpPr>
          <p:nvPr>
            <p:ph type="title"/>
          </p:nvPr>
        </p:nvSpPr>
        <p:spPr>
          <a:xfrm>
            <a:off x="618189" y="813639"/>
            <a:ext cx="7914274" cy="870407"/>
          </a:xfrm>
        </p:spPr>
        <p:txBody>
          <a:bodyPr/>
          <a:lstStyle>
            <a:lvl1pPr>
              <a:defRPr b="1">
                <a:solidFill>
                  <a:srgbClr val="8B0E18"/>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18189" y="1892188"/>
            <a:ext cx="3724922"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6079" y="1892188"/>
            <a:ext cx="3726385"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6997700" y="6517116"/>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61374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2" name="Title 1"/>
          <p:cNvSpPr>
            <a:spLocks noGrp="1"/>
          </p:cNvSpPr>
          <p:nvPr>
            <p:ph type="title"/>
          </p:nvPr>
        </p:nvSpPr>
        <p:spPr>
          <a:xfrm>
            <a:off x="618189" y="312211"/>
            <a:ext cx="7914274" cy="350055"/>
          </a:xfrm>
        </p:spPr>
        <p:txBody>
          <a:bodyPr>
            <a:normAutofit/>
          </a:bodyPr>
          <a:lstStyle>
            <a:lvl1pPr>
              <a:defRPr sz="1400" b="1">
                <a:solidFill>
                  <a:srgbClr val="8B0E18"/>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18189" y="993399"/>
            <a:ext cx="3724922"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6079" y="993399"/>
            <a:ext cx="3726385"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7023100" y="6503682"/>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424070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89" y="5421120"/>
            <a:ext cx="7914274" cy="794717"/>
          </a:xfrm>
        </p:spPr>
        <p:txBody>
          <a:bodyPr anchor="b" anchorCtr="0">
            <a:normAutofit/>
          </a:bodyPr>
          <a:lstStyle>
            <a:lvl1pPr>
              <a:defRPr sz="2500" b="1">
                <a:solidFill>
                  <a:srgbClr val="8B0E18"/>
                </a:solidFill>
              </a:defRPr>
            </a:lvl1pPr>
          </a:lstStyle>
          <a:p>
            <a:r>
              <a:rPr lang="en-US"/>
              <a:t>Click to edit Master title style</a:t>
            </a:r>
            <a:endParaRPr lang="en-US" dirty="0"/>
          </a:p>
        </p:txBody>
      </p:sp>
      <p:sp>
        <p:nvSpPr>
          <p:cNvPr id="8" name="Chart Placeholder 7"/>
          <p:cNvSpPr>
            <a:spLocks noGrp="1"/>
          </p:cNvSpPr>
          <p:nvPr>
            <p:ph type="chart" sz="quarter" idx="10"/>
          </p:nvPr>
        </p:nvSpPr>
        <p:spPr>
          <a:xfrm>
            <a:off x="617539" y="889328"/>
            <a:ext cx="7915275" cy="4437208"/>
          </a:xfrm>
        </p:spPr>
        <p:txBody>
          <a:bodyPr/>
          <a:lstStyle/>
          <a:p>
            <a:r>
              <a:rPr lang="en-US"/>
              <a:t>Click icon to add chart</a:t>
            </a:r>
          </a:p>
        </p:txBody>
      </p:sp>
      <p:sp>
        <p:nvSpPr>
          <p:cNvPr id="5" name="Slide Number Placeholder 3"/>
          <p:cNvSpPr>
            <a:spLocks noGrp="1"/>
          </p:cNvSpPr>
          <p:nvPr>
            <p:ph type="sldNum" sz="quarter" idx="4"/>
          </p:nvPr>
        </p:nvSpPr>
        <p:spPr>
          <a:xfrm>
            <a:off x="7010400" y="6503682"/>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281875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89" y="312211"/>
            <a:ext cx="7914274" cy="350055"/>
          </a:xfrm>
        </p:spPr>
        <p:txBody>
          <a:bodyPr>
            <a:normAutofit/>
          </a:bodyPr>
          <a:lstStyle>
            <a:lvl1pPr>
              <a:defRPr sz="1400" b="1">
                <a:solidFill>
                  <a:srgbClr val="8B0E18"/>
                </a:solidFill>
              </a:defRPr>
            </a:lvl1pPr>
          </a:lstStyle>
          <a:p>
            <a:r>
              <a:rPr lang="en-US"/>
              <a:t>Click to edit Master title style</a:t>
            </a:r>
            <a:endParaRPr lang="en-US" dirty="0"/>
          </a:p>
        </p:txBody>
      </p:sp>
      <p:sp>
        <p:nvSpPr>
          <p:cNvPr id="7" name="Chart Placeholder 7"/>
          <p:cNvSpPr>
            <a:spLocks noGrp="1"/>
          </p:cNvSpPr>
          <p:nvPr>
            <p:ph type="chart" sz="quarter" idx="10"/>
          </p:nvPr>
        </p:nvSpPr>
        <p:spPr>
          <a:xfrm>
            <a:off x="617539" y="889328"/>
            <a:ext cx="7915275" cy="5307589"/>
          </a:xfrm>
        </p:spPr>
        <p:txBody>
          <a:bodyPr/>
          <a:lstStyle/>
          <a:p>
            <a:r>
              <a:rPr lang="en-US"/>
              <a:t>Click icon to add chart</a:t>
            </a:r>
          </a:p>
        </p:txBody>
      </p:sp>
      <p:sp>
        <p:nvSpPr>
          <p:cNvPr id="5" name="Slide Number Placeholder 3"/>
          <p:cNvSpPr>
            <a:spLocks noGrp="1"/>
          </p:cNvSpPr>
          <p:nvPr>
            <p:ph type="sldNum" sz="quarter" idx="4"/>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47006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2" name="Title 1"/>
          <p:cNvSpPr>
            <a:spLocks noGrp="1"/>
          </p:cNvSpPr>
          <p:nvPr>
            <p:ph type="title"/>
          </p:nvPr>
        </p:nvSpPr>
        <p:spPr>
          <a:xfrm>
            <a:off x="618189" y="5326509"/>
            <a:ext cx="7914274" cy="870407"/>
          </a:xfrm>
        </p:spPr>
        <p:txBody>
          <a:bodyPr anchor="b" anchorCtr="0">
            <a:normAutofit/>
          </a:bodyPr>
          <a:lstStyle>
            <a:lvl1pPr>
              <a:defRPr sz="2500" b="1">
                <a:solidFill>
                  <a:srgbClr val="8B0E18"/>
                </a:solidFill>
              </a:defRPr>
            </a:lvl1pPr>
          </a:lstStyle>
          <a:p>
            <a:r>
              <a:rPr lang="en-US"/>
              <a:t>Click to edit Master title style</a:t>
            </a:r>
            <a:endParaRPr lang="en-US" dirty="0"/>
          </a:p>
        </p:txBody>
      </p:sp>
      <p:sp>
        <p:nvSpPr>
          <p:cNvPr id="7" name="Chart Placeholder 7"/>
          <p:cNvSpPr>
            <a:spLocks noGrp="1"/>
          </p:cNvSpPr>
          <p:nvPr>
            <p:ph type="chart" sz="quarter" idx="10"/>
          </p:nvPr>
        </p:nvSpPr>
        <p:spPr>
          <a:xfrm>
            <a:off x="617539" y="747415"/>
            <a:ext cx="7915275" cy="4777775"/>
          </a:xfrm>
        </p:spPr>
        <p:txBody>
          <a:bodyPr/>
          <a:lstStyle/>
          <a:p>
            <a:r>
              <a:rPr lang="en-US"/>
              <a:t>Click icon to add chart</a:t>
            </a:r>
          </a:p>
        </p:txBody>
      </p:sp>
      <p:sp>
        <p:nvSpPr>
          <p:cNvPr id="5" name="Slide Number Placeholder 3"/>
          <p:cNvSpPr>
            <a:spLocks noGrp="1"/>
          </p:cNvSpPr>
          <p:nvPr>
            <p:ph type="sldNum" sz="quarter" idx="4"/>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695269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1_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2" name="Title 1"/>
          <p:cNvSpPr>
            <a:spLocks noGrp="1"/>
          </p:cNvSpPr>
          <p:nvPr>
            <p:ph type="title"/>
          </p:nvPr>
        </p:nvSpPr>
        <p:spPr>
          <a:xfrm>
            <a:off x="618189" y="312211"/>
            <a:ext cx="7914274" cy="350055"/>
          </a:xfrm>
        </p:spPr>
        <p:txBody>
          <a:bodyPr>
            <a:normAutofit/>
          </a:bodyPr>
          <a:lstStyle>
            <a:lvl1pPr>
              <a:defRPr sz="1400" b="1">
                <a:solidFill>
                  <a:srgbClr val="8B0E18"/>
                </a:solidFill>
              </a:defRPr>
            </a:lvl1pPr>
          </a:lstStyle>
          <a:p>
            <a:r>
              <a:rPr lang="en-US"/>
              <a:t>Click to edit Master title style</a:t>
            </a:r>
            <a:endParaRPr lang="en-US" dirty="0"/>
          </a:p>
        </p:txBody>
      </p:sp>
      <p:sp>
        <p:nvSpPr>
          <p:cNvPr id="7" name="Chart Placeholder 7"/>
          <p:cNvSpPr>
            <a:spLocks noGrp="1"/>
          </p:cNvSpPr>
          <p:nvPr>
            <p:ph type="chart" sz="quarter" idx="10"/>
          </p:nvPr>
        </p:nvSpPr>
        <p:spPr>
          <a:xfrm>
            <a:off x="617539" y="794719"/>
            <a:ext cx="7915275" cy="4853463"/>
          </a:xfrm>
        </p:spPr>
        <p:txBody>
          <a:bodyPr/>
          <a:lstStyle/>
          <a:p>
            <a:r>
              <a:rPr lang="en-US"/>
              <a:t>Click icon to add chart</a:t>
            </a:r>
          </a:p>
        </p:txBody>
      </p:sp>
      <p:sp>
        <p:nvSpPr>
          <p:cNvPr id="5" name="Slide Number Placeholder 3"/>
          <p:cNvSpPr>
            <a:spLocks noGrp="1"/>
          </p:cNvSpPr>
          <p:nvPr>
            <p:ph type="sldNum" sz="quarter" idx="4"/>
          </p:nvPr>
        </p:nvSpPr>
        <p:spPr>
          <a:xfrm>
            <a:off x="69977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012704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9" name="Rectangle 8"/>
          <p:cNvSpPr/>
          <p:nvPr/>
        </p:nvSpPr>
        <p:spPr>
          <a:xfrm>
            <a:off x="643960" y="737951"/>
            <a:ext cx="2821555" cy="5388212"/>
          </a:xfrm>
          <a:prstGeom prst="rect">
            <a:avLst/>
          </a:prstGeom>
          <a:solidFill>
            <a:srgbClr val="0E5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1"/>
          </p:nvPr>
        </p:nvSpPr>
        <p:spPr>
          <a:xfrm>
            <a:off x="3575051" y="737953"/>
            <a:ext cx="4912693" cy="5388211"/>
          </a:xfrm>
        </p:spPr>
        <p:txBody>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3" cstate="screen">
            <a:alphaModFix amt="33000"/>
            <a:extLst>
              <a:ext uri="{28A0092B-C50C-407E-A947-70E740481C1C}">
                <a14:useLocalDpi xmlns:a14="http://schemas.microsoft.com/office/drawing/2010/main"/>
              </a:ext>
            </a:extLst>
          </a:blip>
          <a:srcRect l="33228" t="32965" r="21013" b="16316"/>
          <a:stretch/>
        </p:blipFill>
        <p:spPr>
          <a:xfrm>
            <a:off x="756554" y="4884299"/>
            <a:ext cx="2697515" cy="1357473"/>
          </a:xfrm>
          <a:prstGeom prst="rect">
            <a:avLst/>
          </a:prstGeom>
        </p:spPr>
      </p:pic>
      <p:sp>
        <p:nvSpPr>
          <p:cNvPr id="2" name="Title 1"/>
          <p:cNvSpPr>
            <a:spLocks noGrp="1"/>
          </p:cNvSpPr>
          <p:nvPr>
            <p:ph type="title"/>
          </p:nvPr>
        </p:nvSpPr>
        <p:spPr>
          <a:xfrm>
            <a:off x="643960" y="737952"/>
            <a:ext cx="2821555" cy="1002862"/>
          </a:xfrm>
        </p:spPr>
        <p:txBody>
          <a:bodyPr anchor="b"/>
          <a:lstStyle>
            <a:lvl1pPr algn="l">
              <a:defRPr sz="2000" b="1">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3960" y="1958414"/>
            <a:ext cx="2821555" cy="4167749"/>
          </a:xfrm>
        </p:spPr>
        <p:txBody>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4"/>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30966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9" name="Rectangle 8"/>
          <p:cNvSpPr/>
          <p:nvPr/>
        </p:nvSpPr>
        <p:spPr>
          <a:xfrm>
            <a:off x="643960" y="737951"/>
            <a:ext cx="2821555" cy="5388212"/>
          </a:xfrm>
          <a:prstGeom prst="rect">
            <a:avLst/>
          </a:prstGeom>
          <a:solidFill>
            <a:srgbClr val="E196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1"/>
          </p:nvPr>
        </p:nvSpPr>
        <p:spPr>
          <a:xfrm>
            <a:off x="3575051" y="737953"/>
            <a:ext cx="4912693" cy="5388211"/>
          </a:xfrm>
        </p:spPr>
        <p:txBody>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rotWithShape="1">
          <a:blip r:embed="rId3" cstate="screen">
            <a:alphaModFix amt="33000"/>
            <a:extLst>
              <a:ext uri="{28A0092B-C50C-407E-A947-70E740481C1C}">
                <a14:useLocalDpi xmlns:a14="http://schemas.microsoft.com/office/drawing/2010/main"/>
              </a:ext>
            </a:extLst>
          </a:blip>
          <a:srcRect l="33228" t="32965" r="21013" b="16316"/>
          <a:stretch/>
        </p:blipFill>
        <p:spPr>
          <a:xfrm>
            <a:off x="756554" y="4884299"/>
            <a:ext cx="2697515" cy="1357473"/>
          </a:xfrm>
          <a:prstGeom prst="rect">
            <a:avLst/>
          </a:prstGeom>
        </p:spPr>
      </p:pic>
      <p:sp>
        <p:nvSpPr>
          <p:cNvPr id="2" name="Title 1"/>
          <p:cNvSpPr>
            <a:spLocks noGrp="1"/>
          </p:cNvSpPr>
          <p:nvPr>
            <p:ph type="title"/>
          </p:nvPr>
        </p:nvSpPr>
        <p:spPr>
          <a:xfrm>
            <a:off x="643960" y="737952"/>
            <a:ext cx="2821555" cy="1002862"/>
          </a:xfrm>
        </p:spPr>
        <p:txBody>
          <a:bodyPr anchor="b"/>
          <a:lstStyle>
            <a:lvl1pPr algn="l">
              <a:defRPr sz="2000" b="1">
                <a:solidFill>
                  <a:srgbClr val="8B0E18"/>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3960" y="1958414"/>
            <a:ext cx="2821555" cy="4167749"/>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4"/>
          </p:nvPr>
        </p:nvSpPr>
        <p:spPr>
          <a:xfrm>
            <a:off x="69977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24442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8383"/>
            <a:ext cx="9144000" cy="6837956"/>
          </a:xfrm>
          <a:prstGeom prst="rect">
            <a:avLst/>
          </a:prstGeom>
          <a:noFill/>
        </p:spPr>
      </p:pic>
      <p:sp>
        <p:nvSpPr>
          <p:cNvPr id="2" name="Title 1"/>
          <p:cNvSpPr>
            <a:spLocks noGrp="1"/>
          </p:cNvSpPr>
          <p:nvPr>
            <p:ph type="title"/>
          </p:nvPr>
        </p:nvSpPr>
        <p:spPr>
          <a:xfrm>
            <a:off x="722313" y="1687507"/>
            <a:ext cx="7772400" cy="1362075"/>
          </a:xfrm>
        </p:spPr>
        <p:txBody>
          <a:bodyPr anchor="ctr" anchorCtr="0">
            <a:normAutofit/>
          </a:bodyPr>
          <a:lstStyle>
            <a:lvl1pPr algn="ctr">
              <a:defRPr sz="2800" b="1" cap="all">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41914"/>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p:cNvPicPr>
            <a:picLocks noChangeAspect="1"/>
          </p:cNvPicPr>
          <p:nvPr/>
        </p:nvPicPr>
        <p:blipFill>
          <a:blip r:embed="rId3"/>
          <a:stretch>
            <a:fillRect/>
          </a:stretch>
        </p:blipFill>
        <p:spPr>
          <a:xfrm>
            <a:off x="6153391" y="372046"/>
            <a:ext cx="2636165" cy="1119470"/>
          </a:xfrm>
          <a:prstGeom prst="rect">
            <a:avLst/>
          </a:prstGeom>
        </p:spPr>
      </p:pic>
      <p:pic>
        <p:nvPicPr>
          <p:cNvPr id="11" name="Picture 10"/>
          <p:cNvPicPr>
            <a:picLocks noChangeAspect="1"/>
          </p:cNvPicPr>
          <p:nvPr/>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3185791" y="5111361"/>
            <a:ext cx="2697515" cy="1357473"/>
          </a:xfrm>
          <a:prstGeom prst="rect">
            <a:avLst/>
          </a:prstGeom>
        </p:spPr>
      </p:pic>
      <p:sp>
        <p:nvSpPr>
          <p:cNvPr id="7" name="Slide Number Placeholder 3"/>
          <p:cNvSpPr>
            <a:spLocks noGrp="1"/>
          </p:cNvSpPr>
          <p:nvPr>
            <p:ph type="sldNum" sz="quarter" idx="4"/>
          </p:nvPr>
        </p:nvSpPr>
        <p:spPr>
          <a:xfrm>
            <a:off x="6997700" y="6517116"/>
            <a:ext cx="2133600" cy="366073"/>
          </a:xfrm>
          <a:prstGeom prst="rect">
            <a:avLst/>
          </a:prstGeom>
        </p:spPr>
        <p:txBody>
          <a:bodyPr vert="horz" lIns="91440" tIns="45720" rIns="91440" bIns="45720" rtlCol="0" anchor="ctr"/>
          <a:lstStyle>
            <a:lvl1pPr algn="r">
              <a:defRPr sz="1000">
                <a:solidFill>
                  <a:schemeClr val="bg1"/>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053308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4"/>
            <a:ext cx="9143999" cy="6837955"/>
          </a:xfrm>
          <a:prstGeom prst="rect">
            <a:avLst/>
          </a:prstGeom>
        </p:spPr>
      </p:pic>
      <p:sp>
        <p:nvSpPr>
          <p:cNvPr id="9" name="Rectangle 8"/>
          <p:cNvSpPr/>
          <p:nvPr/>
        </p:nvSpPr>
        <p:spPr>
          <a:xfrm>
            <a:off x="643960" y="737951"/>
            <a:ext cx="2821555" cy="5388212"/>
          </a:xfrm>
          <a:prstGeom prst="rect">
            <a:avLst/>
          </a:prstGeom>
          <a:solidFill>
            <a:srgbClr val="0E5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1"/>
          </p:nvPr>
        </p:nvSpPr>
        <p:spPr>
          <a:xfrm>
            <a:off x="3575051" y="1021782"/>
            <a:ext cx="4912693" cy="5104381"/>
          </a:xfrm>
        </p:spPr>
        <p:txBody>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3" cstate="screen">
            <a:alphaModFix amt="33000"/>
            <a:extLst>
              <a:ext uri="{28A0092B-C50C-407E-A947-70E740481C1C}">
                <a14:useLocalDpi xmlns:a14="http://schemas.microsoft.com/office/drawing/2010/main"/>
              </a:ext>
            </a:extLst>
          </a:blip>
          <a:srcRect l="33228" t="32965" r="21013" b="16316"/>
          <a:stretch/>
        </p:blipFill>
        <p:spPr>
          <a:xfrm>
            <a:off x="756554" y="4884299"/>
            <a:ext cx="2697515" cy="1357473"/>
          </a:xfrm>
          <a:prstGeom prst="rect">
            <a:avLst/>
          </a:prstGeom>
        </p:spPr>
      </p:pic>
      <p:sp>
        <p:nvSpPr>
          <p:cNvPr id="2" name="Title 1"/>
          <p:cNvSpPr>
            <a:spLocks noGrp="1"/>
          </p:cNvSpPr>
          <p:nvPr>
            <p:ph type="title"/>
          </p:nvPr>
        </p:nvSpPr>
        <p:spPr>
          <a:xfrm>
            <a:off x="643960" y="737952"/>
            <a:ext cx="2821555" cy="1002862"/>
          </a:xfrm>
        </p:spPr>
        <p:txBody>
          <a:bodyPr anchor="b"/>
          <a:lstStyle>
            <a:lvl1pPr algn="l">
              <a:defRPr sz="2000" b="1">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3960" y="1958414"/>
            <a:ext cx="2821555" cy="4167749"/>
          </a:xfrm>
        </p:spPr>
        <p:txBody>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4"/>
          </p:nvPr>
        </p:nvSpPr>
        <p:spPr>
          <a:xfrm>
            <a:off x="7010400" y="6476815"/>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848266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4"/>
            <a:ext cx="9143999" cy="6837955"/>
          </a:xfrm>
          <a:prstGeom prst="rect">
            <a:avLst/>
          </a:prstGeom>
        </p:spPr>
      </p:pic>
      <p:sp>
        <p:nvSpPr>
          <p:cNvPr id="9" name="Rectangle 8"/>
          <p:cNvSpPr/>
          <p:nvPr/>
        </p:nvSpPr>
        <p:spPr>
          <a:xfrm>
            <a:off x="643960" y="737951"/>
            <a:ext cx="2821555" cy="5388212"/>
          </a:xfrm>
          <a:prstGeom prst="rect">
            <a:avLst/>
          </a:prstGeom>
          <a:solidFill>
            <a:srgbClr val="E196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 name="Content Placeholder 2"/>
          <p:cNvSpPr>
            <a:spLocks noGrp="1"/>
          </p:cNvSpPr>
          <p:nvPr>
            <p:ph idx="1"/>
          </p:nvPr>
        </p:nvSpPr>
        <p:spPr>
          <a:xfrm>
            <a:off x="3575051" y="1002860"/>
            <a:ext cx="4912693" cy="5123303"/>
          </a:xfrm>
        </p:spPr>
        <p:txBody>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rotWithShape="1">
          <a:blip r:embed="rId3" cstate="screen">
            <a:alphaModFix amt="33000"/>
            <a:extLst>
              <a:ext uri="{28A0092B-C50C-407E-A947-70E740481C1C}">
                <a14:useLocalDpi xmlns:a14="http://schemas.microsoft.com/office/drawing/2010/main"/>
              </a:ext>
            </a:extLst>
          </a:blip>
          <a:srcRect l="33228" t="32965" r="21013" b="16316"/>
          <a:stretch/>
        </p:blipFill>
        <p:spPr>
          <a:xfrm>
            <a:off x="756554" y="4884299"/>
            <a:ext cx="2697515" cy="1357473"/>
          </a:xfrm>
          <a:prstGeom prst="rect">
            <a:avLst/>
          </a:prstGeom>
        </p:spPr>
      </p:pic>
      <p:sp>
        <p:nvSpPr>
          <p:cNvPr id="2" name="Title 1"/>
          <p:cNvSpPr>
            <a:spLocks noGrp="1"/>
          </p:cNvSpPr>
          <p:nvPr>
            <p:ph type="title"/>
          </p:nvPr>
        </p:nvSpPr>
        <p:spPr>
          <a:xfrm>
            <a:off x="643960" y="737952"/>
            <a:ext cx="2821555" cy="1002862"/>
          </a:xfrm>
        </p:spPr>
        <p:txBody>
          <a:bodyPr anchor="b"/>
          <a:lstStyle>
            <a:lvl1pPr algn="l">
              <a:defRPr sz="2000" b="1">
                <a:solidFill>
                  <a:srgbClr val="8B0E18"/>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3960" y="1958414"/>
            <a:ext cx="2821555" cy="4167749"/>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4"/>
          </p:nvPr>
        </p:nvSpPr>
        <p:spPr>
          <a:xfrm>
            <a:off x="6985000" y="6476815"/>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849952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4"/>
            <a:ext cx="9143999" cy="6837955"/>
          </a:xfrm>
          <a:prstGeom prst="rect">
            <a:avLst/>
          </a:prstGeom>
        </p:spPr>
      </p:pic>
      <p:sp>
        <p:nvSpPr>
          <p:cNvPr id="2" name="Title 1"/>
          <p:cNvSpPr>
            <a:spLocks noGrp="1"/>
          </p:cNvSpPr>
          <p:nvPr>
            <p:ph type="title"/>
          </p:nvPr>
        </p:nvSpPr>
        <p:spPr>
          <a:xfrm>
            <a:off x="643959" y="4800600"/>
            <a:ext cx="7852728" cy="566738"/>
          </a:xfrm>
        </p:spPr>
        <p:txBody>
          <a:bodyPr anchor="b"/>
          <a:lstStyle>
            <a:lvl1pPr algn="l">
              <a:defRPr sz="2000" b="1">
                <a:solidFill>
                  <a:srgbClr val="8B0E18"/>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43959" y="917712"/>
            <a:ext cx="7852728" cy="3809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3959" y="5367338"/>
            <a:ext cx="78527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6997700" y="6476815"/>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227712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4"/>
            <a:ext cx="9143998" cy="6837955"/>
          </a:xfrm>
          <a:prstGeom prst="rect">
            <a:avLst/>
          </a:prstGeom>
        </p:spPr>
      </p:pic>
      <p:sp>
        <p:nvSpPr>
          <p:cNvPr id="2" name="Title 1"/>
          <p:cNvSpPr>
            <a:spLocks noGrp="1"/>
          </p:cNvSpPr>
          <p:nvPr>
            <p:ph type="title"/>
          </p:nvPr>
        </p:nvSpPr>
        <p:spPr>
          <a:xfrm>
            <a:off x="643959" y="4800600"/>
            <a:ext cx="6010288" cy="566738"/>
          </a:xfrm>
        </p:spPr>
        <p:txBody>
          <a:bodyPr anchor="b"/>
          <a:lstStyle>
            <a:lvl1pPr algn="l">
              <a:defRPr sz="2000" b="1">
                <a:solidFill>
                  <a:srgbClr val="8B0E18"/>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43959" y="756877"/>
            <a:ext cx="7852728" cy="39706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3959" y="5367338"/>
            <a:ext cx="60102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2210170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6837956"/>
          </a:xfrm>
          <a:prstGeom prst="rect">
            <a:avLst/>
          </a:prstGeom>
        </p:spPr>
      </p:pic>
      <p:pic>
        <p:nvPicPr>
          <p:cNvPr id="4" name="Picture 3" descr="GTAC Final Logo 2015_DAR-0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821" y="4966994"/>
            <a:ext cx="2909069" cy="1315071"/>
          </a:xfrm>
          <a:prstGeom prst="rect">
            <a:avLst/>
          </a:prstGeom>
        </p:spPr>
      </p:pic>
      <p:sp>
        <p:nvSpPr>
          <p:cNvPr id="5" name="TextBox 4"/>
          <p:cNvSpPr txBox="1"/>
          <p:nvPr/>
        </p:nvSpPr>
        <p:spPr>
          <a:xfrm>
            <a:off x="652903" y="425742"/>
            <a:ext cx="7799064" cy="3046988"/>
          </a:xfrm>
          <a:prstGeom prst="rect">
            <a:avLst/>
          </a:prstGeom>
          <a:noFill/>
        </p:spPr>
        <p:txBody>
          <a:bodyPr wrap="square" rtlCol="0">
            <a:spAutoFit/>
          </a:bodyPr>
          <a:lstStyle/>
          <a:p>
            <a:pPr algn="ctr"/>
            <a:r>
              <a:rPr lang="en-US" sz="1200" kern="1200" dirty="0">
                <a:solidFill>
                  <a:srgbClr val="FFFFFF"/>
                </a:solidFill>
                <a:latin typeface="Arial"/>
                <a:ea typeface="+mn-ea"/>
                <a:cs typeface="Arial"/>
              </a:rPr>
              <a:t>GTAC</a:t>
            </a:r>
          </a:p>
          <a:p>
            <a:pPr algn="ctr"/>
            <a:r>
              <a:rPr lang="en-US" sz="1200" kern="1200" dirty="0">
                <a:solidFill>
                  <a:srgbClr val="FFFFFF"/>
                </a:solidFill>
                <a:latin typeface="Arial"/>
                <a:ea typeface="+mn-ea"/>
                <a:cs typeface="Arial"/>
              </a:rPr>
              <a:t>Government Technical Advisory Centre</a:t>
            </a:r>
          </a:p>
          <a:p>
            <a:pPr algn="ctr"/>
            <a:r>
              <a:rPr lang="en-US" sz="1200" kern="1200" dirty="0">
                <a:solidFill>
                  <a:srgbClr val="FFFFFF"/>
                </a:solidFill>
                <a:latin typeface="Arial"/>
                <a:ea typeface="+mn-ea"/>
                <a:cs typeface="Arial"/>
              </a:rPr>
              <a:t>Private Bag X115</a:t>
            </a:r>
          </a:p>
          <a:p>
            <a:pPr algn="ctr"/>
            <a:r>
              <a:rPr lang="en-US" sz="1200" kern="1200" dirty="0">
                <a:solidFill>
                  <a:srgbClr val="FFFFFF"/>
                </a:solidFill>
                <a:latin typeface="Arial"/>
                <a:ea typeface="+mn-ea"/>
                <a:cs typeface="Arial"/>
              </a:rPr>
              <a:t>Pretoria 0001</a:t>
            </a:r>
          </a:p>
          <a:p>
            <a:pPr algn="ctr"/>
            <a:endParaRPr lang="en-US" sz="1200" kern="1200" dirty="0">
              <a:solidFill>
                <a:srgbClr val="FFFFFF"/>
              </a:solidFill>
              <a:latin typeface="Arial"/>
              <a:ea typeface="+mn-ea"/>
              <a:cs typeface="Arial"/>
            </a:endParaRPr>
          </a:p>
          <a:p>
            <a:pPr algn="ctr"/>
            <a:r>
              <a:rPr lang="en-US" sz="1200" b="0" kern="1200" dirty="0">
                <a:solidFill>
                  <a:srgbClr val="FFFFFF"/>
                </a:solidFill>
                <a:latin typeface="Arial"/>
                <a:ea typeface="+mn-ea"/>
                <a:cs typeface="Arial"/>
              </a:rPr>
              <a:t>GTAC</a:t>
            </a:r>
          </a:p>
          <a:p>
            <a:pPr algn="ctr"/>
            <a:r>
              <a:rPr lang="en-US" sz="1200" b="0" kern="1200" dirty="0">
                <a:solidFill>
                  <a:srgbClr val="FFFFFF"/>
                </a:solidFill>
                <a:latin typeface="Arial"/>
                <a:ea typeface="+mn-ea"/>
                <a:cs typeface="Arial"/>
              </a:rPr>
              <a:t>Government Technical Advisory Centre</a:t>
            </a:r>
          </a:p>
          <a:p>
            <a:pPr algn="ctr"/>
            <a:r>
              <a:rPr lang="en-US" sz="1200" b="0" kern="1200" dirty="0">
                <a:solidFill>
                  <a:srgbClr val="FFFFFF"/>
                </a:solidFill>
                <a:latin typeface="Arial"/>
                <a:ea typeface="+mn-ea"/>
                <a:cs typeface="Arial"/>
              </a:rPr>
              <a:t>240 </a:t>
            </a:r>
            <a:r>
              <a:rPr lang="en-US" sz="1200" b="0" kern="1200" dirty="0" err="1">
                <a:solidFill>
                  <a:srgbClr val="FFFFFF"/>
                </a:solidFill>
                <a:latin typeface="Arial"/>
                <a:ea typeface="+mn-ea"/>
                <a:cs typeface="Arial"/>
              </a:rPr>
              <a:t>Madiba</a:t>
            </a:r>
            <a:r>
              <a:rPr lang="en-US" sz="1200" b="0" kern="1200" dirty="0">
                <a:solidFill>
                  <a:srgbClr val="FFFFFF"/>
                </a:solidFill>
                <a:latin typeface="Arial"/>
                <a:ea typeface="+mn-ea"/>
                <a:cs typeface="Arial"/>
              </a:rPr>
              <a:t> Street </a:t>
            </a:r>
          </a:p>
          <a:p>
            <a:pPr algn="ctr"/>
            <a:r>
              <a:rPr lang="en-US" sz="1200" b="0" kern="1200" dirty="0">
                <a:solidFill>
                  <a:srgbClr val="FFFFFF"/>
                </a:solidFill>
                <a:latin typeface="Arial"/>
                <a:ea typeface="+mn-ea"/>
                <a:cs typeface="Arial"/>
              </a:rPr>
              <a:t>Pretoria</a:t>
            </a:r>
            <a:r>
              <a:rPr lang="en-US" sz="1200" b="0" kern="1200" baseline="0" dirty="0">
                <a:solidFill>
                  <a:srgbClr val="FFFFFF"/>
                </a:solidFill>
                <a:latin typeface="Arial"/>
                <a:ea typeface="+mn-ea"/>
                <a:cs typeface="Arial"/>
              </a:rPr>
              <a:t> </a:t>
            </a:r>
            <a:r>
              <a:rPr lang="en-US" sz="1200" b="0" kern="1200" dirty="0">
                <a:solidFill>
                  <a:srgbClr val="FFFFFF"/>
                </a:solidFill>
                <a:latin typeface="Arial"/>
                <a:ea typeface="+mn-ea"/>
                <a:cs typeface="Arial"/>
              </a:rPr>
              <a:t>0002 </a:t>
            </a:r>
          </a:p>
          <a:p>
            <a:pPr algn="ctr"/>
            <a:endParaRPr lang="en-US" sz="1200" b="0" kern="1200" dirty="0">
              <a:solidFill>
                <a:srgbClr val="FFFFFF"/>
              </a:solidFill>
              <a:latin typeface="Arial"/>
              <a:ea typeface="+mn-ea"/>
              <a:cs typeface="Arial"/>
            </a:endParaRPr>
          </a:p>
          <a:p>
            <a:pPr algn="ctr"/>
            <a:r>
              <a:rPr lang="en-US" sz="1500" b="0" kern="1200" dirty="0">
                <a:solidFill>
                  <a:srgbClr val="FFFFFF"/>
                </a:solidFill>
                <a:latin typeface="Arial"/>
                <a:ea typeface="+mn-ea"/>
                <a:cs typeface="Arial"/>
              </a:rPr>
              <a:t>info@gtac.gov.za</a:t>
            </a:r>
            <a:br>
              <a:rPr lang="en-US" sz="1500" b="0" kern="1200" dirty="0">
                <a:solidFill>
                  <a:srgbClr val="FFFFFF"/>
                </a:solidFill>
                <a:latin typeface="Arial"/>
                <a:ea typeface="+mn-ea"/>
                <a:cs typeface="Arial"/>
              </a:rPr>
            </a:br>
            <a:r>
              <a:rPr lang="en-US" sz="1500" b="0" kern="1200" dirty="0">
                <a:solidFill>
                  <a:srgbClr val="FFFFFF"/>
                </a:solidFill>
                <a:latin typeface="Arial"/>
                <a:ea typeface="+mn-ea"/>
                <a:cs typeface="Arial"/>
              </a:rPr>
              <a:t/>
            </a:r>
            <a:br>
              <a:rPr lang="en-US" sz="1500" b="0" kern="1200" dirty="0">
                <a:solidFill>
                  <a:srgbClr val="FFFFFF"/>
                </a:solidFill>
                <a:latin typeface="Arial"/>
                <a:ea typeface="+mn-ea"/>
                <a:cs typeface="Arial"/>
              </a:rPr>
            </a:br>
            <a:r>
              <a:rPr lang="en-US" sz="3000" b="0" kern="1200" dirty="0">
                <a:solidFill>
                  <a:srgbClr val="FFFFFF"/>
                </a:solidFill>
                <a:latin typeface="Arial"/>
                <a:ea typeface="+mn-ea"/>
                <a:cs typeface="Arial"/>
              </a:rPr>
              <a:t>www.gtac.gov.za</a:t>
            </a:r>
          </a:p>
          <a:p>
            <a:pPr algn="ctr"/>
            <a:endParaRPr lang="en-US" sz="1200" dirty="0">
              <a:solidFill>
                <a:srgbClr val="FFFFFF"/>
              </a:solidFill>
              <a:latin typeface="Arial"/>
              <a:cs typeface="Arial"/>
            </a:endParaRPr>
          </a:p>
        </p:txBody>
      </p:sp>
      <p:sp>
        <p:nvSpPr>
          <p:cNvPr id="6" name="Slide Number Placeholder 3"/>
          <p:cNvSpPr>
            <a:spLocks noGrp="1"/>
          </p:cNvSpPr>
          <p:nvPr>
            <p:ph type="sldNum" sz="quarter" idx="4"/>
          </p:nvPr>
        </p:nvSpPr>
        <p:spPr>
          <a:xfrm>
            <a:off x="7010400" y="6476815"/>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035040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3"/>
          <p:cNvSpPr>
            <a:spLocks noGrp="1"/>
          </p:cNvSpPr>
          <p:nvPr>
            <p:ph type="sldNum" sz="quarter" idx="4"/>
          </p:nvPr>
        </p:nvSpPr>
        <p:spPr>
          <a:xfrm>
            <a:off x="6959600" y="6463381"/>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80691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8894" y="278796"/>
            <a:ext cx="4560691" cy="507137"/>
          </a:xfrm>
          <a:prstGeom prst="rect">
            <a:avLst/>
          </a:prstGeom>
          <a:effectLst>
            <a:outerShdw blurRad="76200" dir="18900000" sy="23000" kx="-1200000" algn="bl" rotWithShape="0">
              <a:prstClr val="black">
                <a:alpha val="20000"/>
              </a:prstClr>
            </a:outerShdw>
          </a:effectLst>
        </p:spPr>
      </p:pic>
      <p:pic>
        <p:nvPicPr>
          <p:cNvPr id="5" name="Picture 4"/>
          <p:cNvPicPr>
            <a:picLocks noChangeAspect="1"/>
          </p:cNvPicPr>
          <p:nvPr/>
        </p:nvPicPr>
        <p:blipFill rotWithShape="1">
          <a:blip r:embed="rId3"/>
          <a:srcRect r="5776"/>
          <a:stretch/>
        </p:blipFill>
        <p:spPr>
          <a:xfrm>
            <a:off x="7231386" y="4965835"/>
            <a:ext cx="1912614" cy="1663682"/>
          </a:xfrm>
          <a:prstGeom prst="rect">
            <a:avLst/>
          </a:prstGeom>
        </p:spPr>
      </p:pic>
      <p:sp>
        <p:nvSpPr>
          <p:cNvPr id="6" name="Slide Number Placeholder 2"/>
          <p:cNvSpPr>
            <a:spLocks noGrp="1"/>
          </p:cNvSpPr>
          <p:nvPr>
            <p:ph type="sldNum" sz="quarter" idx="10"/>
          </p:nvPr>
        </p:nvSpPr>
        <p:spPr>
          <a:xfrm>
            <a:off x="6832600" y="6446481"/>
            <a:ext cx="2133600" cy="366073"/>
          </a:xfrm>
        </p:spPr>
        <p:txBody>
          <a:bodyPr/>
          <a:lstStyle/>
          <a:p>
            <a:fld id="{C6F1AC89-026A-4CFC-A36A-EEB11C12F447}" type="slidenum">
              <a:rPr lang="en-ZA" smtClean="0"/>
              <a:t>‹#›</a:t>
            </a:fld>
            <a:endParaRPr lang="en-ZA"/>
          </a:p>
        </p:txBody>
      </p:sp>
    </p:spTree>
    <p:extLst>
      <p:ext uri="{BB962C8B-B14F-4D97-AF65-F5344CB8AC3E}">
        <p14:creationId xmlns:p14="http://schemas.microsoft.com/office/powerpoint/2010/main" val="3445261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p>
            <a:fld id="{C6F1AC89-026A-4CFC-A36A-EEB11C12F447}" type="slidenum">
              <a:rPr lang="en-ZA" smtClean="0"/>
              <a:t>‹#›</a:t>
            </a:fld>
            <a:endParaRPr lang="en-ZA"/>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076" y="32829"/>
            <a:ext cx="2955924" cy="357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225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p>
            <a:fld id="{C6F1AC89-026A-4CFC-A36A-EEB11C12F447}" type="slidenum">
              <a:rPr lang="en-ZA" smtClean="0"/>
              <a:t>‹#›</a:t>
            </a:fld>
            <a:endParaRPr lang="en-ZA"/>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00109"/>
            <a:ext cx="2955924" cy="357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6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8383"/>
            <a:ext cx="9143999" cy="6837956"/>
          </a:xfrm>
          <a:prstGeom prst="rect">
            <a:avLst/>
          </a:prstGeom>
        </p:spPr>
      </p:pic>
      <p:sp>
        <p:nvSpPr>
          <p:cNvPr id="2" name="Title 1"/>
          <p:cNvSpPr>
            <a:spLocks noGrp="1"/>
          </p:cNvSpPr>
          <p:nvPr>
            <p:ph type="title"/>
          </p:nvPr>
        </p:nvSpPr>
        <p:spPr>
          <a:xfrm>
            <a:off x="722313" y="1687507"/>
            <a:ext cx="7772400" cy="1362075"/>
          </a:xfrm>
        </p:spPr>
        <p:txBody>
          <a:bodyPr anchor="ctr" anchorCtr="0">
            <a:normAutofit/>
          </a:bodyPr>
          <a:lstStyle>
            <a:lvl1pPr algn="ctr">
              <a:defRPr sz="2800" b="1" cap="all">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41914"/>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p:cNvPicPr>
            <a:picLocks noChangeAspect="1"/>
          </p:cNvPicPr>
          <p:nvPr/>
        </p:nvPicPr>
        <p:blipFill>
          <a:blip r:embed="rId3"/>
          <a:stretch>
            <a:fillRect/>
          </a:stretch>
        </p:blipFill>
        <p:spPr>
          <a:xfrm>
            <a:off x="6153391" y="372046"/>
            <a:ext cx="2636165" cy="1119470"/>
          </a:xfrm>
          <a:prstGeom prst="rect">
            <a:avLst/>
          </a:prstGeom>
        </p:spPr>
      </p:pic>
      <p:pic>
        <p:nvPicPr>
          <p:cNvPr id="10" name="Picture 9"/>
          <p:cNvPicPr>
            <a:picLocks noChangeAspect="1"/>
          </p:cNvPicPr>
          <p:nvPr/>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3185791" y="5111361"/>
            <a:ext cx="2697515" cy="1357473"/>
          </a:xfrm>
          <a:prstGeom prst="rect">
            <a:avLst/>
          </a:prstGeom>
        </p:spPr>
      </p:pic>
      <p:sp>
        <p:nvSpPr>
          <p:cNvPr id="7" name="Slide Number Placeholder 3"/>
          <p:cNvSpPr>
            <a:spLocks noGrp="1"/>
          </p:cNvSpPr>
          <p:nvPr>
            <p:ph type="sldNum" sz="quarter" idx="4"/>
          </p:nvPr>
        </p:nvSpPr>
        <p:spPr>
          <a:xfrm>
            <a:off x="6972300" y="6463381"/>
            <a:ext cx="2133600" cy="366073"/>
          </a:xfrm>
          <a:prstGeom prst="rect">
            <a:avLst/>
          </a:prstGeom>
        </p:spPr>
        <p:txBody>
          <a:bodyPr vert="horz" lIns="91440" tIns="45720" rIns="91440" bIns="45720" rtlCol="0" anchor="ctr"/>
          <a:lstStyle>
            <a:lvl1pPr algn="r">
              <a:defRPr sz="1000">
                <a:solidFill>
                  <a:schemeClr val="bg1"/>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150707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OWERPOINT PRESENTATI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90" y="244753"/>
            <a:ext cx="6036057" cy="408052"/>
          </a:xfrm>
        </p:spPr>
        <p:txBody>
          <a:bodyPr>
            <a:normAutofit/>
          </a:bodyPr>
          <a:lstStyle>
            <a:lvl1pPr>
              <a:defRPr sz="1400" b="1">
                <a:solidFill>
                  <a:srgbClr val="8B0E18"/>
                </a:solidFill>
              </a:defRPr>
            </a:lvl1pPr>
          </a:lstStyle>
          <a:p>
            <a:r>
              <a:rPr lang="en-US"/>
              <a:t>Click to edit Master title style</a:t>
            </a:r>
            <a:endParaRPr lang="en-US" dirty="0"/>
          </a:p>
        </p:txBody>
      </p:sp>
      <p:sp>
        <p:nvSpPr>
          <p:cNvPr id="3" name="Content Placeholder 2"/>
          <p:cNvSpPr>
            <a:spLocks noGrp="1"/>
          </p:cNvSpPr>
          <p:nvPr>
            <p:ph idx="1"/>
          </p:nvPr>
        </p:nvSpPr>
        <p:spPr>
          <a:xfrm>
            <a:off x="618190" y="881169"/>
            <a:ext cx="7896384" cy="5268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7023100" y="6476815"/>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9776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0045"/>
            <a:ext cx="9143999" cy="6837956"/>
          </a:xfrm>
          <a:prstGeom prst="rect">
            <a:avLst/>
          </a:prstGeom>
        </p:spPr>
      </p:pic>
      <p:sp>
        <p:nvSpPr>
          <p:cNvPr id="2" name="Title 1"/>
          <p:cNvSpPr>
            <a:spLocks noGrp="1"/>
          </p:cNvSpPr>
          <p:nvPr>
            <p:ph type="title"/>
          </p:nvPr>
        </p:nvSpPr>
        <p:spPr>
          <a:xfrm>
            <a:off x="618190" y="244753"/>
            <a:ext cx="7896385" cy="408052"/>
          </a:xfrm>
        </p:spPr>
        <p:txBody>
          <a:bodyPr>
            <a:normAutofit/>
          </a:bodyPr>
          <a:lstStyle>
            <a:lvl1pPr>
              <a:defRPr sz="1400" b="1">
                <a:solidFill>
                  <a:srgbClr val="8B0E18"/>
                </a:solidFill>
              </a:defRPr>
            </a:lvl1pPr>
          </a:lstStyle>
          <a:p>
            <a:r>
              <a:rPr lang="en-US"/>
              <a:t>Click to edit Master title style</a:t>
            </a:r>
            <a:endParaRPr lang="en-US" dirty="0"/>
          </a:p>
        </p:txBody>
      </p:sp>
      <p:sp>
        <p:nvSpPr>
          <p:cNvPr id="3" name="Content Placeholder 2"/>
          <p:cNvSpPr>
            <a:spLocks noGrp="1"/>
          </p:cNvSpPr>
          <p:nvPr>
            <p:ph idx="1"/>
          </p:nvPr>
        </p:nvSpPr>
        <p:spPr>
          <a:xfrm>
            <a:off x="618190" y="881169"/>
            <a:ext cx="7896384" cy="5268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7035800" y="6476815"/>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7460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89" y="813639"/>
            <a:ext cx="7914274" cy="870407"/>
          </a:xfrm>
        </p:spPr>
        <p:txBody>
          <a:bodyPr/>
          <a:lstStyle>
            <a:lvl1pPr>
              <a:defRPr b="1">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8189" y="1875705"/>
            <a:ext cx="3724922"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8189" y="2667986"/>
            <a:ext cx="3724922" cy="3519470"/>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6079" y="1875705"/>
            <a:ext cx="3726385"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6079" y="2667986"/>
            <a:ext cx="3726385" cy="3519470"/>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a:xfrm>
            <a:off x="6997700" y="6503682"/>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47278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89" y="283827"/>
            <a:ext cx="7914274" cy="378440"/>
          </a:xfrm>
        </p:spPr>
        <p:txBody>
          <a:bodyPr>
            <a:normAutofit/>
          </a:bodyPr>
          <a:lstStyle>
            <a:lvl1pPr>
              <a:defRPr sz="1400" b="1">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8189" y="891767"/>
            <a:ext cx="3724922"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8189" y="1655665"/>
            <a:ext cx="3724922" cy="4531791"/>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6079" y="891767"/>
            <a:ext cx="3726385" cy="639762"/>
          </a:xfrm>
        </p:spPr>
        <p:txBody>
          <a:bodyPr anchor="b"/>
          <a:lstStyle>
            <a:lvl1pPr marL="0" indent="0">
              <a:buNone/>
              <a:defRPr sz="1800" b="1">
                <a:solidFill>
                  <a:srgbClr val="0E5B2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6079" y="1655665"/>
            <a:ext cx="3726385" cy="4531791"/>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a:xfrm>
            <a:off x="7035800" y="6503682"/>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03737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89" y="813639"/>
            <a:ext cx="7914274" cy="870407"/>
          </a:xfrm>
        </p:spPr>
        <p:txBody>
          <a:bodyPr/>
          <a:lstStyle>
            <a:lvl1pPr>
              <a:defRPr b="1">
                <a:solidFill>
                  <a:srgbClr val="8B0E18"/>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18189" y="1892188"/>
            <a:ext cx="3724922"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6079" y="1892188"/>
            <a:ext cx="3726385" cy="4295268"/>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354807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89" y="312211"/>
            <a:ext cx="7914274" cy="350055"/>
          </a:xfrm>
        </p:spPr>
        <p:txBody>
          <a:bodyPr>
            <a:normAutofit/>
          </a:bodyPr>
          <a:lstStyle>
            <a:lvl1pPr>
              <a:defRPr sz="1400" b="1">
                <a:solidFill>
                  <a:srgbClr val="8B0E18"/>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18189" y="993399"/>
            <a:ext cx="3724922"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6079" y="993399"/>
            <a:ext cx="3726385" cy="5194057"/>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7023100" y="6476815"/>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230105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189" y="274638"/>
            <a:ext cx="7914274"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8189" y="1600201"/>
            <a:ext cx="7914274"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4"/>
          </p:nvPr>
        </p:nvSpPr>
        <p:spPr>
          <a:xfrm>
            <a:off x="7010400" y="6490249"/>
            <a:ext cx="2133600" cy="366073"/>
          </a:xfrm>
          <a:prstGeom prst="rect">
            <a:avLst/>
          </a:prstGeom>
        </p:spPr>
        <p:txBody>
          <a:bodyPr vert="horz" lIns="91440" tIns="45720" rIns="91440" bIns="45720" rtlCol="0" anchor="ctr"/>
          <a:lstStyle>
            <a:lvl1pPr algn="r">
              <a:defRPr sz="1000">
                <a:solidFill>
                  <a:schemeClr val="tx1">
                    <a:tint val="75000"/>
                  </a:schemeClr>
                </a:solidFill>
              </a:defRPr>
            </a:lvl1pPr>
          </a:lstStyle>
          <a:p>
            <a:fld id="{C6F1AC89-026A-4CFC-A36A-EEB11C12F447}" type="slidenum">
              <a:rPr lang="en-ZA" smtClean="0"/>
              <a:t>‹#›</a:t>
            </a:fld>
            <a:endParaRPr lang="en-ZA"/>
          </a:p>
        </p:txBody>
      </p:sp>
    </p:spTree>
    <p:extLst>
      <p:ext uri="{BB962C8B-B14F-4D97-AF65-F5344CB8AC3E}">
        <p14:creationId xmlns:p14="http://schemas.microsoft.com/office/powerpoint/2010/main" val="2479817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457200" rtl="0" eaLnBrk="1" latinLnBrk="0" hangingPunct="1">
        <a:spcBef>
          <a:spcPct val="0"/>
        </a:spcBef>
        <a:buNone/>
        <a:defRPr sz="3000"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138" indent="-342900" algn="l" defTabSz="457200"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325" indent="-342900" algn="l" defTabSz="457200"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513" indent="-342900" algn="l" defTabSz="457200" rtl="0" eaLnBrk="1" latinLnBrk="0" hangingPunct="1">
        <a:spcBef>
          <a:spcPct val="20000"/>
        </a:spcBef>
        <a:buClr>
          <a:srgbClr val="8B0E18"/>
        </a:buClr>
        <a:buFont typeface="Wingdings" charset="2"/>
        <a:buChar char="§"/>
        <a:tabLst>
          <a:tab pos="1430338" algn="l"/>
        </a:tabLst>
        <a:defRPr sz="2200" kern="1200">
          <a:solidFill>
            <a:schemeClr val="tx1"/>
          </a:solidFill>
          <a:latin typeface="Arial"/>
          <a:ea typeface="+mn-ea"/>
          <a:cs typeface="Arial"/>
        </a:defRPr>
      </a:lvl4pPr>
      <a:lvl5pPr marL="1800225" indent="-342900" algn="l" defTabSz="457200" rtl="0" eaLnBrk="1" latinLnBrk="0" hangingPunct="1">
        <a:spcBef>
          <a:spcPct val="20000"/>
        </a:spcBef>
        <a:buClr>
          <a:srgbClr val="8B0E18"/>
        </a:buClr>
        <a:buFont typeface="Wingdings" charset="2"/>
        <a:buChar char="§"/>
        <a:tabLst>
          <a:tab pos="1698625" algn="l"/>
        </a:tabLst>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5629"/>
            <a:ext cx="8062664" cy="1470025"/>
          </a:xfrm>
        </p:spPr>
        <p:txBody>
          <a:bodyPr/>
          <a:lstStyle/>
          <a:p>
            <a:r>
              <a:rPr lang="en-ZA" b="1" i="1" dirty="0"/>
              <a:t>    </a:t>
            </a:r>
            <a:r>
              <a:rPr lang="en-ZA" b="1" dirty="0" smtClean="0"/>
              <a:t>Measuring </a:t>
            </a:r>
            <a:r>
              <a:rPr lang="en-ZA" b="1" dirty="0"/>
              <a:t>for impact: implication for the monitoring and evaluation framework for skills </a:t>
            </a:r>
            <a:r>
              <a:rPr lang="en-ZA" b="1" dirty="0" smtClean="0"/>
              <a:t>development</a:t>
            </a:r>
            <a:endParaRPr lang="en-ZA" b="1" dirty="0"/>
          </a:p>
        </p:txBody>
      </p:sp>
      <p:sp>
        <p:nvSpPr>
          <p:cNvPr id="3" name="Subtitle 2"/>
          <p:cNvSpPr>
            <a:spLocks noGrp="1"/>
          </p:cNvSpPr>
          <p:nvPr>
            <p:ph type="subTitle" idx="1"/>
          </p:nvPr>
        </p:nvSpPr>
        <p:spPr/>
        <p:txBody>
          <a:bodyPr/>
          <a:lstStyle/>
          <a:p>
            <a:r>
              <a:rPr lang="en-ZA" dirty="0" smtClean="0"/>
              <a:t>National Skills Conference </a:t>
            </a:r>
          </a:p>
          <a:p>
            <a:r>
              <a:rPr lang="en-ZA" dirty="0" smtClean="0"/>
              <a:t>23</a:t>
            </a:r>
            <a:r>
              <a:rPr lang="en-ZA" dirty="0" smtClean="0"/>
              <a:t>-24 </a:t>
            </a:r>
            <a:r>
              <a:rPr lang="en-ZA" dirty="0" smtClean="0"/>
              <a:t>March 2017</a:t>
            </a:r>
          </a:p>
          <a:p>
            <a:r>
              <a:rPr lang="en-ZA" dirty="0" smtClean="0"/>
              <a:t>St. Georges Hotel, Irene</a:t>
            </a:r>
            <a:endParaRPr lang="en-ZA" dirty="0"/>
          </a:p>
        </p:txBody>
      </p:sp>
    </p:spTree>
    <p:extLst>
      <p:ext uri="{BB962C8B-B14F-4D97-AF65-F5344CB8AC3E}">
        <p14:creationId xmlns:p14="http://schemas.microsoft.com/office/powerpoint/2010/main" val="838875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888" y="1052736"/>
            <a:ext cx="7896384" cy="5384908"/>
          </a:xfrm>
        </p:spPr>
        <p:txBody>
          <a:bodyPr/>
          <a:lstStyle/>
          <a:p>
            <a:pPr marL="0" indent="0">
              <a:buNone/>
            </a:pPr>
            <a:endParaRPr lang="en-US" sz="1800" dirty="0" smtClean="0"/>
          </a:p>
          <a:p>
            <a:endParaRPr lang="en-US" sz="1800" dirty="0"/>
          </a:p>
          <a:p>
            <a:endParaRPr lang="en-ZA" dirty="0"/>
          </a:p>
        </p:txBody>
      </p:sp>
      <p:sp>
        <p:nvSpPr>
          <p:cNvPr id="4" name="Title 3"/>
          <p:cNvSpPr>
            <a:spLocks noGrp="1"/>
          </p:cNvSpPr>
          <p:nvPr>
            <p:ph type="title"/>
          </p:nvPr>
        </p:nvSpPr>
        <p:spPr>
          <a:xfrm>
            <a:off x="618190" y="244753"/>
            <a:ext cx="7881082" cy="408052"/>
          </a:xfrm>
        </p:spPr>
        <p:txBody>
          <a:bodyPr>
            <a:noAutofit/>
          </a:bodyPr>
          <a:lstStyle/>
          <a:p>
            <a:r>
              <a:rPr lang="en-ZA" sz="2000" dirty="0"/>
              <a:t>PERFORMANCE MONITORING FRAMEWORK</a:t>
            </a:r>
            <a:endParaRPr lang="en-US" sz="20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64598222"/>
              </p:ext>
            </p:extLst>
          </p:nvPr>
        </p:nvGraphicFramePr>
        <p:xfrm>
          <a:off x="395538" y="1052736"/>
          <a:ext cx="8275313" cy="5256584"/>
        </p:xfrm>
        <a:graphic>
          <a:graphicData uri="http://schemas.openxmlformats.org/drawingml/2006/table">
            <a:tbl>
              <a:tblPr firstRow="1" firstCol="1" bandRow="1">
                <a:tableStyleId>{5C22544A-7EE6-4342-B048-85BDC9FD1C3A}</a:tableStyleId>
              </a:tblPr>
              <a:tblGrid>
                <a:gridCol w="1882085"/>
                <a:gridCol w="3054068"/>
                <a:gridCol w="1403415"/>
                <a:gridCol w="1016266"/>
                <a:gridCol w="919479"/>
              </a:tblGrid>
              <a:tr h="847554">
                <a:tc>
                  <a:txBody>
                    <a:bodyPr/>
                    <a:lstStyle/>
                    <a:p>
                      <a:pPr marL="0" marR="0" algn="ctr">
                        <a:lnSpc>
                          <a:spcPct val="120000"/>
                        </a:lnSpc>
                        <a:spcBef>
                          <a:spcPts val="0"/>
                        </a:spcBef>
                        <a:spcAft>
                          <a:spcPts val="0"/>
                        </a:spcAft>
                      </a:pPr>
                      <a:r>
                        <a:rPr lang="en-ZA" sz="1400" kern="1000" dirty="0">
                          <a:effectLst/>
                        </a:rPr>
                        <a:t>Goal</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400" kern="1000" dirty="0">
                          <a:effectLst/>
                        </a:rPr>
                        <a:t>Outputs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400" kern="1000" dirty="0">
                          <a:effectLst/>
                        </a:rPr>
                        <a:t>Performance Indicator</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400" kern="1000" dirty="0">
                          <a:effectLst/>
                        </a:rPr>
                        <a:t>Frequency of Capturing</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400" kern="1000" dirty="0">
                          <a:effectLst/>
                        </a:rPr>
                        <a:t>Data Source</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776653">
                <a:tc rowSpan="3">
                  <a:txBody>
                    <a:bodyPr/>
                    <a:lstStyle/>
                    <a:p>
                      <a:pPr marL="0" marR="0">
                        <a:lnSpc>
                          <a:spcPct val="120000"/>
                        </a:lnSpc>
                        <a:spcBef>
                          <a:spcPts val="200"/>
                        </a:spcBef>
                        <a:spcAft>
                          <a:spcPts val="0"/>
                        </a:spcAft>
                      </a:pPr>
                      <a:r>
                        <a:rPr lang="en-ZA" sz="1200" kern="1000" dirty="0">
                          <a:effectLst/>
                        </a:rPr>
                        <a:t>Increasing the public sector capacity for improved service delivery and supporting the building of a developmental state</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a:effectLst/>
                        </a:rPr>
                        <a:t>SETAS with responsibility for public sector training conduct analysis and reflection on</a:t>
                      </a:r>
                    </a:p>
                    <a:p>
                      <a:pPr marL="0" marR="0">
                        <a:lnSpc>
                          <a:spcPct val="120000"/>
                        </a:lnSpc>
                        <a:spcBef>
                          <a:spcPts val="200"/>
                        </a:spcBef>
                        <a:spcAft>
                          <a:spcPts val="0"/>
                        </a:spcAft>
                      </a:pPr>
                      <a:r>
                        <a:rPr lang="en-ZA" sz="1200" kern="1000" dirty="0">
                          <a:effectLst/>
                        </a:rPr>
                        <a:t>achievements and challenges.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l"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Sector analysis reports submitted</a:t>
                      </a:r>
                    </a:p>
                  </a:txBody>
                  <a:tcPr marL="63771" marR="63771" marT="0" marB="0"/>
                </a:tc>
                <a:tc>
                  <a:txBody>
                    <a:bodyPr/>
                    <a:lstStyle/>
                    <a:p>
                      <a:pPr marL="0" marR="0" algn="ctr"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Quarterly</a:t>
                      </a:r>
                    </a:p>
                  </a:txBody>
                  <a:tcPr marL="63771" marR="63771" marT="0" marB="0"/>
                </a:tc>
                <a:tc>
                  <a:txBody>
                    <a:bodyPr/>
                    <a:lstStyle/>
                    <a:p>
                      <a:pPr marL="0" marR="0">
                        <a:lnSpc>
                          <a:spcPct val="120000"/>
                        </a:lnSpc>
                        <a:spcBef>
                          <a:spcPts val="200"/>
                        </a:spcBef>
                        <a:spcAft>
                          <a:spcPts val="0"/>
                        </a:spcAft>
                      </a:pPr>
                      <a:r>
                        <a:rPr lang="en-ZA" sz="1200" kern="1000" dirty="0">
                          <a:effectLst/>
                        </a:rPr>
                        <a:t> </a:t>
                      </a:r>
                      <a:r>
                        <a:rPr lang="en-ZA" sz="1200" kern="1000" dirty="0" smtClean="0">
                          <a:effectLst/>
                        </a:rPr>
                        <a:t>SETA Reports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726475">
                <a:tc vMerge="1">
                  <a:txBody>
                    <a:bodyPr/>
                    <a:lstStyle/>
                    <a:p>
                      <a:endParaRPr lang="en-ZA"/>
                    </a:p>
                  </a:txBody>
                  <a:tcPr/>
                </a:tc>
                <a:tc>
                  <a:txBody>
                    <a:bodyPr/>
                    <a:lstStyle/>
                    <a:p>
                      <a:pPr marL="0" marR="0">
                        <a:lnSpc>
                          <a:spcPct val="120000"/>
                        </a:lnSpc>
                        <a:spcBef>
                          <a:spcPts val="200"/>
                        </a:spcBef>
                        <a:spcAft>
                          <a:spcPts val="0"/>
                        </a:spcAft>
                      </a:pPr>
                      <a:r>
                        <a:rPr lang="en-ZA" sz="1200" kern="1000" dirty="0">
                          <a:effectLst/>
                        </a:rPr>
                        <a:t>Sector skills plans set out the capacity needs of relevant departments and entities.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l"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SSP submitted to SETAs by relevant departments</a:t>
                      </a:r>
                    </a:p>
                  </a:txBody>
                  <a:tcPr marL="63771" marR="63771" marT="0" marB="0"/>
                </a:tc>
                <a:tc>
                  <a:txBody>
                    <a:bodyPr/>
                    <a:lstStyle/>
                    <a:p>
                      <a:pPr marL="0" marR="0" algn="ctr"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Annually</a:t>
                      </a:r>
                    </a:p>
                  </a:txBody>
                  <a:tcPr marL="63771" marR="63771" marT="0" marB="0"/>
                </a:tc>
                <a:tc>
                  <a:txBody>
                    <a:bodyPr/>
                    <a:lstStyle/>
                    <a:p>
                      <a:pPr marL="0" marR="0">
                        <a:lnSpc>
                          <a:spcPct val="120000"/>
                        </a:lnSpc>
                        <a:spcBef>
                          <a:spcPts val="200"/>
                        </a:spcBef>
                        <a:spcAft>
                          <a:spcPts val="0"/>
                        </a:spcAft>
                      </a:pPr>
                      <a:r>
                        <a:rPr lang="en-ZA" sz="1200" kern="1000" smtClean="0">
                          <a:effectLst/>
                        </a:rPr>
                        <a:t> SETA Reports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968634">
                <a:tc vMerge="1">
                  <a:txBody>
                    <a:bodyPr/>
                    <a:lstStyle/>
                    <a:p>
                      <a:endParaRPr lang="en-ZA"/>
                    </a:p>
                  </a:txBody>
                  <a:tcPr/>
                </a:tc>
                <a:tc>
                  <a:txBody>
                    <a:bodyPr/>
                    <a:lstStyle/>
                    <a:p>
                      <a:pPr marL="0" marR="0">
                        <a:lnSpc>
                          <a:spcPct val="120000"/>
                        </a:lnSpc>
                        <a:spcBef>
                          <a:spcPts val="200"/>
                        </a:spcBef>
                        <a:spcAft>
                          <a:spcPts val="0"/>
                        </a:spcAft>
                      </a:pPr>
                      <a:r>
                        <a:rPr lang="en-ZA" sz="1200" kern="1000" dirty="0">
                          <a:effectLst/>
                        </a:rPr>
                        <a:t>Plans and funding arrangements are agreed between the relevant departments/entities and the SETAs, and are reported on.</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l"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Rand value of initiatives supported by SETAs to support public sector</a:t>
                      </a:r>
                    </a:p>
                  </a:txBody>
                  <a:tcPr marL="63771" marR="63771" marT="0" marB="0"/>
                </a:tc>
                <a:tc>
                  <a:txBody>
                    <a:bodyPr/>
                    <a:lstStyle/>
                    <a:p>
                      <a:pPr marL="0" marR="0" algn="ctr"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Quarterly</a:t>
                      </a:r>
                    </a:p>
                  </a:txBody>
                  <a:tcPr marL="63771" marR="63771" marT="0" marB="0"/>
                </a:tc>
                <a:tc>
                  <a:txBody>
                    <a:bodyPr/>
                    <a:lstStyle/>
                    <a:p>
                      <a:pPr marL="0" marR="0">
                        <a:lnSpc>
                          <a:spcPct val="120000"/>
                        </a:lnSpc>
                        <a:spcBef>
                          <a:spcPts val="200"/>
                        </a:spcBef>
                        <a:spcAft>
                          <a:spcPts val="0"/>
                        </a:spcAft>
                      </a:pPr>
                      <a:r>
                        <a:rPr lang="en-ZA" sz="1200" kern="1000" dirty="0" smtClean="0">
                          <a:effectLst/>
                        </a:rPr>
                        <a:t> SETA Reports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968634">
                <a:tc rowSpan="2">
                  <a:txBody>
                    <a:bodyPr/>
                    <a:lstStyle/>
                    <a:p>
                      <a:pPr marL="0" marR="0">
                        <a:lnSpc>
                          <a:spcPct val="120000"/>
                        </a:lnSpc>
                        <a:spcBef>
                          <a:spcPts val="200"/>
                        </a:spcBef>
                        <a:spcAft>
                          <a:spcPts val="0"/>
                        </a:spcAft>
                      </a:pPr>
                      <a:r>
                        <a:rPr lang="en-ZA" sz="1200" kern="1000" dirty="0">
                          <a:effectLst/>
                        </a:rPr>
                        <a:t>Building career and vocational guidance</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Career guides are developed with labour market information from SETAs, addressing sub-sectors within their sector.</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l"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Number of learners receiving career guidance information</a:t>
                      </a:r>
                    </a:p>
                  </a:txBody>
                  <a:tcPr marL="63771" marR="63771" marT="0" marB="0"/>
                </a:tc>
                <a:tc>
                  <a:txBody>
                    <a:bodyPr/>
                    <a:lstStyle/>
                    <a:p>
                      <a:pPr marL="0" marR="0" algn="ctr" defTabSz="457200" rtl="0" eaLnBrk="1" latinLnBrk="0" hangingPunct="1">
                        <a:lnSpc>
                          <a:spcPct val="120000"/>
                        </a:lnSpc>
                        <a:spcBef>
                          <a:spcPts val="200"/>
                        </a:spcBef>
                        <a:spcAft>
                          <a:spcPts val="0"/>
                        </a:spcAft>
                      </a:pPr>
                      <a:r>
                        <a:rPr lang="en-ZA" sz="1200" kern="1000" dirty="0">
                          <a:solidFill>
                            <a:schemeClr val="dk1"/>
                          </a:solidFill>
                          <a:effectLst/>
                          <a:latin typeface="+mn-lt"/>
                          <a:ea typeface="+mn-ea"/>
                          <a:cs typeface="+mn-cs"/>
                        </a:rPr>
                        <a:t>Monthly</a:t>
                      </a:r>
                    </a:p>
                  </a:txBody>
                  <a:tcPr marL="63771" marR="63771" marT="0" marB="0"/>
                </a:tc>
                <a:tc>
                  <a:txBody>
                    <a:bodyPr/>
                    <a:lstStyle/>
                    <a:p>
                      <a:pPr marL="0" marR="0">
                        <a:lnSpc>
                          <a:spcPct val="120000"/>
                        </a:lnSpc>
                        <a:spcBef>
                          <a:spcPts val="200"/>
                        </a:spcBef>
                        <a:spcAft>
                          <a:spcPts val="0"/>
                        </a:spcAft>
                      </a:pPr>
                      <a:r>
                        <a:rPr lang="en-ZA" sz="1200" kern="1000" smtClean="0">
                          <a:effectLst/>
                        </a:rPr>
                        <a:t> SETA Reports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968634">
                <a:tc vMerge="1">
                  <a:txBody>
                    <a:bodyPr/>
                    <a:lstStyle/>
                    <a:p>
                      <a:endParaRPr lang="en-ZA"/>
                    </a:p>
                  </a:txBody>
                  <a:tcPr/>
                </a:tc>
                <a:tc>
                  <a:txBody>
                    <a:bodyPr/>
                    <a:lstStyle/>
                    <a:p>
                      <a:pPr marL="0" marR="0">
                        <a:lnSpc>
                          <a:spcPct val="120000"/>
                        </a:lnSpc>
                        <a:spcBef>
                          <a:spcPts val="200"/>
                        </a:spcBef>
                        <a:spcAft>
                          <a:spcPts val="0"/>
                        </a:spcAft>
                      </a:pPr>
                      <a:r>
                        <a:rPr lang="en-ZA" sz="1200" kern="1000">
                          <a:effectLst/>
                        </a:rPr>
                        <a:t>Sector stakeholders are engaged and programmes are adjusted to meet the skills and qualification needs to promote comprehensive career development.</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a:effectLst/>
                        </a:rPr>
                        <a:t>Number of stakeholder sessions held to promote career guidance</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dirty="0">
                          <a:effectLst/>
                        </a:rPr>
                        <a:t>Monthly</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smtClean="0">
                          <a:effectLst/>
                        </a:rPr>
                        <a:t> SETA Reports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bl>
          </a:graphicData>
        </a:graphic>
      </p:graphicFrame>
    </p:spTree>
    <p:extLst>
      <p:ext uri="{BB962C8B-B14F-4D97-AF65-F5344CB8AC3E}">
        <p14:creationId xmlns:p14="http://schemas.microsoft.com/office/powerpoint/2010/main" val="153610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25185"/>
            <a:ext cx="8202282" cy="5572167"/>
          </a:xfrm>
        </p:spPr>
        <p:txBody>
          <a:bodyPr/>
          <a:lstStyle/>
          <a:p>
            <a:pPr lvl="0"/>
            <a:r>
              <a:rPr lang="en-ZA" sz="2300" dirty="0"/>
              <a:t>Have the skills development programmes contributed towards the improvement of on-the-job performance of learners?</a:t>
            </a:r>
          </a:p>
          <a:p>
            <a:pPr lvl="0"/>
            <a:r>
              <a:rPr lang="en-ZA" sz="2300" dirty="0" smtClean="0"/>
              <a:t>Are </a:t>
            </a:r>
            <a:r>
              <a:rPr lang="en-ZA" sz="2300" dirty="0"/>
              <a:t>the </a:t>
            </a:r>
            <a:r>
              <a:rPr lang="en-ZA" sz="2300" dirty="0" smtClean="0"/>
              <a:t>SETAs </a:t>
            </a:r>
            <a:r>
              <a:rPr lang="en-ZA" sz="2300" dirty="0"/>
              <a:t>addressing the needs of the employers and employees?</a:t>
            </a:r>
          </a:p>
          <a:p>
            <a:pPr lvl="0"/>
            <a:r>
              <a:rPr lang="en-ZA" sz="2300" dirty="0"/>
              <a:t>Are the training and learning programmes responsive to the skills demands in the sub-sectors?</a:t>
            </a:r>
          </a:p>
          <a:p>
            <a:pPr lvl="0"/>
            <a:r>
              <a:rPr lang="en-ZA" sz="2300" dirty="0"/>
              <a:t>Are the programmes generally contributing towards improvement in the business </a:t>
            </a:r>
            <a:r>
              <a:rPr lang="en-ZA" sz="2300" dirty="0" smtClean="0"/>
              <a:t>results?</a:t>
            </a:r>
            <a:endParaRPr lang="en-ZA" sz="2300" dirty="0"/>
          </a:p>
          <a:p>
            <a:pPr lvl="0"/>
            <a:r>
              <a:rPr lang="en-ZA" sz="2300" dirty="0"/>
              <a:t>Are the programmes contributing to or supporting the sector’s growth and development as well as related national growth and development priorities? </a:t>
            </a:r>
          </a:p>
          <a:p>
            <a:pPr lvl="0"/>
            <a:r>
              <a:rPr lang="en-ZA" sz="2300" dirty="0" smtClean="0"/>
              <a:t>Are </a:t>
            </a:r>
            <a:r>
              <a:rPr lang="en-ZA" sz="2300" dirty="0"/>
              <a:t>the </a:t>
            </a:r>
            <a:r>
              <a:rPr lang="en-ZA" sz="2300" dirty="0" smtClean="0"/>
              <a:t>SETAs </a:t>
            </a:r>
            <a:r>
              <a:rPr lang="en-ZA" sz="2300" dirty="0"/>
              <a:t>addressing the informal economy, SMEs?</a:t>
            </a:r>
          </a:p>
          <a:p>
            <a:pPr marL="376238" lvl="1" indent="0">
              <a:buNone/>
            </a:pPr>
            <a:endParaRPr lang="en-AU" sz="2300" dirty="0" smtClean="0"/>
          </a:p>
        </p:txBody>
      </p:sp>
      <p:sp>
        <p:nvSpPr>
          <p:cNvPr id="4" name="Title 3"/>
          <p:cNvSpPr>
            <a:spLocks noGrp="1"/>
          </p:cNvSpPr>
          <p:nvPr>
            <p:ph type="title"/>
          </p:nvPr>
        </p:nvSpPr>
        <p:spPr>
          <a:xfrm>
            <a:off x="395536" y="140627"/>
            <a:ext cx="8640960" cy="480061"/>
          </a:xfrm>
        </p:spPr>
        <p:txBody>
          <a:bodyPr>
            <a:noAutofit/>
          </a:bodyPr>
          <a:lstStyle/>
          <a:p>
            <a:r>
              <a:rPr lang="en-US" sz="1800" dirty="0" smtClean="0"/>
              <a:t>EVALUATION FRAMEWORK </a:t>
            </a:r>
            <a:r>
              <a:rPr lang="en-US" sz="1800" dirty="0"/>
              <a:t>PROVIDES THE BASIS FOR NSA TO ANSWER THE FOLLOWING </a:t>
            </a:r>
            <a:r>
              <a:rPr lang="en-US" sz="1800" dirty="0" smtClean="0"/>
              <a:t>QUESTIONS:</a:t>
            </a:r>
            <a:endParaRPr lang="en-US" sz="1800" dirty="0"/>
          </a:p>
        </p:txBody>
      </p:sp>
    </p:spTree>
    <p:extLst>
      <p:ext uri="{BB962C8B-B14F-4D97-AF65-F5344CB8AC3E}">
        <p14:creationId xmlns:p14="http://schemas.microsoft.com/office/powerpoint/2010/main" val="220344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90" y="332656"/>
            <a:ext cx="6036057" cy="408052"/>
          </a:xfrm>
        </p:spPr>
        <p:txBody>
          <a:bodyPr>
            <a:normAutofit/>
          </a:bodyPr>
          <a:lstStyle/>
          <a:p>
            <a:r>
              <a:rPr lang="en-ZA" sz="1800" dirty="0" smtClean="0"/>
              <a:t>EVALUATION FRAMEWORK </a:t>
            </a:r>
            <a:endParaRPr lang="en-ZA" sz="1800" dirty="0"/>
          </a:p>
        </p:txBody>
      </p:sp>
      <p:graphicFrame>
        <p:nvGraphicFramePr>
          <p:cNvPr id="4" name="Table 3"/>
          <p:cNvGraphicFramePr>
            <a:graphicFrameLocks noGrp="1"/>
          </p:cNvGraphicFramePr>
          <p:nvPr>
            <p:extLst>
              <p:ext uri="{D42A27DB-BD31-4B8C-83A1-F6EECF244321}">
                <p14:modId xmlns:p14="http://schemas.microsoft.com/office/powerpoint/2010/main" val="1673330850"/>
              </p:ext>
            </p:extLst>
          </p:nvPr>
        </p:nvGraphicFramePr>
        <p:xfrm>
          <a:off x="467544" y="1412776"/>
          <a:ext cx="8136904" cy="4896544"/>
        </p:xfrm>
        <a:graphic>
          <a:graphicData uri="http://schemas.openxmlformats.org/drawingml/2006/table">
            <a:tbl>
              <a:tblPr firstRow="1" firstCol="1" bandRow="1">
                <a:tableStyleId>{5C22544A-7EE6-4342-B048-85BDC9FD1C3A}</a:tableStyleId>
              </a:tblPr>
              <a:tblGrid>
                <a:gridCol w="1760016"/>
                <a:gridCol w="2519450"/>
                <a:gridCol w="2000153"/>
                <a:gridCol w="1857285"/>
              </a:tblGrid>
              <a:tr h="699255">
                <a:tc>
                  <a:txBody>
                    <a:bodyPr/>
                    <a:lstStyle/>
                    <a:p>
                      <a:pPr marL="0" marR="0" algn="ctr">
                        <a:lnSpc>
                          <a:spcPct val="120000"/>
                        </a:lnSpc>
                        <a:spcBef>
                          <a:spcPts val="0"/>
                        </a:spcBef>
                        <a:spcAft>
                          <a:spcPts val="0"/>
                        </a:spcAft>
                      </a:pPr>
                      <a:r>
                        <a:rPr lang="en-ZA" sz="2000" kern="1000" dirty="0" smtClean="0">
                          <a:effectLst/>
                        </a:rPr>
                        <a:t>Vision </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2000" kern="1000" dirty="0" smtClean="0">
                          <a:solidFill>
                            <a:schemeClr val="lt1"/>
                          </a:solidFill>
                          <a:effectLst/>
                          <a:latin typeface="+mn-lt"/>
                          <a:ea typeface="+mn-ea"/>
                          <a:cs typeface="+mn-cs"/>
                        </a:rPr>
                        <a:t>Impact</a:t>
                      </a:r>
                      <a:r>
                        <a:rPr lang="en-ZA" sz="2000" kern="1000" baseline="0" dirty="0" smtClean="0">
                          <a:solidFill>
                            <a:schemeClr val="lt1"/>
                          </a:solidFill>
                          <a:effectLst/>
                          <a:latin typeface="+mn-lt"/>
                          <a:ea typeface="+mn-ea"/>
                          <a:cs typeface="+mn-cs"/>
                        </a:rPr>
                        <a:t> Statement </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2000" kern="1000" dirty="0" smtClean="0">
                          <a:effectLst/>
                        </a:rPr>
                        <a:t>Impact Indicators</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2000" kern="1000" dirty="0">
                          <a:effectLst/>
                        </a:rPr>
                        <a:t>Data </a:t>
                      </a:r>
                      <a:r>
                        <a:rPr lang="en-ZA" sz="2000" kern="1000" dirty="0" smtClean="0">
                          <a:effectLst/>
                        </a:rPr>
                        <a:t>Sources</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813271">
                <a:tc rowSpan="5">
                  <a:txBody>
                    <a:bodyPr/>
                    <a:lstStyle/>
                    <a:p>
                      <a:pPr marL="0" marR="0">
                        <a:lnSpc>
                          <a:spcPct val="120000"/>
                        </a:lnSpc>
                        <a:spcBef>
                          <a:spcPts val="200"/>
                        </a:spcBef>
                        <a:spcAft>
                          <a:spcPts val="0"/>
                        </a:spcAft>
                      </a:pPr>
                      <a:r>
                        <a:rPr lang="en-ZA" sz="1600" kern="1000" dirty="0" smtClean="0">
                          <a:solidFill>
                            <a:schemeClr val="bg1"/>
                          </a:solidFill>
                          <a:effectLst/>
                          <a:latin typeface="Arial" panose="020B0604020202020204" pitchFamily="34" charset="0"/>
                          <a:ea typeface="Cambria" panose="02040503050406030204" pitchFamily="18" charset="0"/>
                          <a:cs typeface="Arial" panose="020B0604020202020204" pitchFamily="34" charset="0"/>
                        </a:rPr>
                        <a:t>A skilled and</a:t>
                      </a:r>
                      <a:r>
                        <a:rPr lang="en-ZA" sz="1600" kern="1000" baseline="0" dirty="0" smtClean="0">
                          <a:solidFill>
                            <a:schemeClr val="bg1"/>
                          </a:solidFill>
                          <a:effectLst/>
                          <a:latin typeface="Arial" panose="020B0604020202020204" pitchFamily="34" charset="0"/>
                          <a:ea typeface="Cambria" panose="02040503050406030204" pitchFamily="18" charset="0"/>
                          <a:cs typeface="Arial" panose="020B0604020202020204" pitchFamily="34" charset="0"/>
                        </a:rPr>
                        <a:t> capable work that shares in and contributes to the benefits and opportunities of economic expansion and an inclusive growth path</a:t>
                      </a:r>
                      <a:endParaRPr lang="en-ZA" sz="1600" kern="1000"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c rowSpan="5">
                  <a:txBody>
                    <a:bodyPr/>
                    <a:lstStyle/>
                    <a:p>
                      <a:pPr marL="0" marR="0">
                        <a:lnSpc>
                          <a:spcPct val="120000"/>
                        </a:lnSpc>
                        <a:spcBef>
                          <a:spcPts val="200"/>
                        </a:spcBef>
                        <a:spcAft>
                          <a:spcPts val="0"/>
                        </a:spcAft>
                      </a:pPr>
                      <a:r>
                        <a:rPr lang="en-ZA" sz="1800" kern="1000" dirty="0" smtClean="0">
                          <a:effectLst/>
                          <a:latin typeface="Arial" panose="020B0604020202020204" pitchFamily="34" charset="0"/>
                          <a:cs typeface="Arial" panose="020B0604020202020204" pitchFamily="34" charset="0"/>
                        </a:rPr>
                        <a:t>Increase access to training</a:t>
                      </a:r>
                      <a:r>
                        <a:rPr lang="en-ZA" sz="1800" kern="1000" baseline="0" dirty="0" smtClean="0">
                          <a:effectLst/>
                          <a:latin typeface="Arial" panose="020B0604020202020204" pitchFamily="34" charset="0"/>
                          <a:cs typeface="Arial" panose="020B0604020202020204" pitchFamily="34" charset="0"/>
                        </a:rPr>
                        <a:t> and skills development to achieve fundamental transformation of inequities in our society and to improve productivity in the economy</a:t>
                      </a:r>
                      <a:endParaRPr lang="en-ZA" sz="1800" kern="1000" dirty="0">
                        <a:effectLst/>
                        <a:latin typeface="Arial" panose="020B0604020202020204" pitchFamily="34" charset="0"/>
                        <a:cs typeface="Arial" panose="020B0604020202020204" pitchFamily="34" charset="0"/>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cs typeface="Arial" panose="020B0604020202020204" pitchFamily="34" charset="0"/>
                        </a:rPr>
                        <a:t>% output per industry/sector</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Stats SA Quarterly</a:t>
                      </a:r>
                      <a:r>
                        <a:rPr lang="en-ZA" sz="1400" kern="1000" baseline="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 Report</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r>
              <a:tr h="717048">
                <a:tc vMerge="1">
                  <a:txBody>
                    <a:bodyPr/>
                    <a:lstStyle/>
                    <a:p>
                      <a:endParaRPr lang="en-ZA"/>
                    </a:p>
                  </a:txBody>
                  <a:tcPr/>
                </a:tc>
                <a:tc vMerge="1">
                  <a:txBody>
                    <a:bodyPr/>
                    <a:lstStyle/>
                    <a:p>
                      <a:pPr marL="0" marR="0">
                        <a:lnSpc>
                          <a:spcPct val="120000"/>
                        </a:lnSpc>
                        <a:spcBef>
                          <a:spcPts val="200"/>
                        </a:spcBef>
                        <a:spcAft>
                          <a:spcPts val="0"/>
                        </a:spcAft>
                      </a:pPr>
                      <a:endParaRPr lang="en-ZA" sz="1400" kern="1000" dirty="0">
                        <a:effectLst/>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cs typeface="Arial" panose="020B0604020202020204" pitchFamily="34" charset="0"/>
                        </a:rPr>
                        <a:t>Export rate of manufacturing</a:t>
                      </a:r>
                      <a:r>
                        <a:rPr lang="en-ZA" sz="1400" kern="1000" baseline="0" dirty="0" smtClean="0">
                          <a:solidFill>
                            <a:schemeClr val="tx1"/>
                          </a:solidFill>
                          <a:effectLst/>
                          <a:latin typeface="Arial" panose="020B0604020202020204" pitchFamily="34" charset="0"/>
                          <a:cs typeface="Arial" panose="020B0604020202020204" pitchFamily="34" charset="0"/>
                        </a:rPr>
                        <a:t> goods</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Stats SA Quarterly</a:t>
                      </a:r>
                      <a:r>
                        <a:rPr lang="en-ZA" sz="1400" kern="1000" baseline="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 Report</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r>
              <a:tr h="1010786">
                <a:tc vMerge="1">
                  <a:txBody>
                    <a:bodyPr/>
                    <a:lstStyle/>
                    <a:p>
                      <a:endParaRPr lang="en-ZA"/>
                    </a:p>
                  </a:txBody>
                  <a:tcPr/>
                </a:tc>
                <a:tc vMerge="1">
                  <a:txBody>
                    <a:bodyPr/>
                    <a:lstStyle/>
                    <a:p>
                      <a:pPr marL="0" marR="0">
                        <a:lnSpc>
                          <a:spcPct val="120000"/>
                        </a:lnSpc>
                        <a:spcBef>
                          <a:spcPts val="200"/>
                        </a:spcBef>
                        <a:spcAft>
                          <a:spcPts val="0"/>
                        </a:spcAft>
                      </a:pPr>
                      <a:endParaRPr lang="en-ZA" sz="1400" kern="1000" dirty="0">
                        <a:effectLst/>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Income levels per sector/industry</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Stats SA Quarterly</a:t>
                      </a:r>
                      <a:r>
                        <a:rPr lang="en-ZA" sz="1400" kern="1000" baseline="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 Report</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r>
              <a:tr h="841492">
                <a:tc vMerge="1">
                  <a:txBody>
                    <a:bodyPr/>
                    <a:lstStyle/>
                    <a:p>
                      <a:endParaRPr lang="en-ZA"/>
                    </a:p>
                  </a:txBody>
                  <a:tcPr/>
                </a:tc>
                <a:tc vMerge="1">
                  <a:txBody>
                    <a:bodyPr/>
                    <a:lstStyle/>
                    <a:p>
                      <a:pPr marL="0" marR="0" lvl="0" indent="0" algn="l" defTabSz="457200" rtl="0" eaLnBrk="1" fontAlgn="auto" latinLnBrk="0" hangingPunct="1">
                        <a:lnSpc>
                          <a:spcPct val="120000"/>
                        </a:lnSpc>
                        <a:spcBef>
                          <a:spcPts val="200"/>
                        </a:spcBef>
                        <a:spcAft>
                          <a:spcPts val="0"/>
                        </a:spcAft>
                        <a:buClrTx/>
                        <a:buSzTx/>
                        <a:buFontTx/>
                        <a:buNone/>
                        <a:tabLst/>
                        <a:defRPr/>
                      </a:pPr>
                      <a:endParaRPr lang="en-ZA" sz="1400" kern="1000" dirty="0" smtClean="0">
                        <a:solidFill>
                          <a:schemeClr val="dk1"/>
                        </a:solidFill>
                        <a:effectLst/>
                        <a:latin typeface="+mn-lt"/>
                        <a:ea typeface="+mn-ea"/>
                        <a:cs typeface="+mn-cs"/>
                      </a:endParaRPr>
                    </a:p>
                  </a:txBody>
                  <a:tcPr/>
                </a:tc>
                <a:tc>
                  <a:txBody>
                    <a:bodyPr/>
                    <a:lstStyle/>
                    <a:p>
                      <a:pPr marL="0" marR="0" algn="l" defTabSz="457200" rtl="0" eaLnBrk="1" latinLnBrk="0" hangingPunct="1">
                        <a:lnSpc>
                          <a:spcPct val="120000"/>
                        </a:lnSpc>
                        <a:spcBef>
                          <a:spcPts val="200"/>
                        </a:spcBef>
                        <a:spcAft>
                          <a:spcPts val="0"/>
                        </a:spcAft>
                      </a:pPr>
                      <a:r>
                        <a:rPr lang="en-ZA" sz="1400" kern="100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Employment rate </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Stats SA Quarterly</a:t>
                      </a:r>
                      <a:r>
                        <a:rPr lang="en-ZA" sz="1400" kern="1000" baseline="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 Labour Bulletin</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r>
              <a:tr h="814692">
                <a:tc vMerge="1">
                  <a:txBody>
                    <a:bodyPr/>
                    <a:lstStyle/>
                    <a:p>
                      <a:endParaRPr lang="en-ZA"/>
                    </a:p>
                  </a:txBody>
                  <a:tcPr/>
                </a:tc>
                <a:tc vMerge="1">
                  <a:txBody>
                    <a:bodyPr/>
                    <a:lstStyle/>
                    <a:p>
                      <a:endParaRPr lang="en-ZA" dirty="0"/>
                    </a:p>
                  </a:txBody>
                  <a:tcPr marL="64202" marR="64202" marT="0" marB="0"/>
                </a:tc>
                <a:tc>
                  <a:txBody>
                    <a:bodyPr/>
                    <a:lstStyle/>
                    <a:p>
                      <a:pPr marL="0" marR="0" lvl="0" indent="0" algn="l" defTabSz="457200" rtl="0" eaLnBrk="1" fontAlgn="auto" latinLnBrk="0" hangingPunct="1">
                        <a:lnSpc>
                          <a:spcPct val="120000"/>
                        </a:lnSpc>
                        <a:spcBef>
                          <a:spcPts val="200"/>
                        </a:spcBef>
                        <a:spcAft>
                          <a:spcPts val="0"/>
                        </a:spcAft>
                        <a:buClrTx/>
                        <a:buSzTx/>
                        <a:buFontTx/>
                        <a:buNone/>
                        <a:tabLst/>
                        <a:defRPr/>
                      </a:pPr>
                      <a:r>
                        <a:rPr lang="en-ZA" sz="1400" kern="1000" dirty="0" smtClean="0">
                          <a:solidFill>
                            <a:schemeClr val="tx1"/>
                          </a:solidFill>
                          <a:effectLst/>
                          <a:latin typeface="Arial" panose="020B0604020202020204" pitchFamily="34" charset="0"/>
                          <a:ea typeface="+mn-ea"/>
                          <a:cs typeface="Arial" panose="020B0604020202020204" pitchFamily="34" charset="0"/>
                        </a:rPr>
                        <a:t>Productivity</a:t>
                      </a:r>
                      <a:r>
                        <a:rPr lang="en-ZA" sz="1400" kern="1000" baseline="0" dirty="0" smtClean="0">
                          <a:solidFill>
                            <a:schemeClr val="tx1"/>
                          </a:solidFill>
                          <a:effectLst/>
                          <a:latin typeface="Arial" panose="020B0604020202020204" pitchFamily="34" charset="0"/>
                          <a:ea typeface="+mn-ea"/>
                          <a:cs typeface="Arial" panose="020B0604020202020204" pitchFamily="34" charset="0"/>
                        </a:rPr>
                        <a:t> levels by sector</a:t>
                      </a:r>
                      <a:endParaRPr lang="en-ZA" sz="1400" kern="1000" dirty="0" smtClean="0">
                        <a:solidFill>
                          <a:schemeClr val="tx1"/>
                        </a:solidFill>
                        <a:effectLst/>
                        <a:latin typeface="Arial" panose="020B0604020202020204" pitchFamily="34" charset="0"/>
                        <a:ea typeface="+mn-ea"/>
                        <a:cs typeface="Arial" panose="020B0604020202020204" pitchFamily="34" charset="0"/>
                      </a:endParaRPr>
                    </a:p>
                  </a:txBody>
                  <a:tcPr marL="64202" marR="64202" marT="0" marB="0"/>
                </a:tc>
                <a:tc>
                  <a:txBody>
                    <a:bodyPr/>
                    <a:lstStyle/>
                    <a:p>
                      <a:pPr marL="0" marR="0">
                        <a:lnSpc>
                          <a:spcPct val="120000"/>
                        </a:lnSpc>
                        <a:spcBef>
                          <a:spcPts val="200"/>
                        </a:spcBef>
                        <a:spcAft>
                          <a:spcPts val="0"/>
                        </a:spcAft>
                      </a:pPr>
                      <a:r>
                        <a:rPr lang="en-ZA" sz="1400" kern="1000" dirty="0" smtClean="0">
                          <a:solidFill>
                            <a:schemeClr val="tx1"/>
                          </a:solidFill>
                          <a:effectLst/>
                          <a:latin typeface="Arial" panose="020B0604020202020204" pitchFamily="34" charset="0"/>
                          <a:ea typeface="Cambria" panose="02040503050406030204" pitchFamily="18" charset="0"/>
                          <a:cs typeface="Arial" panose="020B0604020202020204" pitchFamily="34" charset="0"/>
                        </a:rPr>
                        <a:t>NPI Reports</a:t>
                      </a:r>
                      <a:endParaRPr lang="en-ZA" sz="1400" kern="1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marL="64202" marR="64202" marT="0" marB="0"/>
                </a:tc>
              </a:tr>
            </a:tbl>
          </a:graphicData>
        </a:graphic>
      </p:graphicFrame>
    </p:spTree>
    <p:extLst>
      <p:ext uri="{BB962C8B-B14F-4D97-AF65-F5344CB8AC3E}">
        <p14:creationId xmlns:p14="http://schemas.microsoft.com/office/powerpoint/2010/main" val="308617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90" y="332656"/>
            <a:ext cx="6036057" cy="408052"/>
          </a:xfrm>
        </p:spPr>
        <p:txBody>
          <a:bodyPr>
            <a:normAutofit/>
          </a:bodyPr>
          <a:lstStyle/>
          <a:p>
            <a:r>
              <a:rPr lang="en-ZA" sz="1800" dirty="0" smtClean="0"/>
              <a:t>EVALUATION FRAMEWORK </a:t>
            </a:r>
            <a:endParaRPr lang="en-ZA" sz="1800" dirty="0"/>
          </a:p>
        </p:txBody>
      </p:sp>
      <p:graphicFrame>
        <p:nvGraphicFramePr>
          <p:cNvPr id="4" name="Table 3"/>
          <p:cNvGraphicFramePr>
            <a:graphicFrameLocks noGrp="1"/>
          </p:cNvGraphicFramePr>
          <p:nvPr>
            <p:extLst>
              <p:ext uri="{D42A27DB-BD31-4B8C-83A1-F6EECF244321}">
                <p14:modId xmlns:p14="http://schemas.microsoft.com/office/powerpoint/2010/main" val="680424033"/>
              </p:ext>
            </p:extLst>
          </p:nvPr>
        </p:nvGraphicFramePr>
        <p:xfrm>
          <a:off x="467544" y="1412776"/>
          <a:ext cx="8136904" cy="4909886"/>
        </p:xfrm>
        <a:graphic>
          <a:graphicData uri="http://schemas.openxmlformats.org/drawingml/2006/table">
            <a:tbl>
              <a:tblPr firstRow="1" firstCol="1" bandRow="1">
                <a:tableStyleId>{5C22544A-7EE6-4342-B048-85BDC9FD1C3A}</a:tableStyleId>
              </a:tblPr>
              <a:tblGrid>
                <a:gridCol w="1760016"/>
                <a:gridCol w="2519450"/>
                <a:gridCol w="2000153"/>
                <a:gridCol w="1857285"/>
              </a:tblGrid>
              <a:tr h="699255">
                <a:tc>
                  <a:txBody>
                    <a:bodyPr/>
                    <a:lstStyle/>
                    <a:p>
                      <a:pPr marL="0" marR="0" algn="ctr">
                        <a:lnSpc>
                          <a:spcPct val="120000"/>
                        </a:lnSpc>
                        <a:spcBef>
                          <a:spcPts val="0"/>
                        </a:spcBef>
                        <a:spcAft>
                          <a:spcPts val="0"/>
                        </a:spcAft>
                      </a:pPr>
                      <a:r>
                        <a:rPr lang="en-ZA" sz="1600" kern="1000" dirty="0">
                          <a:effectLst/>
                        </a:rPr>
                        <a:t>Goal</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smtClean="0">
                          <a:effectLst/>
                        </a:rPr>
                        <a:t>Outcomes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smtClean="0">
                          <a:effectLst/>
                        </a:rPr>
                        <a:t>Outcome/Impact Indicators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Data </a:t>
                      </a:r>
                      <a:r>
                        <a:rPr lang="en-ZA" sz="1600" kern="1000" dirty="0" smtClean="0">
                          <a:effectLst/>
                        </a:rPr>
                        <a:t>Sources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813271">
                <a:tc rowSpan="5">
                  <a:txBody>
                    <a:bodyPr/>
                    <a:lstStyle/>
                    <a:p>
                      <a:pPr marL="0" marR="0">
                        <a:lnSpc>
                          <a:spcPct val="120000"/>
                        </a:lnSpc>
                        <a:spcBef>
                          <a:spcPts val="200"/>
                        </a:spcBef>
                        <a:spcAft>
                          <a:spcPts val="0"/>
                        </a:spcAft>
                      </a:pPr>
                      <a:r>
                        <a:rPr lang="en-ZA" sz="1400" kern="1000">
                          <a:effectLst/>
                        </a:rPr>
                        <a:t>Increasing access to occupationally-directed programmes</a:t>
                      </a:r>
                      <a:endParaRPr lang="en-ZA" sz="14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c>
                  <a:txBody>
                    <a:bodyPr/>
                    <a:lstStyle/>
                    <a:p>
                      <a:pPr marL="0" marR="0">
                        <a:lnSpc>
                          <a:spcPct val="120000"/>
                        </a:lnSpc>
                        <a:spcBef>
                          <a:spcPts val="200"/>
                        </a:spcBef>
                        <a:spcAft>
                          <a:spcPts val="0"/>
                        </a:spcAft>
                      </a:pPr>
                      <a:r>
                        <a:rPr lang="en-ZA" sz="1400" kern="1000" dirty="0">
                          <a:effectLst/>
                        </a:rPr>
                        <a:t>Middle level skills needs are identified and addressed in all </a:t>
                      </a:r>
                      <a:r>
                        <a:rPr lang="en-ZA" sz="1400" kern="1000" dirty="0" smtClean="0">
                          <a:effectLst/>
                        </a:rPr>
                        <a:t>sectors</a:t>
                      </a:r>
                      <a:endParaRPr lang="en-ZA" sz="1400" kern="1000" dirty="0">
                        <a:effectLst/>
                      </a:endParaRPr>
                    </a:p>
                  </a:txBody>
                  <a:tcPr marL="64202" marR="64202" marT="0" marB="0"/>
                </a:tc>
                <a:tc>
                  <a:txBody>
                    <a:bodyPr/>
                    <a:lstStyle/>
                    <a:p>
                      <a:pPr marL="0" marR="0">
                        <a:lnSpc>
                          <a:spcPct val="120000"/>
                        </a:lnSpc>
                        <a:spcBef>
                          <a:spcPts val="200"/>
                        </a:spcBef>
                        <a:spcAft>
                          <a:spcPts val="0"/>
                        </a:spcAft>
                      </a:pPr>
                      <a:r>
                        <a:rPr lang="en-ZA" sz="1400" kern="1000" dirty="0">
                          <a:effectLst/>
                        </a:rPr>
                        <a:t>% increase in learners gaining employment in middle level in all sectors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c>
                  <a:txBody>
                    <a:bodyPr/>
                    <a:lstStyle/>
                    <a:p>
                      <a:pPr marL="0" marR="0">
                        <a:lnSpc>
                          <a:spcPct val="120000"/>
                        </a:lnSpc>
                        <a:spcBef>
                          <a:spcPts val="200"/>
                        </a:spcBef>
                        <a:spcAft>
                          <a:spcPts val="0"/>
                        </a:spcAft>
                      </a:pPr>
                      <a:r>
                        <a:rPr lang="en-ZA" sz="1400" kern="1000" smtClean="0">
                          <a:effectLst/>
                        </a:rPr>
                        <a:t>Employer</a:t>
                      </a:r>
                      <a:r>
                        <a:rPr lang="en-ZA" sz="1400" kern="1000" baseline="0" smtClean="0">
                          <a:effectLst/>
                        </a:rPr>
                        <a:t> HR Records </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r>
              <a:tr h="717048">
                <a:tc vMerge="1">
                  <a:txBody>
                    <a:bodyPr/>
                    <a:lstStyle/>
                    <a:p>
                      <a:endParaRPr lang="en-ZA"/>
                    </a:p>
                  </a:txBody>
                  <a:tcPr/>
                </a:tc>
                <a:tc>
                  <a:txBody>
                    <a:bodyPr/>
                    <a:lstStyle/>
                    <a:p>
                      <a:pPr marL="0" marR="0">
                        <a:lnSpc>
                          <a:spcPct val="120000"/>
                        </a:lnSpc>
                        <a:spcBef>
                          <a:spcPts val="200"/>
                        </a:spcBef>
                        <a:spcAft>
                          <a:spcPts val="0"/>
                        </a:spcAft>
                      </a:pPr>
                      <a:r>
                        <a:rPr lang="en-ZA" sz="1400" kern="1000" dirty="0">
                          <a:effectLst/>
                        </a:rPr>
                        <a:t>Artisans qualify with relevant skills and find </a:t>
                      </a:r>
                      <a:r>
                        <a:rPr lang="en-ZA" sz="1400" kern="1000" dirty="0" smtClean="0">
                          <a:effectLst/>
                        </a:rPr>
                        <a:t>employment</a:t>
                      </a:r>
                      <a:endParaRPr lang="en-ZA" sz="1400" kern="1000" dirty="0">
                        <a:effectLst/>
                      </a:endParaRPr>
                    </a:p>
                  </a:txBody>
                  <a:tcPr marL="64202" marR="64202" marT="0" marB="0"/>
                </a:tc>
                <a:tc>
                  <a:txBody>
                    <a:bodyPr/>
                    <a:lstStyle/>
                    <a:p>
                      <a:pPr marL="0" marR="0">
                        <a:lnSpc>
                          <a:spcPct val="120000"/>
                        </a:lnSpc>
                        <a:spcBef>
                          <a:spcPts val="200"/>
                        </a:spcBef>
                        <a:spcAft>
                          <a:spcPts val="0"/>
                        </a:spcAft>
                      </a:pPr>
                      <a:r>
                        <a:rPr lang="en-ZA" sz="1400" kern="1000" dirty="0">
                          <a:effectLst/>
                        </a:rPr>
                        <a:t>Number of artisans employed</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c>
                  <a:txBody>
                    <a:bodyPr/>
                    <a:lstStyle/>
                    <a:p>
                      <a:pPr marL="0" marR="0">
                        <a:lnSpc>
                          <a:spcPct val="120000"/>
                        </a:lnSpc>
                        <a:spcBef>
                          <a:spcPts val="200"/>
                        </a:spcBef>
                        <a:spcAft>
                          <a:spcPts val="0"/>
                        </a:spcAft>
                      </a:pPr>
                      <a:r>
                        <a:rPr lang="en-ZA" sz="1400" kern="1000" dirty="0" smtClean="0">
                          <a:effectLst/>
                        </a:rPr>
                        <a:t>Employer</a:t>
                      </a:r>
                      <a:r>
                        <a:rPr lang="en-ZA" sz="1400" kern="1000" baseline="0" dirty="0" smtClean="0">
                          <a:effectLst/>
                        </a:rPr>
                        <a:t> HR Records </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r>
              <a:tr h="1010786">
                <a:tc vMerge="1">
                  <a:txBody>
                    <a:bodyPr/>
                    <a:lstStyle/>
                    <a:p>
                      <a:endParaRPr lang="en-ZA"/>
                    </a:p>
                  </a:txBody>
                  <a:tcPr/>
                </a:tc>
                <a:tc>
                  <a:txBody>
                    <a:bodyPr/>
                    <a:lstStyle/>
                    <a:p>
                      <a:pPr marL="0" marR="0">
                        <a:lnSpc>
                          <a:spcPct val="120000"/>
                        </a:lnSpc>
                        <a:spcBef>
                          <a:spcPts val="200"/>
                        </a:spcBef>
                        <a:spcAft>
                          <a:spcPts val="0"/>
                        </a:spcAft>
                      </a:pPr>
                      <a:r>
                        <a:rPr lang="en-ZA" sz="1400" kern="1000" dirty="0">
                          <a:effectLst/>
                        </a:rPr>
                        <a:t>High levels national skills needs are being addressed by work ready graduates from higher education </a:t>
                      </a:r>
                      <a:r>
                        <a:rPr lang="en-ZA" sz="1400" kern="1000" dirty="0" smtClean="0">
                          <a:effectLst/>
                        </a:rPr>
                        <a:t>institutions</a:t>
                      </a:r>
                      <a:endParaRPr lang="en-ZA" sz="1400" kern="1000" dirty="0">
                        <a:effectLst/>
                      </a:endParaRPr>
                    </a:p>
                  </a:txBody>
                  <a:tcPr marL="64202" marR="64202" marT="0" marB="0"/>
                </a:tc>
                <a:tc>
                  <a:txBody>
                    <a:bodyPr/>
                    <a:lstStyle/>
                    <a:p>
                      <a:pPr marL="0" marR="0">
                        <a:lnSpc>
                          <a:spcPct val="120000"/>
                        </a:lnSpc>
                        <a:spcBef>
                          <a:spcPts val="200"/>
                        </a:spcBef>
                        <a:spcAft>
                          <a:spcPts val="0"/>
                        </a:spcAft>
                      </a:pPr>
                      <a:r>
                        <a:rPr lang="en-ZA" sz="1400" kern="1000" dirty="0">
                          <a:effectLst/>
                        </a:rPr>
                        <a:t>% of graduates in gainful employment in all sectors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c>
                  <a:txBody>
                    <a:bodyPr/>
                    <a:lstStyle/>
                    <a:p>
                      <a:pPr marL="0" marR="0">
                        <a:lnSpc>
                          <a:spcPct val="120000"/>
                        </a:lnSpc>
                        <a:spcBef>
                          <a:spcPts val="200"/>
                        </a:spcBef>
                        <a:spcAft>
                          <a:spcPts val="0"/>
                        </a:spcAft>
                      </a:pPr>
                      <a:r>
                        <a:rPr lang="en-ZA" sz="1400" kern="1000" dirty="0">
                          <a:effectLst/>
                        </a:rPr>
                        <a:t> </a:t>
                      </a:r>
                      <a:r>
                        <a:rPr lang="en-ZA" sz="1400" kern="1000" dirty="0" smtClean="0">
                          <a:effectLst/>
                        </a:rPr>
                        <a:t>Employer</a:t>
                      </a:r>
                      <a:r>
                        <a:rPr lang="en-ZA" sz="1400" kern="1000" baseline="0" dirty="0" smtClean="0">
                          <a:effectLst/>
                        </a:rPr>
                        <a:t> HR Records </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r>
              <a:tr h="841492">
                <a:tc vMerge="1">
                  <a:txBody>
                    <a:bodyPr/>
                    <a:lstStyle/>
                    <a:p>
                      <a:endParaRPr lang="en-ZA"/>
                    </a:p>
                  </a:txBody>
                  <a:tcPr/>
                </a:tc>
                <a:tc rowSpan="2">
                  <a:txBody>
                    <a:bodyPr/>
                    <a:lstStyle/>
                    <a:p>
                      <a:pPr marL="0" marR="0" lvl="0" indent="0" algn="l" defTabSz="457200" rtl="0" eaLnBrk="1" fontAlgn="auto" latinLnBrk="0" hangingPunct="1">
                        <a:lnSpc>
                          <a:spcPct val="120000"/>
                        </a:lnSpc>
                        <a:spcBef>
                          <a:spcPts val="200"/>
                        </a:spcBef>
                        <a:spcAft>
                          <a:spcPts val="0"/>
                        </a:spcAft>
                        <a:buClrTx/>
                        <a:buSzTx/>
                        <a:buFontTx/>
                        <a:buNone/>
                        <a:tabLst/>
                        <a:defRPr/>
                      </a:pPr>
                      <a:r>
                        <a:rPr lang="en-ZA" sz="1400" kern="1000" dirty="0" smtClean="0">
                          <a:solidFill>
                            <a:schemeClr val="dk1"/>
                          </a:solidFill>
                          <a:effectLst/>
                          <a:latin typeface="+mn-lt"/>
                          <a:ea typeface="+mn-ea"/>
                          <a:cs typeface="+mn-cs"/>
                        </a:rPr>
                        <a:t>Relevant research and development and innovation capacity is developed and innovative research projects established</a:t>
                      </a:r>
                    </a:p>
                  </a:txBody>
                  <a:tcPr/>
                </a:tc>
                <a:tc>
                  <a:txBody>
                    <a:bodyPr/>
                    <a:lstStyle/>
                    <a:p>
                      <a:pPr marL="0" marR="0" lvl="0" indent="0" algn="l" defTabSz="457200" rtl="0" eaLnBrk="1" fontAlgn="auto" latinLnBrk="0" hangingPunct="1">
                        <a:lnSpc>
                          <a:spcPct val="120000"/>
                        </a:lnSpc>
                        <a:spcBef>
                          <a:spcPts val="200"/>
                        </a:spcBef>
                        <a:spcAft>
                          <a:spcPts val="0"/>
                        </a:spcAft>
                        <a:buClrTx/>
                        <a:buSzTx/>
                        <a:buFontTx/>
                        <a:buNone/>
                        <a:tabLst/>
                        <a:defRPr/>
                      </a:pPr>
                      <a:r>
                        <a:rPr lang="en-ZA" sz="1400" kern="1000" dirty="0" smtClean="0">
                          <a:effectLst/>
                        </a:rPr>
                        <a:t>% increase in Research &amp; Development projects</a:t>
                      </a:r>
                      <a:endParaRPr lang="en-ZA" sz="1400" kern="1000" dirty="0" smtClean="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20000"/>
                        </a:lnSpc>
                        <a:spcBef>
                          <a:spcPts val="200"/>
                        </a:spcBef>
                        <a:spcAft>
                          <a:spcPts val="0"/>
                        </a:spcAft>
                      </a:pP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c>
                  <a:txBody>
                    <a:bodyPr/>
                    <a:lstStyle/>
                    <a:p>
                      <a:pPr marL="0" marR="0">
                        <a:lnSpc>
                          <a:spcPct val="120000"/>
                        </a:lnSpc>
                        <a:spcBef>
                          <a:spcPts val="200"/>
                        </a:spcBef>
                        <a:spcAft>
                          <a:spcPts val="0"/>
                        </a:spcAft>
                      </a:pPr>
                      <a:r>
                        <a:rPr lang="en-ZA" sz="1400" kern="1000" dirty="0">
                          <a:effectLst/>
                        </a:rPr>
                        <a:t> </a:t>
                      </a:r>
                      <a:r>
                        <a:rPr lang="en-ZA" sz="1400" kern="1000" dirty="0" smtClean="0">
                          <a:effectLst/>
                        </a:rPr>
                        <a:t>Research</a:t>
                      </a:r>
                      <a:r>
                        <a:rPr lang="en-ZA" sz="1400" kern="1000" baseline="0" dirty="0" smtClean="0">
                          <a:effectLst/>
                        </a:rPr>
                        <a:t> Reports from Universities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r>
              <a:tr h="814692">
                <a:tc vMerge="1">
                  <a:txBody>
                    <a:bodyPr/>
                    <a:lstStyle/>
                    <a:p>
                      <a:endParaRPr lang="en-ZA"/>
                    </a:p>
                  </a:txBody>
                  <a:tcPr/>
                </a:tc>
                <a:tc vMerge="1">
                  <a:txBody>
                    <a:bodyPr/>
                    <a:lstStyle/>
                    <a:p>
                      <a:endParaRPr lang="en-ZA" dirty="0"/>
                    </a:p>
                  </a:txBody>
                  <a:tcPr marL="64202" marR="64202" marT="0" marB="0"/>
                </a:tc>
                <a:tc>
                  <a:txBody>
                    <a:bodyPr/>
                    <a:lstStyle/>
                    <a:p>
                      <a:pPr marL="0" marR="0" lvl="0" indent="0" algn="l" defTabSz="457200" rtl="0" eaLnBrk="1" fontAlgn="auto" latinLnBrk="0" hangingPunct="1">
                        <a:lnSpc>
                          <a:spcPct val="120000"/>
                        </a:lnSpc>
                        <a:spcBef>
                          <a:spcPts val="200"/>
                        </a:spcBef>
                        <a:spcAft>
                          <a:spcPts val="0"/>
                        </a:spcAft>
                        <a:buClrTx/>
                        <a:buSzTx/>
                        <a:buFontTx/>
                        <a:buNone/>
                        <a:tabLst/>
                        <a:defRPr/>
                      </a:pPr>
                      <a:r>
                        <a:rPr lang="en-ZA" sz="1400" kern="1000" dirty="0" smtClean="0">
                          <a:solidFill>
                            <a:schemeClr val="dk1"/>
                          </a:solidFill>
                          <a:effectLst/>
                          <a:latin typeface="+mn-lt"/>
                          <a:ea typeface="+mn-ea"/>
                          <a:cs typeface="+mn-cs"/>
                        </a:rPr>
                        <a:t>% Increase in registered patents by learners from TVET colleges</a:t>
                      </a:r>
                    </a:p>
                  </a:txBody>
                  <a:tcPr marL="64202" marR="64202" marT="0" marB="0"/>
                </a:tc>
                <a:tc>
                  <a:txBody>
                    <a:bodyPr/>
                    <a:lstStyle/>
                    <a:p>
                      <a:pPr marL="0" marR="0">
                        <a:lnSpc>
                          <a:spcPct val="120000"/>
                        </a:lnSpc>
                        <a:spcBef>
                          <a:spcPts val="200"/>
                        </a:spcBef>
                        <a:spcAft>
                          <a:spcPts val="0"/>
                        </a:spcAft>
                      </a:pPr>
                      <a:r>
                        <a:rPr lang="en-ZA" sz="1400" kern="1000" dirty="0">
                          <a:effectLst/>
                        </a:rPr>
                        <a:t> </a:t>
                      </a:r>
                      <a:r>
                        <a:rPr lang="en-ZA" sz="1400" kern="1000" dirty="0" smtClean="0">
                          <a:effectLst/>
                        </a:rPr>
                        <a:t>Register</a:t>
                      </a:r>
                      <a:r>
                        <a:rPr lang="en-ZA" sz="1400" kern="1000" baseline="0" dirty="0" smtClean="0">
                          <a:effectLst/>
                        </a:rPr>
                        <a:t> of Patents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4202" marR="64202" marT="0" marB="0"/>
                </a:tc>
              </a:tr>
            </a:tbl>
          </a:graphicData>
        </a:graphic>
      </p:graphicFrame>
    </p:spTree>
    <p:extLst>
      <p:ext uri="{BB962C8B-B14F-4D97-AF65-F5344CB8AC3E}">
        <p14:creationId xmlns:p14="http://schemas.microsoft.com/office/powerpoint/2010/main" val="208011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8032"/>
            <a:ext cx="6480720" cy="476672"/>
          </a:xfrm>
        </p:spPr>
        <p:txBody>
          <a:bodyPr>
            <a:noAutofit/>
          </a:bodyPr>
          <a:lstStyle/>
          <a:p>
            <a:r>
              <a:rPr lang="en-ZA" sz="1800" dirty="0" smtClean="0"/>
              <a:t>EVALUATION FRAMEWORK</a:t>
            </a:r>
            <a:endParaRPr lang="en-US" sz="18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30835780"/>
              </p:ext>
            </p:extLst>
          </p:nvPr>
        </p:nvGraphicFramePr>
        <p:xfrm>
          <a:off x="179512" y="1122470"/>
          <a:ext cx="8640959" cy="5188386"/>
        </p:xfrm>
        <a:graphic>
          <a:graphicData uri="http://schemas.openxmlformats.org/drawingml/2006/table">
            <a:tbl>
              <a:tblPr firstRow="1" firstCol="1" bandRow="1">
                <a:tableStyleId>{5C22544A-7EE6-4342-B048-85BDC9FD1C3A}</a:tableStyleId>
              </a:tblPr>
              <a:tblGrid>
                <a:gridCol w="2214245"/>
                <a:gridCol w="2525928"/>
                <a:gridCol w="2316611"/>
                <a:gridCol w="1584175"/>
              </a:tblGrid>
              <a:tr h="210440">
                <a:tc>
                  <a:txBody>
                    <a:bodyPr/>
                    <a:lstStyle/>
                    <a:p>
                      <a:pPr marL="0" marR="0" algn="ctr">
                        <a:lnSpc>
                          <a:spcPct val="120000"/>
                        </a:lnSpc>
                        <a:spcBef>
                          <a:spcPts val="0"/>
                        </a:spcBef>
                        <a:spcAft>
                          <a:spcPts val="0"/>
                        </a:spcAft>
                      </a:pPr>
                      <a:r>
                        <a:rPr lang="en-ZA" sz="2000" kern="1000" dirty="0">
                          <a:effectLst/>
                        </a:rPr>
                        <a:t>Goal</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2000" kern="1000" dirty="0" smtClean="0">
                          <a:effectLst/>
                        </a:rPr>
                        <a:t>Outcomes</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2000" kern="1000" dirty="0" smtClean="0">
                          <a:effectLst/>
                        </a:rPr>
                        <a:t>Outcome/Impact Indicators</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2000" kern="1000" dirty="0">
                          <a:effectLst/>
                        </a:rPr>
                        <a:t>Data </a:t>
                      </a:r>
                      <a:r>
                        <a:rPr lang="en-ZA" sz="2000" kern="1000" dirty="0" smtClean="0">
                          <a:effectLst/>
                        </a:rPr>
                        <a:t>Sources</a:t>
                      </a:r>
                      <a:endParaRPr lang="en-ZA"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448159">
                <a:tc rowSpan="7">
                  <a:txBody>
                    <a:bodyPr/>
                    <a:lstStyle/>
                    <a:p>
                      <a:pPr marL="0" marR="0">
                        <a:lnSpc>
                          <a:spcPct val="107000"/>
                        </a:lnSpc>
                        <a:spcBef>
                          <a:spcPts val="200"/>
                        </a:spcBef>
                        <a:spcAft>
                          <a:spcPts val="0"/>
                        </a:spcAft>
                      </a:pPr>
                      <a:r>
                        <a:rPr lang="en-US" sz="1200" dirty="0">
                          <a:effectLst/>
                        </a:rPr>
                        <a:t>Encouraging better use of workplace-based skills development</a:t>
                      </a:r>
                      <a:endParaRPr lang="en-ZA" sz="1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rowSpan="7">
                  <a:txBody>
                    <a:bodyPr/>
                    <a:lstStyle/>
                    <a:p>
                      <a:pPr marL="0" marR="0">
                        <a:lnSpc>
                          <a:spcPct val="107000"/>
                        </a:lnSpc>
                        <a:spcBef>
                          <a:spcPts val="200"/>
                        </a:spcBef>
                        <a:spcAft>
                          <a:spcPts val="0"/>
                        </a:spcAft>
                      </a:pPr>
                      <a:r>
                        <a:rPr lang="en-US" sz="1200" dirty="0">
                          <a:solidFill>
                            <a:schemeClr val="tx1"/>
                          </a:solidFill>
                          <a:effectLst/>
                        </a:rPr>
                        <a:t>Training of employed workers addresses critical skills, enabling improved productivity, economic growth and the ability of the work to adapt to change in the labour market</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improvement in productivity</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Employer</a:t>
                      </a:r>
                      <a:r>
                        <a:rPr lang="en-US" sz="1200" baseline="0" dirty="0" smtClean="0">
                          <a:solidFill>
                            <a:schemeClr val="tx1"/>
                          </a:solidFill>
                          <a:effectLst/>
                        </a:rPr>
                        <a:t> Records</a:t>
                      </a:r>
                    </a:p>
                    <a:p>
                      <a:pPr marL="0" marR="0">
                        <a:lnSpc>
                          <a:spcPct val="107000"/>
                        </a:lnSpc>
                        <a:spcBef>
                          <a:spcPts val="200"/>
                        </a:spcBef>
                        <a:spcAft>
                          <a:spcPts val="0"/>
                        </a:spcAft>
                      </a:pPr>
                      <a:r>
                        <a:rPr lang="en-U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NPI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329095">
                <a:tc vMerge="1">
                  <a:txBody>
                    <a:bodyPr/>
                    <a:lstStyle/>
                    <a:p>
                      <a:endParaRPr lang="en-ZA"/>
                    </a:p>
                  </a:txBody>
                  <a:tcPr/>
                </a:tc>
                <a:tc vMerge="1">
                  <a:txBody>
                    <a:bodyPr/>
                    <a:lstStyle/>
                    <a:p>
                      <a:endParaRPr lang="en-ZA"/>
                    </a:p>
                  </a:txBody>
                  <a:tcPr/>
                </a:tc>
                <a:tc>
                  <a:txBody>
                    <a:bodyPr/>
                    <a:lstStyle/>
                    <a:p>
                      <a:pPr marL="0" marR="0">
                        <a:lnSpc>
                          <a:spcPct val="107000"/>
                        </a:lnSpc>
                        <a:spcBef>
                          <a:spcPts val="200"/>
                        </a:spcBef>
                        <a:spcAft>
                          <a:spcPts val="0"/>
                        </a:spcAft>
                      </a:pPr>
                      <a:r>
                        <a:rPr lang="en-US" sz="1200" dirty="0">
                          <a:solidFill>
                            <a:schemeClr val="tx1"/>
                          </a:solidFill>
                          <a:effectLst/>
                        </a:rPr>
                        <a:t>Economic growth rate by sector</a:t>
                      </a:r>
                      <a:endParaRPr lang="en-ZA" sz="1400" dirty="0">
                        <a:solidFill>
                          <a:schemeClr val="tx1"/>
                        </a:solidFill>
                        <a:effectLst/>
                      </a:endParaRPr>
                    </a:p>
                    <a:p>
                      <a:pPr marL="0" marR="0">
                        <a:lnSpc>
                          <a:spcPct val="107000"/>
                        </a:lnSpc>
                        <a:spcBef>
                          <a:spcPts val="200"/>
                        </a:spcBef>
                        <a:spcAft>
                          <a:spcPts val="0"/>
                        </a:spcAft>
                      </a:pPr>
                      <a:r>
                        <a:rPr lang="en-US" sz="1200" dirty="0">
                          <a:solidFill>
                            <a:schemeClr val="tx1"/>
                          </a:solidFill>
                          <a:effectLst/>
                        </a:rPr>
                        <a:t>% GDP output by sector</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Stat SA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305316">
                <a:tc vMerge="1">
                  <a:txBody>
                    <a:bodyPr/>
                    <a:lstStyle/>
                    <a:p>
                      <a:endParaRPr lang="en-ZA"/>
                    </a:p>
                  </a:txBody>
                  <a:tcPr/>
                </a:tc>
                <a:tc vMerge="1">
                  <a:txBody>
                    <a:bodyPr/>
                    <a:lstStyle/>
                    <a:p>
                      <a:endParaRPr lang="en-ZA"/>
                    </a:p>
                  </a:txBody>
                  <a:tcPr/>
                </a:tc>
                <a:tc>
                  <a:txBody>
                    <a:bodyPr/>
                    <a:lstStyle/>
                    <a:p>
                      <a:pPr marL="0" marR="0">
                        <a:lnSpc>
                          <a:spcPct val="107000"/>
                        </a:lnSpc>
                        <a:spcBef>
                          <a:spcPts val="200"/>
                        </a:spcBef>
                        <a:spcAft>
                          <a:spcPts val="0"/>
                        </a:spcAft>
                      </a:pPr>
                      <a:r>
                        <a:rPr lang="en-US" sz="1200" dirty="0">
                          <a:solidFill>
                            <a:schemeClr val="tx1"/>
                          </a:solidFill>
                          <a:effectLst/>
                        </a:rPr>
                        <a:t>% increase in literacy levels of employees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Stats SA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305316">
                <a:tc vMerge="1">
                  <a:txBody>
                    <a:bodyPr/>
                    <a:lstStyle/>
                    <a:p>
                      <a:endParaRPr lang="en-ZA"/>
                    </a:p>
                  </a:txBody>
                  <a:tcPr/>
                </a:tc>
                <a:tc vMerge="1">
                  <a:txBody>
                    <a:bodyPr/>
                    <a:lstStyle/>
                    <a:p>
                      <a:endParaRPr lang="en-ZA"/>
                    </a:p>
                  </a:txBody>
                  <a:tcPr/>
                </a:tc>
                <a:tc>
                  <a:txBody>
                    <a:bodyPr/>
                    <a:lstStyle/>
                    <a:p>
                      <a:pPr marL="0" marR="0">
                        <a:lnSpc>
                          <a:spcPct val="107000"/>
                        </a:lnSpc>
                        <a:spcBef>
                          <a:spcPts val="200"/>
                        </a:spcBef>
                        <a:spcAft>
                          <a:spcPts val="0"/>
                        </a:spcAft>
                      </a:pPr>
                      <a:r>
                        <a:rPr lang="en-US" sz="1200" dirty="0">
                          <a:solidFill>
                            <a:schemeClr val="tx1"/>
                          </a:solidFill>
                          <a:effectLst/>
                        </a:rPr>
                        <a:t>% reduction in occupational accidents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Employer</a:t>
                      </a:r>
                      <a:r>
                        <a:rPr lang="en-US" sz="1200" baseline="0" dirty="0" smtClean="0">
                          <a:solidFill>
                            <a:schemeClr val="tx1"/>
                          </a:solidFill>
                          <a:effectLst/>
                        </a:rPr>
                        <a:t> Records</a:t>
                      </a:r>
                    </a:p>
                    <a:p>
                      <a:pPr marL="0" marR="0">
                        <a:lnSpc>
                          <a:spcPct val="107000"/>
                        </a:lnSpc>
                        <a:spcBef>
                          <a:spcPts val="200"/>
                        </a:spcBef>
                        <a:spcAft>
                          <a:spcPts val="0"/>
                        </a:spcAft>
                      </a:pPr>
                      <a:r>
                        <a:rPr lang="en-U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OHS Council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210440">
                <a:tc vMerge="1">
                  <a:txBody>
                    <a:bodyPr/>
                    <a:lstStyle/>
                    <a:p>
                      <a:endParaRPr lang="en-ZA"/>
                    </a:p>
                  </a:txBody>
                  <a:tcPr/>
                </a:tc>
                <a:tc vMerge="1">
                  <a:txBody>
                    <a:bodyPr/>
                    <a:lstStyle/>
                    <a:p>
                      <a:endParaRPr lang="en-ZA"/>
                    </a:p>
                  </a:txBody>
                  <a:tcPr/>
                </a:tc>
                <a:tc>
                  <a:txBody>
                    <a:bodyPr/>
                    <a:lstStyle/>
                    <a:p>
                      <a:pPr marL="0" marR="0">
                        <a:lnSpc>
                          <a:spcPct val="107000"/>
                        </a:lnSpc>
                        <a:spcBef>
                          <a:spcPts val="200"/>
                        </a:spcBef>
                        <a:spcAft>
                          <a:spcPts val="0"/>
                        </a:spcAft>
                      </a:pPr>
                      <a:r>
                        <a:rPr lang="en-US" sz="1200" dirty="0">
                          <a:solidFill>
                            <a:schemeClr val="tx1"/>
                          </a:solidFill>
                          <a:effectLst/>
                        </a:rPr>
                        <a:t>Employment equity levels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EEC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210440">
                <a:tc vMerge="1">
                  <a:txBody>
                    <a:bodyPr/>
                    <a:lstStyle/>
                    <a:p>
                      <a:endParaRPr lang="en-ZA"/>
                    </a:p>
                  </a:txBody>
                  <a:tcPr/>
                </a:tc>
                <a:tc vMerge="1">
                  <a:txBody>
                    <a:bodyPr/>
                    <a:lstStyle/>
                    <a:p>
                      <a:endParaRPr lang="en-ZA"/>
                    </a:p>
                  </a:txBody>
                  <a:tcPr/>
                </a:tc>
                <a:tc>
                  <a:txBody>
                    <a:bodyPr/>
                    <a:lstStyle/>
                    <a:p>
                      <a:pPr marL="0" marR="0">
                        <a:lnSpc>
                          <a:spcPct val="107000"/>
                        </a:lnSpc>
                        <a:spcBef>
                          <a:spcPts val="200"/>
                        </a:spcBef>
                        <a:spcAft>
                          <a:spcPts val="0"/>
                        </a:spcAft>
                      </a:pPr>
                      <a:r>
                        <a:rPr lang="en-US" sz="1200" dirty="0">
                          <a:solidFill>
                            <a:schemeClr val="tx1"/>
                          </a:solidFill>
                          <a:effectLst/>
                        </a:rPr>
                        <a:t>Vacancy rates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Employer HR</a:t>
                      </a:r>
                      <a:r>
                        <a:rPr lang="en-US" sz="1200" baseline="0" dirty="0" smtClean="0">
                          <a:solidFill>
                            <a:schemeClr val="tx1"/>
                          </a:solidFill>
                          <a:effectLst/>
                        </a:rPr>
                        <a:t> Records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210440">
                <a:tc vMerge="1">
                  <a:txBody>
                    <a:bodyPr/>
                    <a:lstStyle/>
                    <a:p>
                      <a:endParaRPr lang="en-ZA"/>
                    </a:p>
                  </a:txBody>
                  <a:tcPr/>
                </a:tc>
                <a:tc vMerge="1">
                  <a:txBody>
                    <a:bodyPr/>
                    <a:lstStyle/>
                    <a:p>
                      <a:endParaRPr lang="en-ZA"/>
                    </a:p>
                  </a:txBody>
                  <a:tcPr/>
                </a:tc>
                <a:tc>
                  <a:txBody>
                    <a:bodyPr/>
                    <a:lstStyle/>
                    <a:p>
                      <a:pPr marL="0" marR="0">
                        <a:lnSpc>
                          <a:spcPct val="107000"/>
                        </a:lnSpc>
                        <a:spcBef>
                          <a:spcPts val="200"/>
                        </a:spcBef>
                        <a:spcAft>
                          <a:spcPts val="0"/>
                        </a:spcAft>
                      </a:pPr>
                      <a:r>
                        <a:rPr lang="en-US" sz="1200" dirty="0">
                          <a:solidFill>
                            <a:schemeClr val="tx1"/>
                          </a:solidFill>
                          <a:effectLst/>
                        </a:rPr>
                        <a:t>% increase in income levels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Stats</a:t>
                      </a:r>
                      <a:r>
                        <a:rPr lang="en-US" sz="1200" baseline="0" dirty="0" smtClean="0">
                          <a:solidFill>
                            <a:schemeClr val="tx1"/>
                          </a:solidFill>
                          <a:effectLst/>
                        </a:rPr>
                        <a:t> SA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610632">
                <a:tc>
                  <a:txBody>
                    <a:bodyPr/>
                    <a:lstStyle/>
                    <a:p>
                      <a:pPr marL="0" marR="0">
                        <a:lnSpc>
                          <a:spcPct val="107000"/>
                        </a:lnSpc>
                        <a:spcBef>
                          <a:spcPts val="200"/>
                        </a:spcBef>
                        <a:spcAft>
                          <a:spcPts val="0"/>
                        </a:spcAft>
                      </a:pPr>
                      <a:r>
                        <a:rPr lang="en-US" sz="1200">
                          <a:effectLst/>
                        </a:rPr>
                        <a:t>Increasing the public sector capacity for improved service delivery and supporting the building of a developmental state</a:t>
                      </a:r>
                      <a:endParaRPr lang="en-ZA" sz="14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a:solidFill>
                            <a:schemeClr val="tx1"/>
                          </a:solidFill>
                          <a:effectLst/>
                        </a:rPr>
                        <a:t>Education and training plans for the public sector are revised and programmes are implemented to build capacity</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improvement in productivity</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nchor="ctr"/>
                </a:tc>
                <a:tc>
                  <a:txBody>
                    <a:bodyPr/>
                    <a:lstStyle/>
                    <a:p>
                      <a:pPr marL="0" marR="0">
                        <a:lnSpc>
                          <a:spcPct val="107000"/>
                        </a:lnSpc>
                        <a:spcBef>
                          <a:spcPts val="200"/>
                        </a:spcBef>
                        <a:spcAft>
                          <a:spcPts val="0"/>
                        </a:spcAft>
                      </a:pPr>
                      <a:r>
                        <a:rPr lang="en-US" sz="1200" dirty="0">
                          <a:solidFill>
                            <a:schemeClr val="tx1"/>
                          </a:solidFill>
                          <a:effectLst/>
                        </a:rPr>
                        <a:t> </a:t>
                      </a:r>
                      <a:endParaRPr lang="en-US" sz="1200" dirty="0" smtClean="0">
                        <a:solidFill>
                          <a:schemeClr val="tx1"/>
                        </a:solidFill>
                        <a:effectLst/>
                      </a:endParaRPr>
                    </a:p>
                    <a:p>
                      <a:pPr marL="0" marR="0">
                        <a:lnSpc>
                          <a:spcPct val="107000"/>
                        </a:lnSpc>
                        <a:spcBef>
                          <a:spcPts val="200"/>
                        </a:spcBef>
                        <a:spcAft>
                          <a:spcPts val="0"/>
                        </a:spcAft>
                      </a:pPr>
                      <a:r>
                        <a:rPr lang="en-U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DPSA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r h="610632">
                <a:tc>
                  <a:txBody>
                    <a:bodyPr/>
                    <a:lstStyle/>
                    <a:p>
                      <a:pPr marL="0" marR="0">
                        <a:lnSpc>
                          <a:spcPct val="107000"/>
                        </a:lnSpc>
                        <a:spcBef>
                          <a:spcPts val="200"/>
                        </a:spcBef>
                        <a:spcAft>
                          <a:spcPts val="0"/>
                        </a:spcAft>
                      </a:pPr>
                      <a:r>
                        <a:rPr lang="en-US" sz="1200">
                          <a:effectLst/>
                        </a:rPr>
                        <a:t>Building career and vocational guidance</a:t>
                      </a:r>
                      <a:endParaRPr lang="en-ZA" sz="14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a:solidFill>
                            <a:schemeClr val="tx1"/>
                          </a:solidFill>
                          <a:effectLst/>
                        </a:rPr>
                        <a:t>Career paths are mapped to qualifications in all sectors and sub-sectors and communicated effectively, contributing to improved relevance of training and greater mobility and progression</a:t>
                      </a:r>
                      <a:endParaRPr lang="en-Z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Increase in learners registering for scarce skills by sectors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c>
                  <a:txBody>
                    <a:bodyPr/>
                    <a:lstStyle/>
                    <a:p>
                      <a:pPr marL="0" marR="0">
                        <a:lnSpc>
                          <a:spcPct val="107000"/>
                        </a:lnSpc>
                        <a:spcBef>
                          <a:spcPts val="200"/>
                        </a:spcBef>
                        <a:spcAft>
                          <a:spcPts val="0"/>
                        </a:spcAft>
                      </a:pPr>
                      <a:r>
                        <a:rPr lang="en-US" sz="1200" dirty="0">
                          <a:solidFill>
                            <a:schemeClr val="tx1"/>
                          </a:solidFill>
                          <a:effectLst/>
                        </a:rPr>
                        <a:t> </a:t>
                      </a:r>
                      <a:r>
                        <a:rPr lang="en-US" sz="1200" dirty="0" smtClean="0">
                          <a:solidFill>
                            <a:schemeClr val="tx1"/>
                          </a:solidFill>
                          <a:effectLst/>
                        </a:rPr>
                        <a:t>SETA Reports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02" marR="64202" marT="0" marB="0"/>
                </a:tc>
              </a:tr>
            </a:tbl>
          </a:graphicData>
        </a:graphic>
      </p:graphicFrame>
    </p:spTree>
    <p:extLst>
      <p:ext uri="{BB962C8B-B14F-4D97-AF65-F5344CB8AC3E}">
        <p14:creationId xmlns:p14="http://schemas.microsoft.com/office/powerpoint/2010/main" val="3283519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NEXT STEP</a:t>
            </a:r>
            <a:endParaRPr lang="en-US" sz="2800" dirty="0"/>
          </a:p>
        </p:txBody>
      </p:sp>
      <p:sp>
        <p:nvSpPr>
          <p:cNvPr id="3" name="Content Placeholder 2"/>
          <p:cNvSpPr>
            <a:spLocks noGrp="1"/>
          </p:cNvSpPr>
          <p:nvPr>
            <p:ph idx="1"/>
          </p:nvPr>
        </p:nvSpPr>
        <p:spPr/>
        <p:txBody>
          <a:bodyPr/>
          <a:lstStyle/>
          <a:p>
            <a:r>
              <a:rPr lang="en-US" sz="2000" dirty="0" err="1" smtClean="0"/>
              <a:t>Finalise</a:t>
            </a:r>
            <a:r>
              <a:rPr lang="en-US" sz="2000" dirty="0" smtClean="0"/>
              <a:t> </a:t>
            </a:r>
            <a:r>
              <a:rPr lang="en-US" sz="2000" dirty="0"/>
              <a:t>the </a:t>
            </a:r>
            <a:r>
              <a:rPr lang="en-US" sz="2000" dirty="0" smtClean="0"/>
              <a:t>framework (work on logic model and theory of change)</a:t>
            </a:r>
          </a:p>
          <a:p>
            <a:r>
              <a:rPr lang="en-US" sz="2000" dirty="0" smtClean="0"/>
              <a:t>Develop business </a:t>
            </a:r>
            <a:r>
              <a:rPr lang="en-US" sz="2000" dirty="0"/>
              <a:t>process maps for each level of M&amp;</a:t>
            </a:r>
            <a:r>
              <a:rPr lang="en-US" sz="2000" dirty="0" smtClean="0"/>
              <a:t>E</a:t>
            </a:r>
          </a:p>
          <a:p>
            <a:r>
              <a:rPr lang="en-US" sz="2000" dirty="0" smtClean="0"/>
              <a:t>Develop  </a:t>
            </a:r>
            <a:r>
              <a:rPr lang="en-US" sz="2000" dirty="0"/>
              <a:t>tools for collecting the </a:t>
            </a:r>
            <a:r>
              <a:rPr lang="en-US" sz="2000" dirty="0" smtClean="0"/>
              <a:t>data</a:t>
            </a:r>
          </a:p>
          <a:p>
            <a:r>
              <a:rPr lang="en-US" sz="2000" dirty="0" smtClean="0"/>
              <a:t>Agree </a:t>
            </a:r>
            <a:r>
              <a:rPr lang="en-US" sz="2000" dirty="0"/>
              <a:t>on reporting formats and </a:t>
            </a:r>
            <a:r>
              <a:rPr lang="en-US" sz="2000" dirty="0" smtClean="0"/>
              <a:t>cycles</a:t>
            </a:r>
          </a:p>
          <a:p>
            <a:r>
              <a:rPr lang="en-US" sz="2000" dirty="0" smtClean="0"/>
              <a:t>Introduce </a:t>
            </a:r>
            <a:r>
              <a:rPr lang="en-US" sz="2000" dirty="0"/>
              <a:t>the framework to </a:t>
            </a:r>
            <a:r>
              <a:rPr lang="en-US" sz="2000" dirty="0" smtClean="0"/>
              <a:t>SETAs</a:t>
            </a:r>
          </a:p>
          <a:p>
            <a:r>
              <a:rPr lang="en-US" sz="2000" dirty="0" smtClean="0"/>
              <a:t>Collect baseline information for each indicator in the M&amp;</a:t>
            </a:r>
            <a:r>
              <a:rPr lang="en-US" sz="2000" smtClean="0"/>
              <a:t>E Framework</a:t>
            </a:r>
          </a:p>
          <a:p>
            <a:pPr marL="0" indent="0">
              <a:buNone/>
            </a:pPr>
            <a:endParaRPr lang="en-US" dirty="0"/>
          </a:p>
        </p:txBody>
      </p:sp>
    </p:spTree>
    <p:extLst>
      <p:ext uri="{BB962C8B-B14F-4D97-AF65-F5344CB8AC3E}">
        <p14:creationId xmlns:p14="http://schemas.microsoft.com/office/powerpoint/2010/main" val="2965713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39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88" y="378435"/>
            <a:ext cx="7914274" cy="870407"/>
          </a:xfrm>
        </p:spPr>
        <p:txBody>
          <a:bodyPr>
            <a:normAutofit/>
          </a:bodyPr>
          <a:lstStyle/>
          <a:p>
            <a:r>
              <a:rPr lang="en-US" dirty="0" smtClean="0"/>
              <a:t>Background</a:t>
            </a:r>
            <a:endParaRPr lang="en-US" dirty="0"/>
          </a:p>
        </p:txBody>
      </p:sp>
      <p:sp>
        <p:nvSpPr>
          <p:cNvPr id="4" name="Content Placeholder 3"/>
          <p:cNvSpPr>
            <a:spLocks noGrp="1"/>
          </p:cNvSpPr>
          <p:nvPr>
            <p:ph sz="half" idx="2"/>
          </p:nvPr>
        </p:nvSpPr>
        <p:spPr>
          <a:xfrm>
            <a:off x="618188" y="1115395"/>
            <a:ext cx="7914275" cy="3519470"/>
          </a:xfrm>
        </p:spPr>
        <p:txBody>
          <a:bodyPr/>
          <a:lstStyle/>
          <a:p>
            <a:pPr lvl="0"/>
            <a:r>
              <a:rPr lang="en-GB" dirty="0"/>
              <a:t>The White Paper for Post School Education and Training (WP-PSET) </a:t>
            </a:r>
            <a:r>
              <a:rPr lang="en-GB" dirty="0" smtClean="0"/>
              <a:t>has </a:t>
            </a:r>
            <a:r>
              <a:rPr lang="en-GB" dirty="0"/>
              <a:t>expanded the role of the NSA by stating that ‘a restructured NSA will </a:t>
            </a:r>
            <a:r>
              <a:rPr lang="en-US" dirty="0"/>
              <a:t>concentrate specifically on monitoring and evaluating the </a:t>
            </a:r>
            <a:r>
              <a:rPr lang="en-US" dirty="0" smtClean="0"/>
              <a:t>SETAs’. </a:t>
            </a:r>
            <a:r>
              <a:rPr lang="en-US" dirty="0"/>
              <a:t>This implies that it will become an expert body with high- level monitoring and evaluation skills </a:t>
            </a:r>
            <a:r>
              <a:rPr lang="en-GB" dirty="0" smtClean="0"/>
              <a:t>. </a:t>
            </a:r>
            <a:endParaRPr lang="en-US" dirty="0"/>
          </a:p>
          <a:p>
            <a:r>
              <a:rPr lang="en-GB" dirty="0" smtClean="0"/>
              <a:t>The </a:t>
            </a:r>
            <a:r>
              <a:rPr lang="en-GB" dirty="0"/>
              <a:t>NSA approached </a:t>
            </a:r>
            <a:r>
              <a:rPr lang="en-GB" dirty="0" smtClean="0"/>
              <a:t>GTAC </a:t>
            </a:r>
            <a:r>
              <a:rPr lang="en-GB" dirty="0"/>
              <a:t>to assist with technical support </a:t>
            </a:r>
            <a:r>
              <a:rPr lang="en-GB" dirty="0" smtClean="0"/>
              <a:t>for </a:t>
            </a:r>
            <a:r>
              <a:rPr lang="en-GB" dirty="0"/>
              <a:t>the development of a business case and implementation plan for its </a:t>
            </a:r>
            <a:r>
              <a:rPr lang="en-GB" dirty="0" smtClean="0"/>
              <a:t>repositioning including business development model, organogram, MTEF costing.</a:t>
            </a:r>
          </a:p>
          <a:p>
            <a:r>
              <a:rPr lang="en-GB" dirty="0" smtClean="0"/>
              <a:t>The M&amp;E framework is one of the first deliverables to be produced</a:t>
            </a:r>
            <a:endParaRPr lang="en-ZA" dirty="0"/>
          </a:p>
          <a:p>
            <a:pPr marL="0" lvl="0" indent="0">
              <a:buNone/>
            </a:pPr>
            <a:r>
              <a:rPr lang="en-US" dirty="0" smtClean="0"/>
              <a:t> </a:t>
            </a:r>
            <a:endParaRPr lang="en-US" dirty="0"/>
          </a:p>
        </p:txBody>
      </p:sp>
    </p:spTree>
    <p:extLst>
      <p:ext uri="{BB962C8B-B14F-4D97-AF65-F5344CB8AC3E}">
        <p14:creationId xmlns:p14="http://schemas.microsoft.com/office/powerpoint/2010/main" val="2354246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906138" cy="408052"/>
          </a:xfrm>
        </p:spPr>
        <p:txBody>
          <a:bodyPr>
            <a:noAutofit/>
          </a:bodyPr>
          <a:lstStyle/>
          <a:p>
            <a:r>
              <a:rPr lang="en-ZA" sz="2000" dirty="0" smtClean="0"/>
              <a:t>IMPORTANT </a:t>
            </a:r>
            <a:r>
              <a:rPr lang="en-ZA" sz="2000" dirty="0"/>
              <a:t>COMPONENTS OF AN M&amp;E FRAMEWORK</a:t>
            </a:r>
          </a:p>
        </p:txBody>
      </p:sp>
      <p:sp>
        <p:nvSpPr>
          <p:cNvPr id="3" name="Content Placeholder 2"/>
          <p:cNvSpPr>
            <a:spLocks noGrp="1"/>
          </p:cNvSpPr>
          <p:nvPr>
            <p:ph idx="1"/>
          </p:nvPr>
        </p:nvSpPr>
        <p:spPr>
          <a:xfrm>
            <a:off x="636056" y="968869"/>
            <a:ext cx="7896384" cy="5268443"/>
          </a:xfrm>
        </p:spPr>
        <p:txBody>
          <a:bodyPr/>
          <a:lstStyle/>
          <a:p>
            <a:r>
              <a:rPr lang="en-ZA" dirty="0" smtClean="0"/>
              <a:t>Logic Model</a:t>
            </a:r>
          </a:p>
          <a:p>
            <a:r>
              <a:rPr lang="en-ZA" dirty="0" smtClean="0"/>
              <a:t>Theory of Change</a:t>
            </a:r>
          </a:p>
          <a:p>
            <a:r>
              <a:rPr lang="en-ZA" dirty="0" smtClean="0"/>
              <a:t>Performance Monitoring Framework </a:t>
            </a:r>
          </a:p>
          <a:p>
            <a:r>
              <a:rPr lang="en-ZA" dirty="0" smtClean="0"/>
              <a:t>Evaluation Framework </a:t>
            </a:r>
          </a:p>
          <a:p>
            <a:r>
              <a:rPr lang="en-ZA" dirty="0" smtClean="0"/>
              <a:t>Data Management Framework</a:t>
            </a:r>
          </a:p>
          <a:p>
            <a:r>
              <a:rPr lang="en-ZA" dirty="0" smtClean="0"/>
              <a:t>Analysis and Reporting Framework </a:t>
            </a:r>
            <a:endParaRPr lang="en-ZA" dirty="0"/>
          </a:p>
        </p:txBody>
      </p:sp>
    </p:spTree>
    <p:extLst>
      <p:ext uri="{BB962C8B-B14F-4D97-AF65-F5344CB8AC3E}">
        <p14:creationId xmlns:p14="http://schemas.microsoft.com/office/powerpoint/2010/main" val="2278935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064896" cy="4608512"/>
          </a:xfrm>
        </p:spPr>
        <p:txBody>
          <a:bodyPr/>
          <a:lstStyle/>
          <a:p>
            <a:pPr lvl="0"/>
            <a:r>
              <a:rPr lang="en-ZA" sz="2000" dirty="0"/>
              <a:t>Serve as the overarching plan for undertaking monitoring and evaluation including step-by-step guide to operationalization and application of the monitoring and evaluation </a:t>
            </a:r>
            <a:r>
              <a:rPr lang="en-ZA" sz="2000" dirty="0" smtClean="0"/>
              <a:t>activities within SETAs.</a:t>
            </a:r>
            <a:endParaRPr lang="en-ZA" sz="2000" dirty="0"/>
          </a:p>
          <a:p>
            <a:pPr lvl="0"/>
            <a:r>
              <a:rPr lang="en-ZA" sz="2000" dirty="0"/>
              <a:t>Provide NSA stakeholders with guidance and tools for undertaking monitoring and evaluation </a:t>
            </a:r>
            <a:r>
              <a:rPr lang="en-ZA" sz="2000" dirty="0" smtClean="0"/>
              <a:t>functions of SETAs </a:t>
            </a:r>
            <a:r>
              <a:rPr lang="en-ZA" sz="2000" dirty="0"/>
              <a:t>over the lifespan of the </a:t>
            </a:r>
            <a:r>
              <a:rPr lang="en-ZA" sz="2000" dirty="0" smtClean="0"/>
              <a:t>NSDS.</a:t>
            </a:r>
            <a:endParaRPr lang="en-ZA" sz="2000" dirty="0"/>
          </a:p>
          <a:p>
            <a:pPr lvl="0"/>
            <a:r>
              <a:rPr lang="en-ZA" sz="2000" dirty="0"/>
              <a:t>Define the parameters of routine performance monitoring and </a:t>
            </a:r>
            <a:r>
              <a:rPr lang="en-ZA" sz="2000" dirty="0" smtClean="0"/>
              <a:t>evaluation by the SETAs.</a:t>
            </a:r>
            <a:endParaRPr lang="en-ZA" sz="2000" dirty="0"/>
          </a:p>
          <a:p>
            <a:endParaRPr lang="en-ZA" sz="1900" dirty="0" smtClean="0"/>
          </a:p>
        </p:txBody>
      </p:sp>
      <p:sp>
        <p:nvSpPr>
          <p:cNvPr id="4" name="Title 3"/>
          <p:cNvSpPr>
            <a:spLocks noGrp="1"/>
          </p:cNvSpPr>
          <p:nvPr>
            <p:ph type="title"/>
          </p:nvPr>
        </p:nvSpPr>
        <p:spPr/>
        <p:txBody>
          <a:bodyPr>
            <a:noAutofit/>
          </a:bodyPr>
          <a:lstStyle/>
          <a:p>
            <a:r>
              <a:rPr lang="en-US" sz="2800" dirty="0" smtClean="0"/>
              <a:t>PURPOSE OF THE FRAMEWORK</a:t>
            </a:r>
            <a:endParaRPr lang="en-US" sz="2800" dirty="0"/>
          </a:p>
        </p:txBody>
      </p:sp>
    </p:spTree>
    <p:extLst>
      <p:ext uri="{BB962C8B-B14F-4D97-AF65-F5344CB8AC3E}">
        <p14:creationId xmlns:p14="http://schemas.microsoft.com/office/powerpoint/2010/main" val="2638711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7488832" cy="764537"/>
          </a:xfrm>
        </p:spPr>
        <p:txBody>
          <a:bodyPr>
            <a:noAutofit/>
          </a:bodyPr>
          <a:lstStyle/>
          <a:p>
            <a:r>
              <a:rPr lang="en-ZA" sz="1800" dirty="0" smtClean="0"/>
              <a:t>THE ROLE OF THE FOLLOWING STAKEHOLDERS ARE CRITICAL IN THE IMPLEMENTATION OF THE M&amp;E FRAMEWORK </a:t>
            </a:r>
            <a:endParaRPr lang="en-ZA" sz="1800" dirty="0"/>
          </a:p>
        </p:txBody>
      </p:sp>
      <p:sp>
        <p:nvSpPr>
          <p:cNvPr id="3" name="Content Placeholder 2"/>
          <p:cNvSpPr>
            <a:spLocks noGrp="1"/>
          </p:cNvSpPr>
          <p:nvPr>
            <p:ph idx="1"/>
          </p:nvPr>
        </p:nvSpPr>
        <p:spPr/>
        <p:txBody>
          <a:bodyPr/>
          <a:lstStyle/>
          <a:p>
            <a:r>
              <a:rPr lang="en-ZA" sz="2400" dirty="0" smtClean="0"/>
              <a:t>National Skills Authority</a:t>
            </a:r>
          </a:p>
          <a:p>
            <a:r>
              <a:rPr lang="en-ZA" sz="2400" dirty="0" smtClean="0"/>
              <a:t>Department of Higher Education and Training</a:t>
            </a:r>
          </a:p>
          <a:p>
            <a:r>
              <a:rPr lang="en-ZA" sz="2400" dirty="0" smtClean="0"/>
              <a:t>SETAs</a:t>
            </a:r>
          </a:p>
          <a:p>
            <a:r>
              <a:rPr lang="en-ZA" sz="2400" dirty="0" smtClean="0"/>
              <a:t>TVET Colleges</a:t>
            </a:r>
          </a:p>
          <a:p>
            <a:r>
              <a:rPr lang="en-ZA" sz="2400" dirty="0" smtClean="0"/>
              <a:t>Universities</a:t>
            </a:r>
          </a:p>
          <a:p>
            <a:r>
              <a:rPr lang="en-ZA" sz="2400" dirty="0" smtClean="0"/>
              <a:t>Quality Councils</a:t>
            </a:r>
          </a:p>
          <a:p>
            <a:r>
              <a:rPr lang="en-ZA" sz="2400" dirty="0" smtClean="0"/>
              <a:t>Business sector</a:t>
            </a:r>
          </a:p>
          <a:p>
            <a:r>
              <a:rPr lang="en-ZA" sz="2400" dirty="0" smtClean="0"/>
              <a:t>Trade Unions</a:t>
            </a:r>
          </a:p>
          <a:p>
            <a:r>
              <a:rPr lang="en-ZA" sz="2400" dirty="0" smtClean="0"/>
              <a:t>NGOs</a:t>
            </a:r>
          </a:p>
          <a:p>
            <a:r>
              <a:rPr lang="en-ZA" sz="2400" dirty="0" smtClean="0"/>
              <a:t>Civil Society Organisations</a:t>
            </a:r>
          </a:p>
          <a:p>
            <a:endParaRPr lang="en-ZA" sz="2400" dirty="0" smtClean="0"/>
          </a:p>
          <a:p>
            <a:pPr marL="0" indent="0">
              <a:buNone/>
            </a:pPr>
            <a:endParaRPr lang="en-ZA" sz="2400" dirty="0"/>
          </a:p>
        </p:txBody>
      </p:sp>
    </p:spTree>
    <p:extLst>
      <p:ext uri="{BB962C8B-B14F-4D97-AF65-F5344CB8AC3E}">
        <p14:creationId xmlns:p14="http://schemas.microsoft.com/office/powerpoint/2010/main" val="2230373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ROLE OF NSA </a:t>
            </a:r>
            <a:endParaRPr lang="en-ZA" sz="2800" dirty="0"/>
          </a:p>
        </p:txBody>
      </p:sp>
      <p:sp>
        <p:nvSpPr>
          <p:cNvPr id="3" name="Content Placeholder 2"/>
          <p:cNvSpPr>
            <a:spLocks noGrp="1"/>
          </p:cNvSpPr>
          <p:nvPr>
            <p:ph idx="1"/>
          </p:nvPr>
        </p:nvSpPr>
        <p:spPr>
          <a:xfrm>
            <a:off x="618190" y="881169"/>
            <a:ext cx="7986258" cy="5500159"/>
          </a:xfrm>
        </p:spPr>
        <p:txBody>
          <a:bodyPr/>
          <a:lstStyle/>
          <a:p>
            <a:pPr lvl="0"/>
            <a:r>
              <a:rPr lang="en-GB" sz="2400" dirty="0"/>
              <a:t>Oversee the management and implementation of the M&amp;E Framework and to ensure the operational integrity of the M&amp;E system.</a:t>
            </a:r>
            <a:endParaRPr lang="en-ZA" sz="2400" dirty="0"/>
          </a:p>
          <a:p>
            <a:pPr lvl="0"/>
            <a:r>
              <a:rPr lang="en-GB" sz="2400" dirty="0"/>
              <a:t>Conduct research and engages in critical and analytical reflection as well as </a:t>
            </a:r>
            <a:r>
              <a:rPr lang="en-GB" sz="2400" dirty="0" smtClean="0"/>
              <a:t>issue </a:t>
            </a:r>
            <a:r>
              <a:rPr lang="en-GB" sz="2400" dirty="0"/>
              <a:t>recommendations to </a:t>
            </a:r>
            <a:r>
              <a:rPr lang="en-GB" sz="2400" dirty="0" smtClean="0"/>
              <a:t>stakeholders </a:t>
            </a:r>
            <a:r>
              <a:rPr lang="en-GB" sz="2400" dirty="0"/>
              <a:t>for compliance with the framework.</a:t>
            </a:r>
            <a:endParaRPr lang="en-ZA" sz="2400" dirty="0"/>
          </a:p>
          <a:p>
            <a:pPr lvl="0"/>
            <a:r>
              <a:rPr lang="en-GB" sz="2400" dirty="0"/>
              <a:t>Develop and review guidelines, checklists, templates and other tools used to facilitate the application of the framework.</a:t>
            </a:r>
            <a:endParaRPr lang="en-ZA" sz="2400" dirty="0"/>
          </a:p>
          <a:p>
            <a:pPr lvl="0"/>
            <a:r>
              <a:rPr lang="en-GB" sz="2400" dirty="0"/>
              <a:t>Develop and promote standards for evaluation and quality assurance of performance information</a:t>
            </a:r>
            <a:r>
              <a:rPr lang="en-GB" sz="2400" dirty="0" smtClean="0"/>
              <a:t>.</a:t>
            </a:r>
            <a:endParaRPr lang="en-ZA" sz="2400" dirty="0"/>
          </a:p>
        </p:txBody>
      </p:sp>
    </p:spTree>
    <p:extLst>
      <p:ext uri="{BB962C8B-B14F-4D97-AF65-F5344CB8AC3E}">
        <p14:creationId xmlns:p14="http://schemas.microsoft.com/office/powerpoint/2010/main" val="3929220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PERFORMANCE MONITORING FRAMEWORK</a:t>
            </a:r>
            <a:endParaRPr lang="en-ZA" sz="2000" dirty="0"/>
          </a:p>
        </p:txBody>
      </p:sp>
      <p:graphicFrame>
        <p:nvGraphicFramePr>
          <p:cNvPr id="4" name="Table 3"/>
          <p:cNvGraphicFramePr>
            <a:graphicFrameLocks noGrp="1"/>
          </p:cNvGraphicFramePr>
          <p:nvPr>
            <p:extLst>
              <p:ext uri="{D42A27DB-BD31-4B8C-83A1-F6EECF244321}">
                <p14:modId xmlns:p14="http://schemas.microsoft.com/office/powerpoint/2010/main" val="722479115"/>
              </p:ext>
            </p:extLst>
          </p:nvPr>
        </p:nvGraphicFramePr>
        <p:xfrm>
          <a:off x="539552" y="1340768"/>
          <a:ext cx="8352928" cy="4974336"/>
        </p:xfrm>
        <a:graphic>
          <a:graphicData uri="http://schemas.openxmlformats.org/drawingml/2006/table">
            <a:tbl>
              <a:tblPr firstRow="1" firstCol="1" bandRow="1">
                <a:tableStyleId>{5C22544A-7EE6-4342-B048-85BDC9FD1C3A}</a:tableStyleId>
              </a:tblPr>
              <a:tblGrid>
                <a:gridCol w="2160238"/>
                <a:gridCol w="2822210"/>
                <a:gridCol w="1416579"/>
                <a:gridCol w="1025798"/>
                <a:gridCol w="928103"/>
              </a:tblGrid>
              <a:tr h="404470">
                <a:tc>
                  <a:txBody>
                    <a:bodyPr/>
                    <a:lstStyle/>
                    <a:p>
                      <a:pPr marL="0" marR="0" algn="ctr">
                        <a:lnSpc>
                          <a:spcPct val="120000"/>
                        </a:lnSpc>
                        <a:spcBef>
                          <a:spcPts val="0"/>
                        </a:spcBef>
                        <a:spcAft>
                          <a:spcPts val="0"/>
                        </a:spcAft>
                      </a:pPr>
                      <a:r>
                        <a:rPr lang="en-ZA" sz="1600" kern="1000" dirty="0">
                          <a:effectLst/>
                        </a:rPr>
                        <a:t>Goal</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Outputs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Performance Indicator</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Frequency of Capturing</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Data Source</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1470803">
                <a:tc rowSpan="3">
                  <a:txBody>
                    <a:bodyPr/>
                    <a:lstStyle/>
                    <a:p>
                      <a:pPr marL="0" marR="0">
                        <a:lnSpc>
                          <a:spcPct val="120000"/>
                        </a:lnSpc>
                        <a:spcBef>
                          <a:spcPts val="200"/>
                        </a:spcBef>
                        <a:spcAft>
                          <a:spcPts val="0"/>
                        </a:spcAft>
                      </a:pPr>
                      <a:r>
                        <a:rPr lang="en-ZA" sz="1400" kern="1000" dirty="0">
                          <a:effectLst/>
                        </a:rPr>
                        <a:t>Increasing access to occupationally-directed programmes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nSpc>
                          <a:spcPct val="120000"/>
                        </a:lnSpc>
                        <a:spcBef>
                          <a:spcPts val="200"/>
                        </a:spcBef>
                        <a:spcAft>
                          <a:spcPts val="0"/>
                        </a:spcAft>
                      </a:pPr>
                      <a:r>
                        <a:rPr lang="en-ZA" sz="1400" kern="1000">
                          <a:effectLst/>
                        </a:rPr>
                        <a:t>SETAs research and identify middle level skills needs in their sectors and put in place strategies to address them, particularly through the use of the public FET colleges and universities of technology working in partnership with employers providing workplace-based training.</a:t>
                      </a:r>
                      <a:endParaRPr lang="en-ZA" sz="14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rowSpan="2">
                  <a:txBody>
                    <a:bodyPr/>
                    <a:lstStyle/>
                    <a:p>
                      <a:pPr marL="0" marR="0">
                        <a:lnSpc>
                          <a:spcPct val="120000"/>
                        </a:lnSpc>
                        <a:spcBef>
                          <a:spcPts val="200"/>
                        </a:spcBef>
                        <a:spcAft>
                          <a:spcPts val="0"/>
                        </a:spcAft>
                      </a:pPr>
                      <a:r>
                        <a:rPr lang="en-ZA" sz="1400" kern="1000" dirty="0">
                          <a:effectLst/>
                        </a:rPr>
                        <a:t>Number of undergraduate learners receiving bursaries</a:t>
                      </a:r>
                    </a:p>
                    <a:p>
                      <a:pPr marL="0" marR="0">
                        <a:lnSpc>
                          <a:spcPct val="120000"/>
                        </a:lnSpc>
                        <a:spcBef>
                          <a:spcPts val="200"/>
                        </a:spcBef>
                        <a:spcAft>
                          <a:spcPts val="0"/>
                        </a:spcAft>
                      </a:pPr>
                      <a:r>
                        <a:rPr lang="en-ZA" sz="1400" kern="1000" dirty="0">
                          <a:effectLst/>
                        </a:rPr>
                        <a:t> </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rowSpan="2">
                  <a:txBody>
                    <a:bodyPr/>
                    <a:lstStyle/>
                    <a:p>
                      <a:pPr marL="0" marR="0" algn="ctr">
                        <a:lnSpc>
                          <a:spcPct val="120000"/>
                        </a:lnSpc>
                        <a:spcBef>
                          <a:spcPts val="200"/>
                        </a:spcBef>
                        <a:spcAft>
                          <a:spcPts val="0"/>
                        </a:spcAft>
                      </a:pPr>
                      <a:r>
                        <a:rPr lang="en-ZA" sz="1400" kern="1000" dirty="0">
                          <a:effectLst/>
                        </a:rPr>
                        <a:t>Annually</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rowSpan="2">
                  <a:txBody>
                    <a:bodyPr/>
                    <a:lstStyle/>
                    <a:p>
                      <a:pPr marL="0" marR="0">
                        <a:lnSpc>
                          <a:spcPct val="120000"/>
                        </a:lnSpc>
                        <a:spcBef>
                          <a:spcPts val="200"/>
                        </a:spcBef>
                        <a:spcAft>
                          <a:spcPts val="0"/>
                        </a:spcAft>
                      </a:pPr>
                      <a:r>
                        <a:rPr lang="en-ZA" sz="1400" kern="1000">
                          <a:effectLst/>
                        </a:rPr>
                        <a:t>SETA database</a:t>
                      </a:r>
                      <a:endParaRPr lang="en-ZA" sz="14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367700">
                <a:tc vMerge="1">
                  <a:txBody>
                    <a:bodyPr/>
                    <a:lstStyle/>
                    <a:p>
                      <a:endParaRPr lang="en-ZA"/>
                    </a:p>
                  </a:txBody>
                  <a:tcPr/>
                </a:tc>
                <a:tc>
                  <a:txBody>
                    <a:bodyPr/>
                    <a:lstStyle/>
                    <a:p>
                      <a:pPr marL="0" marR="0">
                        <a:lnSpc>
                          <a:spcPct val="120000"/>
                        </a:lnSpc>
                        <a:spcBef>
                          <a:spcPts val="200"/>
                        </a:spcBef>
                        <a:spcAft>
                          <a:spcPts val="0"/>
                        </a:spcAft>
                      </a:pPr>
                      <a:r>
                        <a:rPr lang="en-ZA" sz="1400" kern="1000">
                          <a:effectLst/>
                        </a:rPr>
                        <a:t>Projects are established to address middle level skills in each sector.</a:t>
                      </a:r>
                      <a:endParaRPr lang="en-ZA" sz="14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vMerge="1">
                  <a:txBody>
                    <a:bodyPr/>
                    <a:lstStyle/>
                    <a:p>
                      <a:endParaRPr lang="en-ZA"/>
                    </a:p>
                  </a:txBody>
                  <a:tcPr/>
                </a:tc>
                <a:tc vMerge="1">
                  <a:txBody>
                    <a:bodyPr/>
                    <a:lstStyle/>
                    <a:p>
                      <a:endParaRPr lang="en-ZA"/>
                    </a:p>
                  </a:txBody>
                  <a:tcPr/>
                </a:tc>
                <a:tc vMerge="1">
                  <a:txBody>
                    <a:bodyPr/>
                    <a:lstStyle/>
                    <a:p>
                      <a:endParaRPr lang="en-ZA"/>
                    </a:p>
                  </a:txBody>
                  <a:tcPr/>
                </a:tc>
              </a:tr>
              <a:tr h="735401">
                <a:tc vMerge="1">
                  <a:txBody>
                    <a:bodyPr/>
                    <a:lstStyle/>
                    <a:p>
                      <a:endParaRPr lang="en-ZA"/>
                    </a:p>
                  </a:txBody>
                  <a:tcPr/>
                </a:tc>
                <a:tc>
                  <a:txBody>
                    <a:bodyPr/>
                    <a:lstStyle/>
                    <a:p>
                      <a:pPr marL="0" marR="0">
                        <a:lnSpc>
                          <a:spcPct val="120000"/>
                        </a:lnSpc>
                        <a:spcBef>
                          <a:spcPts val="200"/>
                        </a:spcBef>
                        <a:spcAft>
                          <a:spcPts val="0"/>
                        </a:spcAft>
                      </a:pPr>
                      <a:r>
                        <a:rPr lang="en-ZA" sz="1400" kern="1000">
                          <a:effectLst/>
                        </a:rPr>
                        <a:t>SETAs establish projects and partnerships to enable the relevant number of artisans for their sector to be trained, to qualify and become work ready.</a:t>
                      </a:r>
                      <a:endParaRPr lang="en-ZA" sz="14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nSpc>
                          <a:spcPct val="120000"/>
                        </a:lnSpc>
                        <a:spcBef>
                          <a:spcPts val="200"/>
                        </a:spcBef>
                        <a:spcAft>
                          <a:spcPts val="0"/>
                        </a:spcAft>
                      </a:pPr>
                      <a:r>
                        <a:rPr lang="en-ZA" sz="1400" kern="1000">
                          <a:effectLst/>
                        </a:rPr>
                        <a:t>Number of artisans successfully completed training programme</a:t>
                      </a:r>
                      <a:endParaRPr lang="en-ZA" sz="14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200"/>
                        </a:spcBef>
                        <a:spcAft>
                          <a:spcPts val="0"/>
                        </a:spcAft>
                      </a:pPr>
                      <a:r>
                        <a:rPr lang="en-ZA" sz="1400" kern="1000">
                          <a:effectLst/>
                        </a:rPr>
                        <a:t>Annually</a:t>
                      </a:r>
                      <a:endParaRPr lang="en-ZA" sz="14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nSpc>
                          <a:spcPct val="120000"/>
                        </a:lnSpc>
                        <a:spcBef>
                          <a:spcPts val="200"/>
                        </a:spcBef>
                        <a:spcAft>
                          <a:spcPts val="0"/>
                        </a:spcAft>
                      </a:pPr>
                      <a:r>
                        <a:rPr lang="en-ZA" sz="1400" kern="1000" dirty="0">
                          <a:effectLst/>
                        </a:rPr>
                        <a:t>Training Providers Learner database</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bl>
          </a:graphicData>
        </a:graphic>
      </p:graphicFrame>
    </p:spTree>
    <p:extLst>
      <p:ext uri="{BB962C8B-B14F-4D97-AF65-F5344CB8AC3E}">
        <p14:creationId xmlns:p14="http://schemas.microsoft.com/office/powerpoint/2010/main" val="397925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888" y="1052736"/>
            <a:ext cx="7896384" cy="5384908"/>
          </a:xfrm>
        </p:spPr>
        <p:txBody>
          <a:bodyPr/>
          <a:lstStyle/>
          <a:p>
            <a:pPr marL="0" indent="0">
              <a:buNone/>
            </a:pPr>
            <a:endParaRPr lang="en-US" sz="1800" dirty="0" smtClean="0"/>
          </a:p>
          <a:p>
            <a:endParaRPr lang="en-US" sz="1800" dirty="0"/>
          </a:p>
          <a:p>
            <a:endParaRPr lang="en-ZA" dirty="0"/>
          </a:p>
        </p:txBody>
      </p:sp>
      <p:sp>
        <p:nvSpPr>
          <p:cNvPr id="4" name="Title 3"/>
          <p:cNvSpPr>
            <a:spLocks noGrp="1"/>
          </p:cNvSpPr>
          <p:nvPr>
            <p:ph type="title"/>
          </p:nvPr>
        </p:nvSpPr>
        <p:spPr>
          <a:xfrm>
            <a:off x="618190" y="244753"/>
            <a:ext cx="7881082" cy="408052"/>
          </a:xfrm>
        </p:spPr>
        <p:txBody>
          <a:bodyPr>
            <a:noAutofit/>
          </a:bodyPr>
          <a:lstStyle/>
          <a:p>
            <a:r>
              <a:rPr lang="en-ZA" sz="2000" dirty="0"/>
              <a:t>PERFORMANCE MONITORING FRAMEWORK</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415658113"/>
              </p:ext>
            </p:extLst>
          </p:nvPr>
        </p:nvGraphicFramePr>
        <p:xfrm>
          <a:off x="323527" y="980728"/>
          <a:ext cx="8568953" cy="5656514"/>
        </p:xfrm>
        <a:graphic>
          <a:graphicData uri="http://schemas.openxmlformats.org/drawingml/2006/table">
            <a:tbl>
              <a:tblPr firstRow="1" firstCol="1" bandRow="1">
                <a:tableStyleId>{5C22544A-7EE6-4342-B048-85BDC9FD1C3A}</a:tableStyleId>
              </a:tblPr>
              <a:tblGrid>
                <a:gridCol w="1692225"/>
                <a:gridCol w="3168461"/>
                <a:gridCol w="1644955"/>
                <a:gridCol w="1136245"/>
                <a:gridCol w="927067"/>
              </a:tblGrid>
              <a:tr h="983742">
                <a:tc>
                  <a:txBody>
                    <a:bodyPr/>
                    <a:lstStyle/>
                    <a:p>
                      <a:pPr marL="0" marR="0" algn="ctr">
                        <a:lnSpc>
                          <a:spcPct val="120000"/>
                        </a:lnSpc>
                        <a:spcBef>
                          <a:spcPts val="0"/>
                        </a:spcBef>
                        <a:spcAft>
                          <a:spcPts val="0"/>
                        </a:spcAft>
                      </a:pPr>
                      <a:r>
                        <a:rPr lang="en-ZA" sz="1600" kern="1000" dirty="0">
                          <a:effectLst/>
                        </a:rPr>
                        <a:t>Goal</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Outputs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Performance Indicator</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Frequency of Capturing</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Data Source</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737806">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000" dirty="0" smtClean="0">
                          <a:effectLst/>
                        </a:rPr>
                        <a:t>Increasing access to occupationally-directed programmes</a:t>
                      </a:r>
                      <a:endParaRPr lang="en-ZA" sz="1400" kern="1000" dirty="0" smtClean="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ZA" dirty="0"/>
                    </a:p>
                  </a:txBody>
                  <a:tcPr marL="63771" marR="63771" marT="0" marB="0"/>
                </a:tc>
                <a:tc>
                  <a:txBody>
                    <a:bodyPr/>
                    <a:lstStyle/>
                    <a:p>
                      <a:pPr marL="0" marR="0">
                        <a:lnSpc>
                          <a:spcPct val="120000"/>
                        </a:lnSpc>
                        <a:spcBef>
                          <a:spcPts val="200"/>
                        </a:spcBef>
                        <a:spcAft>
                          <a:spcPts val="0"/>
                        </a:spcAft>
                      </a:pPr>
                      <a:r>
                        <a:rPr lang="en-ZA" sz="1200" kern="1000" dirty="0">
                          <a:effectLst/>
                        </a:rPr>
                        <a:t>Sector skills plans identify the supply challenges in relation to high level scarce skills gaps and set out strategies for addressing them.</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rowSpan="2">
                  <a:txBody>
                    <a:bodyPr/>
                    <a:lstStyle/>
                    <a:p>
                      <a:pPr marL="0" marR="0">
                        <a:lnSpc>
                          <a:spcPct val="120000"/>
                        </a:lnSpc>
                        <a:spcBef>
                          <a:spcPts val="200"/>
                        </a:spcBef>
                        <a:spcAft>
                          <a:spcPts val="0"/>
                        </a:spcAft>
                      </a:pPr>
                      <a:r>
                        <a:rPr lang="en-ZA" sz="1200" kern="1000" dirty="0">
                          <a:effectLst/>
                        </a:rPr>
                        <a:t>Number of post-graduate learners receiving bursaries </a:t>
                      </a:r>
                      <a:r>
                        <a:rPr lang="en-ZA" sz="1200" kern="1000" dirty="0" smtClean="0">
                          <a:effectLst/>
                        </a:rPr>
                        <a:t>for</a:t>
                      </a:r>
                      <a:r>
                        <a:rPr lang="en-ZA" sz="1200" kern="1000" baseline="0" dirty="0" smtClean="0">
                          <a:effectLst/>
                        </a:rPr>
                        <a:t> </a:t>
                      </a:r>
                      <a:r>
                        <a:rPr lang="en-ZA" sz="1200" kern="1000" dirty="0" smtClean="0">
                          <a:effectLst/>
                        </a:rPr>
                        <a:t>critical </a:t>
                      </a:r>
                      <a:r>
                        <a:rPr lang="en-ZA" sz="1200" kern="1000" dirty="0">
                          <a:effectLst/>
                        </a:rPr>
                        <a:t>skills areas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rowSpan="2">
                  <a:txBody>
                    <a:bodyPr/>
                    <a:lstStyle/>
                    <a:p>
                      <a:pPr marL="0" marR="0" algn="ctr">
                        <a:lnSpc>
                          <a:spcPct val="120000"/>
                        </a:lnSpc>
                        <a:spcBef>
                          <a:spcPts val="200"/>
                        </a:spcBef>
                        <a:spcAft>
                          <a:spcPts val="0"/>
                        </a:spcAft>
                      </a:pPr>
                      <a:r>
                        <a:rPr lang="en-ZA" sz="1200" kern="1000">
                          <a:effectLst/>
                        </a:rPr>
                        <a:t>Annually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rowSpan="2">
                  <a:txBody>
                    <a:bodyPr/>
                    <a:lstStyle/>
                    <a:p>
                      <a:pPr marL="0" marR="0">
                        <a:lnSpc>
                          <a:spcPct val="120000"/>
                        </a:lnSpc>
                        <a:spcBef>
                          <a:spcPts val="200"/>
                        </a:spcBef>
                        <a:spcAft>
                          <a:spcPts val="0"/>
                        </a:spcAft>
                      </a:pPr>
                      <a:r>
                        <a:rPr lang="en-ZA" sz="1200" kern="1000">
                          <a:effectLst/>
                        </a:rPr>
                        <a:t>SETA database</a:t>
                      </a:r>
                    </a:p>
                    <a:p>
                      <a:pPr marL="0" marR="0">
                        <a:lnSpc>
                          <a:spcPct val="120000"/>
                        </a:lnSpc>
                        <a:spcBef>
                          <a:spcPts val="200"/>
                        </a:spcBef>
                        <a:spcAft>
                          <a:spcPts val="0"/>
                        </a:spcAft>
                      </a:pPr>
                      <a:r>
                        <a:rPr lang="en-ZA" sz="1200" kern="1000">
                          <a:effectLst/>
                        </a:rPr>
                        <a:t> </a:t>
                      </a:r>
                    </a:p>
                    <a:p>
                      <a:pPr marL="0" marR="0">
                        <a:lnSpc>
                          <a:spcPct val="120000"/>
                        </a:lnSpc>
                        <a:spcBef>
                          <a:spcPts val="200"/>
                        </a:spcBef>
                        <a:spcAft>
                          <a:spcPts val="0"/>
                        </a:spcAft>
                      </a:pPr>
                      <a:r>
                        <a:rPr lang="en-ZA" sz="1200" kern="1000">
                          <a:effectLst/>
                        </a:rPr>
                        <a:t>NSFAS database</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1475612">
                <a:tc vMerge="1">
                  <a:txBody>
                    <a:bodyPr/>
                    <a:lstStyle/>
                    <a:p>
                      <a:endParaRPr lang="en-ZA" dirty="0"/>
                    </a:p>
                  </a:txBody>
                  <a:tcPr marL="63771" marR="63771" marT="0" marB="0"/>
                </a:tc>
                <a:tc>
                  <a:txBody>
                    <a:bodyPr/>
                    <a:lstStyle/>
                    <a:p>
                      <a:pPr marL="0" marR="0">
                        <a:lnSpc>
                          <a:spcPct val="120000"/>
                        </a:lnSpc>
                        <a:spcBef>
                          <a:spcPts val="200"/>
                        </a:spcBef>
                        <a:spcAft>
                          <a:spcPts val="0"/>
                        </a:spcAft>
                      </a:pPr>
                      <a:r>
                        <a:rPr lang="en-ZA" sz="1200" kern="1000" dirty="0">
                          <a:effectLst/>
                        </a:rPr>
                        <a:t>Agreements are entered into between SETAs, university faculties and other stakeholders on appropriate interventions to support improved entry to priority programmes, increased work experience and experiential learning for students and access to post-graduate work.</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vMerge="1">
                  <a:txBody>
                    <a:bodyPr/>
                    <a:lstStyle/>
                    <a:p>
                      <a:endParaRPr lang="en-ZA"/>
                    </a:p>
                  </a:txBody>
                  <a:tcPr/>
                </a:tc>
                <a:tc vMerge="1">
                  <a:txBody>
                    <a:bodyPr/>
                    <a:lstStyle/>
                    <a:p>
                      <a:endParaRPr lang="en-ZA"/>
                    </a:p>
                  </a:txBody>
                  <a:tcPr/>
                </a:tc>
                <a:tc vMerge="1">
                  <a:txBody>
                    <a:bodyPr/>
                    <a:lstStyle/>
                    <a:p>
                      <a:endParaRPr lang="en-ZA"/>
                    </a:p>
                  </a:txBody>
                  <a:tcPr/>
                </a:tc>
              </a:tr>
              <a:tr h="491870">
                <a:tc vMerge="1">
                  <a:txBody>
                    <a:bodyPr/>
                    <a:lstStyle/>
                    <a:p>
                      <a:endParaRPr lang="en-ZA" dirty="0"/>
                    </a:p>
                  </a:txBody>
                  <a:tcPr marL="63771" marR="63771" marT="0" marB="0"/>
                </a:tc>
                <a:tc>
                  <a:txBody>
                    <a:bodyPr/>
                    <a:lstStyle/>
                    <a:p>
                      <a:pPr marL="0" marR="0">
                        <a:lnSpc>
                          <a:spcPct val="120000"/>
                        </a:lnSpc>
                        <a:spcBef>
                          <a:spcPts val="200"/>
                        </a:spcBef>
                        <a:spcAft>
                          <a:spcPts val="0"/>
                        </a:spcAft>
                      </a:pPr>
                      <a:r>
                        <a:rPr lang="en-ZA" sz="1200" kern="1000" dirty="0">
                          <a:effectLst/>
                        </a:rPr>
                        <a:t>Sector skills plans identify the focal areas for research, innovation and development.</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Research initiatives undertaken by SETA </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a:effectLst/>
                        </a:rPr>
                        <a:t>Semi-annually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SETA reports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983742">
                <a:tc vMerge="1">
                  <a:txBody>
                    <a:bodyPr/>
                    <a:lstStyle/>
                    <a:p>
                      <a:endParaRPr lang="en-ZA" dirty="0"/>
                    </a:p>
                  </a:txBody>
                  <a:tcPr marL="63771" marR="63771" marT="0" marB="0"/>
                </a:tc>
                <a:tc>
                  <a:txBody>
                    <a:bodyPr/>
                    <a:lstStyle/>
                    <a:p>
                      <a:pPr marL="0" marR="0">
                        <a:lnSpc>
                          <a:spcPct val="120000"/>
                        </a:lnSpc>
                        <a:spcBef>
                          <a:spcPts val="200"/>
                        </a:spcBef>
                        <a:spcAft>
                          <a:spcPts val="0"/>
                        </a:spcAft>
                      </a:pPr>
                      <a:r>
                        <a:rPr lang="en-ZA" sz="1200" kern="1000" dirty="0">
                          <a:effectLst/>
                        </a:rPr>
                        <a:t>Agreements are entered into between SETAs, university faculties and other stakeholders on flagship research projects linked to sector development in a knowledge economy.</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a:effectLst/>
                        </a:rPr>
                        <a:t>Number of TVET College partnership initiatives by sector</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a:effectLst/>
                        </a:rPr>
                        <a:t>Quarterly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SETA reports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983742">
                <a:tc vMerge="1">
                  <a:txBody>
                    <a:bodyPr/>
                    <a:lstStyle/>
                    <a:p>
                      <a:endParaRPr lang="en-ZA" dirty="0"/>
                    </a:p>
                  </a:txBody>
                  <a:tcPr marL="63771" marR="63771" marT="0" marB="0"/>
                </a:tc>
                <a:tc>
                  <a:txBody>
                    <a:bodyPr/>
                    <a:lstStyle/>
                    <a:p>
                      <a:pPr marL="0" marR="0">
                        <a:lnSpc>
                          <a:spcPct val="120000"/>
                        </a:lnSpc>
                        <a:spcBef>
                          <a:spcPts val="200"/>
                        </a:spcBef>
                        <a:spcAft>
                          <a:spcPts val="0"/>
                        </a:spcAft>
                      </a:pPr>
                      <a:r>
                        <a:rPr lang="en-ZA" sz="1200" kern="1000" dirty="0">
                          <a:effectLst/>
                        </a:rPr>
                        <a:t>Programmes are put in place that focus on the skills needed to produce research that will be relevant and have an impact on the achievement of economic and skills development goals.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dirty="0"/>
                        <a:t>Number of University partnership initiative by sector</a:t>
                      </a:r>
                    </a:p>
                  </a:txBody>
                  <a:tcPr marL="63771" marR="63771" marT="0" marB="0"/>
                </a:tc>
                <a:tc>
                  <a:txBody>
                    <a:bodyPr/>
                    <a:lstStyle/>
                    <a:p>
                      <a:pPr marL="0" marR="0" algn="ctr">
                        <a:lnSpc>
                          <a:spcPct val="120000"/>
                        </a:lnSpc>
                        <a:spcBef>
                          <a:spcPts val="200"/>
                        </a:spcBef>
                        <a:spcAft>
                          <a:spcPts val="0"/>
                        </a:spcAft>
                      </a:pPr>
                      <a:r>
                        <a:rPr lang="en-ZA" sz="1200" kern="1000">
                          <a:effectLst/>
                        </a:rPr>
                        <a:t>Quarterly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a:effectLst/>
                        </a:rPr>
                        <a:t>SETA reports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bl>
          </a:graphicData>
        </a:graphic>
      </p:graphicFrame>
    </p:spTree>
    <p:extLst>
      <p:ext uri="{BB962C8B-B14F-4D97-AF65-F5344CB8AC3E}">
        <p14:creationId xmlns:p14="http://schemas.microsoft.com/office/powerpoint/2010/main" val="66781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55258106"/>
              </p:ext>
            </p:extLst>
          </p:nvPr>
        </p:nvGraphicFramePr>
        <p:xfrm>
          <a:off x="603247" y="1340768"/>
          <a:ext cx="7915274" cy="4535423"/>
        </p:xfrm>
        <a:graphic>
          <a:graphicData uri="http://schemas.openxmlformats.org/drawingml/2006/table">
            <a:tbl>
              <a:tblPr firstRow="1" firstCol="1" bandRow="1">
                <a:tableStyleId>{5C22544A-7EE6-4342-B048-85BDC9FD1C3A}</a:tableStyleId>
              </a:tblPr>
              <a:tblGrid>
                <a:gridCol w="1736505"/>
                <a:gridCol w="2160240"/>
                <a:gridCol w="1929925"/>
                <a:gridCol w="1209129"/>
                <a:gridCol w="879475"/>
              </a:tblGrid>
              <a:tr h="510168">
                <a:tc>
                  <a:txBody>
                    <a:bodyPr/>
                    <a:lstStyle/>
                    <a:p>
                      <a:pPr marL="0" marR="0" algn="ctr">
                        <a:lnSpc>
                          <a:spcPct val="120000"/>
                        </a:lnSpc>
                        <a:spcBef>
                          <a:spcPts val="0"/>
                        </a:spcBef>
                        <a:spcAft>
                          <a:spcPts val="0"/>
                        </a:spcAft>
                      </a:pPr>
                      <a:r>
                        <a:rPr lang="en-ZA" sz="1600" kern="1000" dirty="0">
                          <a:effectLst/>
                        </a:rPr>
                        <a:t>Goal</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Outputs</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Performance Indicator</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Frequency of Capturing</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c>
                  <a:txBody>
                    <a:bodyPr/>
                    <a:lstStyle/>
                    <a:p>
                      <a:pPr marL="0" marR="0" algn="ctr">
                        <a:lnSpc>
                          <a:spcPct val="120000"/>
                        </a:lnSpc>
                        <a:spcBef>
                          <a:spcPts val="0"/>
                        </a:spcBef>
                        <a:spcAft>
                          <a:spcPts val="0"/>
                        </a:spcAft>
                      </a:pPr>
                      <a:r>
                        <a:rPr lang="en-ZA" sz="1600" kern="1000" dirty="0">
                          <a:effectLst/>
                        </a:rPr>
                        <a:t>Data Source</a:t>
                      </a:r>
                      <a:endParaRPr lang="en-ZA" sz="14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56344" marR="56344" marT="0" marB="0"/>
                </a:tc>
              </a:tr>
              <a:tr h="510168">
                <a:tc rowSpan="7">
                  <a:txBody>
                    <a:bodyPr/>
                    <a:lstStyle/>
                    <a:p>
                      <a:pPr marL="0" marR="0">
                        <a:lnSpc>
                          <a:spcPct val="120000"/>
                        </a:lnSpc>
                        <a:spcBef>
                          <a:spcPts val="200"/>
                        </a:spcBef>
                        <a:spcAft>
                          <a:spcPts val="0"/>
                        </a:spcAft>
                      </a:pPr>
                      <a:r>
                        <a:rPr lang="en-ZA" sz="1200" kern="1000" dirty="0">
                          <a:effectLst/>
                        </a:rPr>
                        <a:t>Encouraging better use of workplace-based skills development</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rowSpan="2">
                  <a:txBody>
                    <a:bodyPr/>
                    <a:lstStyle/>
                    <a:p>
                      <a:pPr marL="0" marR="0">
                        <a:lnSpc>
                          <a:spcPct val="120000"/>
                        </a:lnSpc>
                        <a:spcBef>
                          <a:spcPts val="200"/>
                        </a:spcBef>
                        <a:spcAft>
                          <a:spcPts val="0"/>
                        </a:spcAft>
                      </a:pPr>
                      <a:r>
                        <a:rPr lang="en-ZA" sz="1200" kern="1000" dirty="0">
                          <a:effectLst/>
                        </a:rPr>
                        <a:t>SETA stakeholders agree on the provision of substantial quality programmes for employed workers and report on the impact of the training.</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Number of enrolled unemployed  learners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a:effectLst/>
                        </a:rPr>
                        <a:t>Annually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SETA learner databases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340112">
                <a:tc vMerge="1">
                  <a:txBody>
                    <a:bodyPr/>
                    <a:lstStyle/>
                    <a:p>
                      <a:endParaRPr lang="en-ZA"/>
                    </a:p>
                  </a:txBody>
                  <a:tcPr/>
                </a:tc>
                <a:tc vMerge="1">
                  <a:txBody>
                    <a:bodyPr/>
                    <a:lstStyle/>
                    <a:p>
                      <a:endParaRPr lang="en-ZA"/>
                    </a:p>
                  </a:txBody>
                  <a:tcPr/>
                </a:tc>
                <a:tc>
                  <a:txBody>
                    <a:bodyPr/>
                    <a:lstStyle/>
                    <a:p>
                      <a:pPr marL="0" marR="0">
                        <a:lnSpc>
                          <a:spcPct val="120000"/>
                        </a:lnSpc>
                        <a:spcBef>
                          <a:spcPts val="200"/>
                        </a:spcBef>
                        <a:spcAft>
                          <a:spcPts val="0"/>
                        </a:spcAft>
                      </a:pPr>
                      <a:r>
                        <a:rPr lang="en-ZA" sz="1200" kern="1000">
                          <a:effectLst/>
                        </a:rPr>
                        <a:t>Number of enrolled employed learners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a:effectLst/>
                        </a:rPr>
                        <a:t>Annually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SETA learner databases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510168">
                <a:tc vMerge="1">
                  <a:txBody>
                    <a:bodyPr/>
                    <a:lstStyle/>
                    <a:p>
                      <a:endParaRPr lang="en-ZA"/>
                    </a:p>
                  </a:txBody>
                  <a:tcPr/>
                </a:tc>
                <a:tc rowSpan="2">
                  <a:txBody>
                    <a:bodyPr/>
                    <a:lstStyle/>
                    <a:p>
                      <a:pPr marL="0" marR="0">
                        <a:lnSpc>
                          <a:spcPct val="120000"/>
                        </a:lnSpc>
                        <a:spcBef>
                          <a:spcPts val="200"/>
                        </a:spcBef>
                        <a:spcAft>
                          <a:spcPts val="0"/>
                        </a:spcAft>
                      </a:pPr>
                      <a:r>
                        <a:rPr lang="en-ZA" sz="1200" kern="1000">
                          <a:effectLst/>
                        </a:rPr>
                        <a:t>Sector projects are put in place to address specific sector skills gaps.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a:effectLst/>
                        </a:rPr>
                        <a:t>Number of certificated unemployed learners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a:effectLst/>
                        </a:rPr>
                        <a:t>Annually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Stats SA Labour Bulletin</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340112">
                <a:tc vMerge="1">
                  <a:txBody>
                    <a:bodyPr/>
                    <a:lstStyle/>
                    <a:p>
                      <a:endParaRPr lang="en-ZA"/>
                    </a:p>
                  </a:txBody>
                  <a:tcPr/>
                </a:tc>
                <a:tc vMerge="1">
                  <a:txBody>
                    <a:bodyPr/>
                    <a:lstStyle/>
                    <a:p>
                      <a:endParaRPr lang="en-ZA"/>
                    </a:p>
                  </a:txBody>
                  <a:tcPr/>
                </a:tc>
                <a:tc>
                  <a:txBody>
                    <a:bodyPr/>
                    <a:lstStyle/>
                    <a:p>
                      <a:pPr marL="0" marR="0">
                        <a:lnSpc>
                          <a:spcPct val="120000"/>
                        </a:lnSpc>
                        <a:spcBef>
                          <a:spcPts val="200"/>
                        </a:spcBef>
                        <a:spcAft>
                          <a:spcPts val="0"/>
                        </a:spcAft>
                      </a:pPr>
                      <a:r>
                        <a:rPr lang="en-ZA" sz="1200" kern="1000" dirty="0">
                          <a:effectLst/>
                        </a:rPr>
                        <a:t>Number of certificated employed learners</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a:effectLst/>
                        </a:rPr>
                        <a:t>Annually</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SETA database?</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209027">
                <a:tc vMerge="1">
                  <a:txBody>
                    <a:bodyPr/>
                    <a:lstStyle/>
                    <a:p>
                      <a:endParaRPr lang="en-ZA"/>
                    </a:p>
                  </a:txBody>
                  <a:tcPr/>
                </a:tc>
                <a:tc rowSpan="3">
                  <a:txBody>
                    <a:bodyPr/>
                    <a:lstStyle/>
                    <a:p>
                      <a:pPr marL="0" marR="0">
                        <a:lnSpc>
                          <a:spcPct val="120000"/>
                        </a:lnSpc>
                        <a:spcBef>
                          <a:spcPts val="200"/>
                        </a:spcBef>
                        <a:spcAft>
                          <a:spcPts val="0"/>
                        </a:spcAft>
                      </a:pPr>
                      <a:r>
                        <a:rPr lang="en-ZA" sz="1200" kern="1000">
                          <a:effectLst/>
                        </a:rPr>
                        <a:t>Cross-sectoral projects are established to address skills needs along local supply chains aimed at supporting local economic development.</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a:effectLst/>
                        </a:rPr>
                        <a:t> </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dirty="0">
                          <a:effectLst/>
                        </a:rPr>
                        <a:t>Monthly</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NPI reports</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680224">
                <a:tc vMerge="1">
                  <a:txBody>
                    <a:bodyPr/>
                    <a:lstStyle/>
                    <a:p>
                      <a:endParaRPr lang="en-ZA"/>
                    </a:p>
                  </a:txBody>
                  <a:tcPr/>
                </a:tc>
                <a:tc vMerge="1">
                  <a:txBody>
                    <a:bodyPr/>
                    <a:lstStyle/>
                    <a:p>
                      <a:endParaRPr lang="en-ZA"/>
                    </a:p>
                  </a:txBody>
                  <a:tcPr/>
                </a:tc>
                <a:tc>
                  <a:txBody>
                    <a:bodyPr/>
                    <a:lstStyle/>
                    <a:p>
                      <a:pPr marL="0" marR="0">
                        <a:lnSpc>
                          <a:spcPct val="120000"/>
                        </a:lnSpc>
                        <a:spcBef>
                          <a:spcPts val="200"/>
                        </a:spcBef>
                        <a:spcAft>
                          <a:spcPts val="0"/>
                        </a:spcAft>
                      </a:pPr>
                      <a:r>
                        <a:rPr lang="en-ZA" sz="1200" kern="1000" dirty="0">
                          <a:effectLst/>
                        </a:rPr>
                        <a:t> </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dirty="0">
                          <a:effectLst/>
                        </a:rPr>
                        <a:t>Quarterly</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a:effectLst/>
                        </a:rPr>
                        <a:t>STAT SA Economic Outlook Report</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r h="340112">
                <a:tc vMerge="1">
                  <a:txBody>
                    <a:bodyPr/>
                    <a:lstStyle/>
                    <a:p>
                      <a:endParaRPr lang="en-ZA"/>
                    </a:p>
                  </a:txBody>
                  <a:tcPr/>
                </a:tc>
                <a:tc vMerge="1">
                  <a:txBody>
                    <a:bodyPr/>
                    <a:lstStyle/>
                    <a:p>
                      <a:endParaRPr lang="en-ZA"/>
                    </a:p>
                  </a:txBody>
                  <a:tcPr/>
                </a:tc>
                <a:tc>
                  <a:txBody>
                    <a:bodyPr/>
                    <a:lstStyle/>
                    <a:p>
                      <a:pPr marL="0" marR="0">
                        <a:lnSpc>
                          <a:spcPct val="120000"/>
                        </a:lnSpc>
                        <a:spcBef>
                          <a:spcPts val="200"/>
                        </a:spcBef>
                        <a:spcAft>
                          <a:spcPts val="0"/>
                        </a:spcAft>
                      </a:pPr>
                      <a:r>
                        <a:rPr lang="en-ZA" sz="1200" kern="1000">
                          <a:effectLst/>
                        </a:rPr>
                        <a:t>Absorption rates of trained people</a:t>
                      </a:r>
                      <a:endParaRPr lang="en-ZA" sz="12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gn="ctr">
                        <a:lnSpc>
                          <a:spcPct val="120000"/>
                        </a:lnSpc>
                        <a:spcBef>
                          <a:spcPts val="200"/>
                        </a:spcBef>
                        <a:spcAft>
                          <a:spcPts val="0"/>
                        </a:spcAft>
                      </a:pPr>
                      <a:r>
                        <a:rPr lang="en-ZA" sz="1200" kern="1000" dirty="0">
                          <a:effectLst/>
                        </a:rPr>
                        <a:t>Quarterly</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c>
                  <a:txBody>
                    <a:bodyPr/>
                    <a:lstStyle/>
                    <a:p>
                      <a:pPr marL="0" marR="0">
                        <a:lnSpc>
                          <a:spcPct val="120000"/>
                        </a:lnSpc>
                        <a:spcBef>
                          <a:spcPts val="200"/>
                        </a:spcBef>
                        <a:spcAft>
                          <a:spcPts val="0"/>
                        </a:spcAft>
                      </a:pPr>
                      <a:r>
                        <a:rPr lang="en-ZA" sz="1200" kern="1000" dirty="0">
                          <a:effectLst/>
                        </a:rPr>
                        <a:t>SETA database?</a:t>
                      </a:r>
                      <a:endParaRPr lang="en-ZA"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3771" marR="63771" marT="0" marB="0"/>
                </a:tc>
              </a:tr>
            </a:tbl>
          </a:graphicData>
        </a:graphic>
      </p:graphicFrame>
      <p:sp>
        <p:nvSpPr>
          <p:cNvPr id="6" name="Title 5"/>
          <p:cNvSpPr>
            <a:spLocks noGrp="1"/>
          </p:cNvSpPr>
          <p:nvPr>
            <p:ph type="title"/>
          </p:nvPr>
        </p:nvSpPr>
        <p:spPr>
          <a:xfrm>
            <a:off x="539552" y="260648"/>
            <a:ext cx="6036057" cy="408052"/>
          </a:xfrm>
        </p:spPr>
        <p:txBody>
          <a:bodyPr>
            <a:normAutofit/>
          </a:bodyPr>
          <a:lstStyle/>
          <a:p>
            <a:r>
              <a:rPr lang="en-ZA" sz="2000" dirty="0"/>
              <a:t>PERFORMANCE MONITORING FRAMEWORK</a:t>
            </a:r>
          </a:p>
        </p:txBody>
      </p:sp>
    </p:spTree>
    <p:extLst>
      <p:ext uri="{BB962C8B-B14F-4D97-AF65-F5344CB8AC3E}">
        <p14:creationId xmlns:p14="http://schemas.microsoft.com/office/powerpoint/2010/main" val="1693604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GTAC PER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GTAC PER training</Template>
  <TotalTime>3016</TotalTime>
  <Words>1426</Words>
  <Application>Microsoft Office PowerPoint</Application>
  <PresentationFormat>On-screen Show (4:3)</PresentationFormat>
  <Paragraphs>225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Times New Roman</vt:lpstr>
      <vt:lpstr>Wingdings</vt:lpstr>
      <vt:lpstr>GTAC PER training</vt:lpstr>
      <vt:lpstr>    Measuring for impact: implication for the monitoring and evaluation framework for skills development</vt:lpstr>
      <vt:lpstr>Background</vt:lpstr>
      <vt:lpstr>IMPORTANT COMPONENTS OF AN M&amp;E FRAMEWORK</vt:lpstr>
      <vt:lpstr>PURPOSE OF THE FRAMEWORK</vt:lpstr>
      <vt:lpstr>THE ROLE OF THE FOLLOWING STAKEHOLDERS ARE CRITICAL IN THE IMPLEMENTATION OF THE M&amp;E FRAMEWORK </vt:lpstr>
      <vt:lpstr>ROLE OF NSA </vt:lpstr>
      <vt:lpstr>PERFORMANCE MONITORING FRAMEWORK</vt:lpstr>
      <vt:lpstr>PERFORMANCE MONITORING FRAMEWORK</vt:lpstr>
      <vt:lpstr>PERFORMANCE MONITORING FRAMEWORK</vt:lpstr>
      <vt:lpstr>PERFORMANCE MONITORING FRAMEWORK</vt:lpstr>
      <vt:lpstr>EVALUATION FRAMEWORK PROVIDES THE BASIS FOR NSA TO ANSWER THE FOLLOWING QUESTIONS:</vt:lpstr>
      <vt:lpstr>EVALUATION FRAMEWORK </vt:lpstr>
      <vt:lpstr>EVALUATION FRAMEWORK </vt:lpstr>
      <vt:lpstr>EVALUATION FRAMEWORK</vt:lpstr>
      <vt:lpstr>NEXT STEP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Cape Function Shift</dc:title>
  <dc:creator>Vinod Leon Singh</dc:creator>
  <cp:lastModifiedBy>Mabunda.Felix</cp:lastModifiedBy>
  <cp:revision>110</cp:revision>
  <dcterms:created xsi:type="dcterms:W3CDTF">2016-10-09T08:07:36Z</dcterms:created>
  <dcterms:modified xsi:type="dcterms:W3CDTF">2017-03-08T06:36:38Z</dcterms:modified>
</cp:coreProperties>
</file>