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6" r:id="rId2"/>
    <p:sldId id="265" r:id="rId3"/>
    <p:sldId id="268" r:id="rId4"/>
    <p:sldId id="267" r:id="rId5"/>
    <p:sldId id="26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3/24/2017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3/24/2017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3/24/2017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ZA" dirty="0"/>
              <a:t>COMMISSION </a:t>
            </a:r>
            <a:r>
              <a:rPr lang="en-ZA" dirty="0" smtClean="0"/>
              <a:t>6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8404188" cy="1096899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Progress and trends of quality assurance in skills development </a:t>
            </a:r>
            <a:endParaRPr lang="en-ZA" sz="3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ZA" sz="3200" dirty="0" smtClean="0">
                <a:latin typeface="Arial" pitchFamily="34" charset="0"/>
                <a:cs typeface="Arial" pitchFamily="34" charset="0"/>
              </a:rPr>
              <a:t>March 24, </a:t>
            </a:r>
            <a:r>
              <a:rPr lang="en-ZA" sz="3200" dirty="0">
                <a:latin typeface="Arial" pitchFamily="34" charset="0"/>
                <a:cs typeface="Arial" pitchFamily="34" charset="0"/>
              </a:rPr>
              <a:t>2017</a:t>
            </a:r>
          </a:p>
          <a:p>
            <a:pPr algn="ctr"/>
            <a:r>
              <a:rPr lang="en-ZA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RAPPORTEUR: MR </a:t>
            </a:r>
            <a:r>
              <a:rPr lang="en-ZA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KGOMOTSO NTSOKO</a:t>
            </a:r>
            <a:endParaRPr lang="en-ZA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850" t="15468" r="83282" b="70226"/>
          <a:stretch/>
        </p:blipFill>
        <p:spPr>
          <a:xfrm>
            <a:off x="961672" y="141222"/>
            <a:ext cx="2593781" cy="1621317"/>
          </a:xfrm>
          <a:prstGeom prst="rect">
            <a:avLst/>
          </a:prstGeom>
        </p:spPr>
      </p:pic>
      <p:pic>
        <p:nvPicPr>
          <p:cNvPr id="1026" name="Picture 2" descr="#WorldkillsZa20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517" y="-1"/>
            <a:ext cx="11315705" cy="2785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6346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79514"/>
            <a:ext cx="8596668" cy="689113"/>
          </a:xfrm>
        </p:spPr>
        <p:txBody>
          <a:bodyPr>
            <a:normAutofit/>
          </a:bodyPr>
          <a:lstStyle/>
          <a:p>
            <a:r>
              <a:rPr lang="en-ZA" dirty="0"/>
              <a:t>Discussion </a:t>
            </a:r>
            <a:r>
              <a:rPr lang="en-ZA" dirty="0" smtClean="0"/>
              <a:t>Points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810130"/>
            <a:ext cx="10773448" cy="5857461"/>
          </a:xfrm>
        </p:spPr>
        <p:txBody>
          <a:bodyPr>
            <a:noAutofit/>
          </a:bodyPr>
          <a:lstStyle/>
          <a:p>
            <a:pPr lvl="1"/>
            <a:r>
              <a:rPr lang="en-US" sz="1800" dirty="0" smtClean="0">
                <a:latin typeface="Arial" pitchFamily="34" charset="0"/>
                <a:cs typeface="Arial" pitchFamily="34" charset="0"/>
              </a:rPr>
              <a:t>RPL and articulation are key and central in unlocking the pipeline of skills development in South Africa but there needs to be a quick mechanism to ensure implementation.</a:t>
            </a:r>
            <a:endParaRPr lang="en-ZA" sz="18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1800" dirty="0" smtClean="0">
                <a:latin typeface="Arial" pitchFamily="34" charset="0"/>
                <a:cs typeface="Arial" pitchFamily="34" charset="0"/>
              </a:rPr>
              <a:t>Strategic objectives of RPL and articulation going forward is to contribute to the development of equitable and feasible quality assurance system for lifelong learning/career development.</a:t>
            </a:r>
          </a:p>
          <a:p>
            <a:pPr lvl="1"/>
            <a:r>
              <a:rPr lang="en-US" sz="1800" dirty="0" smtClean="0">
                <a:latin typeface="Arial" pitchFamily="34" charset="0"/>
                <a:cs typeface="Arial" pitchFamily="34" charset="0"/>
              </a:rPr>
              <a:t>Legacy qualifications integrated into the occupational qualifications (full and part qualifications through: Standard way, Reconstruction, Realignment.</a:t>
            </a:r>
          </a:p>
          <a:p>
            <a:pPr lvl="1"/>
            <a:r>
              <a:rPr lang="en-US" sz="1800" dirty="0" smtClean="0">
                <a:latin typeface="Arial" pitchFamily="34" charset="0"/>
                <a:cs typeface="Arial" pitchFamily="34" charset="0"/>
              </a:rPr>
              <a:t>QCTO is an effective institute for Quality Assurance and with the move from decentralized system to a centralized system will enhance quality assurance and contribution positively. </a:t>
            </a:r>
          </a:p>
          <a:p>
            <a:pPr lvl="1"/>
            <a:r>
              <a:rPr lang="en-US" sz="1800" dirty="0" smtClean="0">
                <a:latin typeface="Arial" pitchFamily="34" charset="0"/>
                <a:cs typeface="Arial" pitchFamily="34" charset="0"/>
              </a:rPr>
              <a:t>Development of qualification is based on occupation needs such as mobilize: </a:t>
            </a:r>
          </a:p>
          <a:p>
            <a:pPr lvl="1"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	Ocean Economy (Operation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Phakisa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) Qualifications i.e. ship builder, boat builder, dock master and ship engineer.</a:t>
            </a:r>
          </a:p>
          <a:p>
            <a:pPr lvl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	     Renewable Energy Qualification i.e. Solar Photovoltaic Service technician, Wind Turbine Service    </a:t>
            </a:r>
          </a:p>
          <a:p>
            <a:pPr lvl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    technician.</a:t>
            </a:r>
          </a:p>
          <a:p>
            <a:pPr lvl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       Rail Industry Qualifications i.e. train driver, railway signal operator</a:t>
            </a:r>
            <a:endParaRPr lang="en-ZA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0"/>
            <a:endParaRPr lang="en-ZA" dirty="0"/>
          </a:p>
          <a:p>
            <a:pPr lvl="0"/>
            <a:endParaRPr lang="en-Z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850" t="15468" r="83282" b="70226"/>
          <a:stretch/>
        </p:blipFill>
        <p:spPr>
          <a:xfrm>
            <a:off x="7881857" y="6164704"/>
            <a:ext cx="1047256" cy="654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836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79514"/>
            <a:ext cx="8596668" cy="689113"/>
          </a:xfrm>
        </p:spPr>
        <p:txBody>
          <a:bodyPr>
            <a:normAutofit/>
          </a:bodyPr>
          <a:lstStyle/>
          <a:p>
            <a:r>
              <a:rPr lang="en-ZA" dirty="0"/>
              <a:t>Discussion </a:t>
            </a:r>
            <a:r>
              <a:rPr lang="en-ZA" dirty="0" smtClean="0"/>
              <a:t>Points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810130"/>
            <a:ext cx="10873535" cy="5857461"/>
          </a:xfrm>
        </p:spPr>
        <p:txBody>
          <a:bodyPr>
            <a:noAutofit/>
          </a:bodyPr>
          <a:lstStyle/>
          <a:p>
            <a:pPr lvl="1"/>
            <a:r>
              <a:rPr lang="en-US" sz="1800" dirty="0" smtClean="0">
                <a:latin typeface="Arial" pitchFamily="34" charset="0"/>
                <a:cs typeface="Arial" pitchFamily="34" charset="0"/>
              </a:rPr>
              <a:t>Some of the challenges  identified by the QCTO -Systematic issues, Provider readiness is a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concer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Subject matter experts in the country and Funding</a:t>
            </a:r>
            <a:endParaRPr lang="en-ZA" sz="18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1800" dirty="0" smtClean="0">
                <a:latin typeface="Arial" pitchFamily="34" charset="0"/>
                <a:cs typeface="Arial" pitchFamily="34" charset="0"/>
              </a:rPr>
              <a:t>Increase in qualifications awarded per NQF Sub Framework with a total of 11 000 000 over 20 years period with 4% year on year increase in the number of learning achievements.</a:t>
            </a:r>
            <a:endParaRPr lang="en-ZA" sz="18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1800" dirty="0" smtClean="0">
                <a:latin typeface="Arial" pitchFamily="34" charset="0"/>
                <a:cs typeface="Arial" pitchFamily="34" charset="0"/>
              </a:rPr>
              <a:t>There has been an increase in over all sub-frames (GFETQSF, OQSF, HEQSF) with females achieving more qualifications than men.</a:t>
            </a:r>
          </a:p>
          <a:p>
            <a:pPr lvl="1"/>
            <a:r>
              <a:rPr lang="en-US" sz="1800" dirty="0" smtClean="0">
                <a:latin typeface="Arial" pitchFamily="34" charset="0"/>
                <a:cs typeface="Arial" pitchFamily="34" charset="0"/>
              </a:rPr>
              <a:t>There has been an increase in achievement for black people and Africans in general in terms of population group followed by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Coloured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Indian and White</a:t>
            </a:r>
          </a:p>
          <a:p>
            <a:pPr lvl="1"/>
            <a:r>
              <a:rPr lang="en-US" sz="1800" dirty="0" smtClean="0">
                <a:latin typeface="Arial" pitchFamily="34" charset="0"/>
                <a:cs typeface="Arial" pitchFamily="34" charset="0"/>
              </a:rPr>
              <a:t>Effective Quality Assurance system is needed tat its well resource, effectively and afford opportunity to bear down best practices.</a:t>
            </a:r>
          </a:p>
          <a:p>
            <a:pPr lvl="1"/>
            <a:r>
              <a:rPr lang="en-US" sz="1800" dirty="0" smtClean="0">
                <a:latin typeface="Arial" pitchFamily="34" charset="0"/>
                <a:cs typeface="Arial" pitchFamily="34" charset="0"/>
              </a:rPr>
              <a:t>Through put in 2010 has been above 30% and in 2015 throughput has increased just above 50% </a:t>
            </a:r>
          </a:p>
          <a:p>
            <a:pPr lvl="1"/>
            <a:r>
              <a:rPr lang="en-US" sz="1800" dirty="0" smtClean="0">
                <a:latin typeface="Arial" pitchFamily="34" charset="0"/>
                <a:cs typeface="Arial" pitchFamily="34" charset="0"/>
              </a:rPr>
              <a:t>Over 5 years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there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has been increase of above 200% internship uptake, 150% apprenticeship and 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leanership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by more 60% </a:t>
            </a:r>
          </a:p>
          <a:p>
            <a:pPr lvl="1"/>
            <a:r>
              <a:rPr lang="en-US" sz="1800" dirty="0" smtClean="0">
                <a:latin typeface="Arial" pitchFamily="34" charset="0"/>
                <a:cs typeface="Arial" pitchFamily="34" charset="0"/>
              </a:rPr>
              <a:t>Direct relation between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labour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market and training as 70.2% indicated that they required a qualification for the particular job and 89.6% indicated that the job related to their qualification.</a:t>
            </a:r>
          </a:p>
          <a:p>
            <a:pPr lvl="1"/>
            <a:endParaRPr lang="en-US" dirty="0" smtClean="0"/>
          </a:p>
          <a:p>
            <a:pPr lvl="1"/>
            <a:endParaRPr lang="en-ZA" dirty="0" smtClean="0"/>
          </a:p>
          <a:p>
            <a:pPr lvl="0">
              <a:buNone/>
            </a:pPr>
            <a:endParaRPr lang="en-ZA" dirty="0"/>
          </a:p>
          <a:p>
            <a:pPr lvl="0"/>
            <a:endParaRPr lang="en-Z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850" t="15468" r="83282" b="70226"/>
          <a:stretch/>
        </p:blipFill>
        <p:spPr>
          <a:xfrm>
            <a:off x="7881857" y="6164704"/>
            <a:ext cx="1047256" cy="654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836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79514"/>
            <a:ext cx="8596668" cy="689113"/>
          </a:xfrm>
        </p:spPr>
        <p:txBody>
          <a:bodyPr>
            <a:normAutofit/>
          </a:bodyPr>
          <a:lstStyle/>
          <a:p>
            <a:r>
              <a:rPr lang="en-ZA" dirty="0" smtClean="0"/>
              <a:t>Recommendations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810130"/>
            <a:ext cx="9917094" cy="5857461"/>
          </a:xfrm>
        </p:spPr>
        <p:txBody>
          <a:bodyPr>
            <a:noAutofit/>
          </a:bodyPr>
          <a:lstStyle/>
          <a:p>
            <a:pPr lvl="0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The need for a tracking system for completed qualification/employed.</a:t>
            </a:r>
          </a:p>
          <a:p>
            <a:pPr lvl="0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Reasons for a decline from entered to completed be investigated (tracer studies).</a:t>
            </a:r>
          </a:p>
          <a:p>
            <a:pPr lvl="0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ZA" dirty="0" smtClean="0">
                <a:latin typeface="Arial" pitchFamily="34" charset="0"/>
                <a:cs typeface="Arial" pitchFamily="34" charset="0"/>
              </a:rPr>
              <a:t>Move away from changing systems.</a:t>
            </a:r>
          </a:p>
          <a:p>
            <a:pPr lvl="0"/>
            <a:endParaRPr lang="en-ZA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The need for a workplace learning policy.</a:t>
            </a:r>
          </a:p>
          <a:p>
            <a:pPr lvl="0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/>
              <a:t>One RPL policy and guideline and articulation policy </a:t>
            </a:r>
            <a:r>
              <a:rPr lang="en-US" smtClean="0"/>
              <a:t>and </a:t>
            </a:r>
            <a:r>
              <a:rPr lang="en-US" smtClean="0"/>
              <a:t>guideline.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Articulation between occupational qualifications sub frame and those in higher education sub frame need to be worked on.</a:t>
            </a:r>
            <a:endParaRPr lang="en-ZA" dirty="0" smtClean="0"/>
          </a:p>
          <a:p>
            <a:pPr lvl="0"/>
            <a:endParaRPr lang="en-ZA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en-Z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850" t="15468" r="83282" b="70226"/>
          <a:stretch/>
        </p:blipFill>
        <p:spPr>
          <a:xfrm>
            <a:off x="7881857" y="6164704"/>
            <a:ext cx="1047256" cy="654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668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79514"/>
            <a:ext cx="8596668" cy="68911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Thank you!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810130"/>
            <a:ext cx="9917094" cy="5857461"/>
          </a:xfrm>
        </p:spPr>
        <p:txBody>
          <a:bodyPr>
            <a:noAutofit/>
          </a:bodyPr>
          <a:lstStyle/>
          <a:p>
            <a:pPr lvl="0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en-ZA" dirty="0" smtClean="0">
              <a:latin typeface="Arial" pitchFamily="34" charset="0"/>
              <a:cs typeface="Arial" pitchFamily="34" charset="0"/>
            </a:endParaRPr>
          </a:p>
          <a:p>
            <a:pPr lvl="0" algn="ctr"/>
            <a:endParaRPr lang="en-Z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850" t="15468" r="83282" b="70226"/>
          <a:stretch/>
        </p:blipFill>
        <p:spPr>
          <a:xfrm>
            <a:off x="7881857" y="6164704"/>
            <a:ext cx="1047256" cy="654617"/>
          </a:xfrm>
          <a:prstGeom prst="rect">
            <a:avLst/>
          </a:prstGeom>
        </p:spPr>
      </p:pic>
      <p:pic>
        <p:nvPicPr>
          <p:cNvPr id="5" name="Picture 3" descr="F: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69046" y="1395249"/>
            <a:ext cx="4476750" cy="36575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6066847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171</TotalTime>
  <Words>415</Words>
  <Application>Microsoft Office PowerPoint</Application>
  <PresentationFormat>Widescreen</PresentationFormat>
  <Paragraphs>42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COMMISSION 6</vt:lpstr>
      <vt:lpstr>Discussion Points</vt:lpstr>
      <vt:lpstr>Discussion Points</vt:lpstr>
      <vt:lpstr>Recommendations</vt:lpstr>
      <vt:lpstr>Thank you!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COMMISSION 1</dc:title>
  <dc:creator>Maqubela</dc:creator>
  <cp:lastModifiedBy>Penelope Dlamini</cp:lastModifiedBy>
  <cp:revision>21</cp:revision>
  <dcterms:created xsi:type="dcterms:W3CDTF">2017-03-23T23:17:47Z</dcterms:created>
  <dcterms:modified xsi:type="dcterms:W3CDTF">2017-03-24T09:16:07Z</dcterms:modified>
</cp:coreProperties>
</file>