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65" r:id="rId3"/>
    <p:sldId id="267" r:id="rId4"/>
    <p:sldId id="26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ZA" dirty="0"/>
              <a:t>COMMISSION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ZA" sz="3200" b="1" dirty="0">
                <a:solidFill>
                  <a:schemeClr val="tx1"/>
                </a:solidFill>
              </a:rPr>
              <a:t>Turning Every Workplace into a Training Space</a:t>
            </a:r>
          </a:p>
          <a:p>
            <a:pPr algn="ctr"/>
            <a:r>
              <a:rPr lang="en-ZA" sz="3200" dirty="0"/>
              <a:t>March </a:t>
            </a:r>
            <a:r>
              <a:rPr lang="en-ZA" sz="3200" dirty="0" smtClean="0"/>
              <a:t>24, </a:t>
            </a:r>
            <a:r>
              <a:rPr lang="en-ZA" sz="3200" dirty="0"/>
              <a:t>2017</a:t>
            </a:r>
          </a:p>
          <a:p>
            <a:pPr algn="ctr"/>
            <a:r>
              <a:rPr lang="en-ZA" sz="3200" b="1" dirty="0">
                <a:solidFill>
                  <a:schemeClr val="tx1"/>
                </a:solidFill>
              </a:rPr>
              <a:t>RAPPORTEUR: MR MASHABANE/MAQUBELA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850" t="15468" r="83282" b="70226"/>
          <a:stretch/>
        </p:blipFill>
        <p:spPr>
          <a:xfrm>
            <a:off x="961672" y="141222"/>
            <a:ext cx="2593781" cy="1621317"/>
          </a:xfrm>
          <a:prstGeom prst="rect">
            <a:avLst/>
          </a:prstGeom>
        </p:spPr>
      </p:pic>
      <p:pic>
        <p:nvPicPr>
          <p:cNvPr id="1026" name="Picture 2" descr="#WorldkillsZa20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517" y="-1"/>
            <a:ext cx="11315705" cy="2785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346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9514"/>
            <a:ext cx="8596668" cy="689113"/>
          </a:xfrm>
        </p:spPr>
        <p:txBody>
          <a:bodyPr>
            <a:normAutofit/>
          </a:bodyPr>
          <a:lstStyle/>
          <a:p>
            <a:r>
              <a:rPr lang="en-ZA" dirty="0"/>
              <a:t>Discussion </a:t>
            </a:r>
            <a:r>
              <a:rPr lang="en-ZA" dirty="0" smtClean="0"/>
              <a:t>Points and </a:t>
            </a:r>
            <a:r>
              <a:rPr lang="en-ZA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0130"/>
            <a:ext cx="8596668" cy="5857461"/>
          </a:xfrm>
        </p:spPr>
        <p:txBody>
          <a:bodyPr>
            <a:noAutofit/>
          </a:bodyPr>
          <a:lstStyle/>
          <a:p>
            <a:r>
              <a:rPr lang="en-ZA" dirty="0"/>
              <a:t>There should policy certainty around Work Integrated Learning (WIL) </a:t>
            </a:r>
            <a:r>
              <a:rPr lang="en-ZA" dirty="0" smtClean="0"/>
              <a:t> or Workplace Based Learning</a:t>
            </a:r>
          </a:p>
          <a:p>
            <a:r>
              <a:rPr lang="en-ZA" dirty="0" smtClean="0"/>
              <a:t>Is it feasible </a:t>
            </a:r>
            <a:r>
              <a:rPr lang="en-ZA" dirty="0"/>
              <a:t>nor desirable to turn every workplace into a training space but there is need to consider alternatives such as simulation, relooking the timing of WIL – either before completion or after </a:t>
            </a:r>
            <a:r>
              <a:rPr lang="en-ZA" dirty="0" smtClean="0"/>
              <a:t>completion</a:t>
            </a:r>
          </a:p>
          <a:p>
            <a:pPr lvl="0"/>
            <a:r>
              <a:rPr lang="en-ZA" dirty="0" smtClean="0"/>
              <a:t>Employers </a:t>
            </a:r>
            <a:r>
              <a:rPr lang="en-ZA" dirty="0"/>
              <a:t>must engage with labour openly about their intentions with </a:t>
            </a:r>
            <a:r>
              <a:rPr lang="en-ZA" dirty="0" smtClean="0"/>
              <a:t>Work Integrated Learning (WIL) </a:t>
            </a:r>
            <a:r>
              <a:rPr lang="en-ZA" dirty="0"/>
              <a:t>– </a:t>
            </a:r>
            <a:r>
              <a:rPr lang="en-ZA" dirty="0" smtClean="0"/>
              <a:t>Resolve trust </a:t>
            </a:r>
            <a:r>
              <a:rPr lang="en-ZA" dirty="0"/>
              <a:t>issues and provide a platform for effective skills transfer;</a:t>
            </a:r>
          </a:p>
          <a:p>
            <a:pPr lvl="0"/>
            <a:r>
              <a:rPr lang="en-ZA" dirty="0" smtClean="0"/>
              <a:t>Consider  </a:t>
            </a:r>
            <a:r>
              <a:rPr lang="en-ZA" dirty="0"/>
              <a:t>legislating </a:t>
            </a:r>
            <a:r>
              <a:rPr lang="en-ZA" dirty="0" smtClean="0"/>
              <a:t>/regulating WIL </a:t>
            </a:r>
            <a:r>
              <a:rPr lang="en-ZA" dirty="0"/>
              <a:t>at institutional and company level;</a:t>
            </a:r>
          </a:p>
          <a:p>
            <a:pPr lvl="0"/>
            <a:r>
              <a:rPr lang="en-ZA" dirty="0" smtClean="0"/>
              <a:t>Social factors often create artificial barriers to graduate employment (Rhodes&amp; </a:t>
            </a:r>
            <a:r>
              <a:rPr lang="en-ZA" dirty="0" err="1" smtClean="0"/>
              <a:t>Forthare</a:t>
            </a:r>
            <a:r>
              <a:rPr lang="en-ZA" dirty="0" smtClean="0"/>
              <a:t> study)-Created linkages </a:t>
            </a:r>
            <a:r>
              <a:rPr lang="en-ZA" dirty="0"/>
              <a:t>between communities, PSET system and employers to try address social </a:t>
            </a:r>
            <a:r>
              <a:rPr lang="en-ZA" dirty="0" smtClean="0"/>
              <a:t>challenges;</a:t>
            </a:r>
            <a:endParaRPr lang="en-ZA" dirty="0"/>
          </a:p>
          <a:p>
            <a:pPr lvl="0"/>
            <a:r>
              <a:rPr lang="en-ZA" dirty="0" smtClean="0"/>
              <a:t>Exit </a:t>
            </a:r>
            <a:r>
              <a:rPr lang="en-ZA" dirty="0"/>
              <a:t>into the TVET system should be encouraged early where career guidance has been provided and </a:t>
            </a:r>
            <a:r>
              <a:rPr lang="en-ZA" dirty="0" smtClean="0"/>
              <a:t>consider entrepreneurship as an  alternative to employment;</a:t>
            </a:r>
          </a:p>
          <a:p>
            <a:r>
              <a:rPr lang="en-ZA" dirty="0"/>
              <a:t>WIL needs to leverage national priorities and strategies to promote uptake such as BBBEE codes on skills development</a:t>
            </a:r>
          </a:p>
          <a:p>
            <a:pPr lvl="0"/>
            <a:endParaRPr lang="en-ZA" dirty="0"/>
          </a:p>
          <a:p>
            <a:pPr lvl="0"/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850" t="15468" r="83282" b="70226"/>
          <a:stretch/>
        </p:blipFill>
        <p:spPr>
          <a:xfrm>
            <a:off x="7881857" y="6164704"/>
            <a:ext cx="1047256" cy="65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83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9514"/>
            <a:ext cx="8596668" cy="689113"/>
          </a:xfrm>
        </p:spPr>
        <p:txBody>
          <a:bodyPr>
            <a:normAutofit/>
          </a:bodyPr>
          <a:lstStyle/>
          <a:p>
            <a:r>
              <a:rPr lang="en-ZA" dirty="0"/>
              <a:t>Discussion Points and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0130"/>
            <a:ext cx="8596668" cy="5857461"/>
          </a:xfrm>
        </p:spPr>
        <p:txBody>
          <a:bodyPr>
            <a:noAutofit/>
          </a:bodyPr>
          <a:lstStyle/>
          <a:p>
            <a:pPr lvl="0"/>
            <a:r>
              <a:rPr lang="en-ZA" dirty="0" smtClean="0"/>
              <a:t>Practice of WIL in universities is more successful due to the structure of faculties – which TVETs do not have similar structure;</a:t>
            </a:r>
          </a:p>
          <a:p>
            <a:pPr lvl="0"/>
            <a:r>
              <a:rPr lang="en-ZA" dirty="0" smtClean="0"/>
              <a:t>Develop guides  for implementation of WIL in SMEs, NPOs and Co-operatives to grow the pool of host companies</a:t>
            </a:r>
          </a:p>
          <a:p>
            <a:pPr lvl="0"/>
            <a:r>
              <a:rPr lang="en-ZA" dirty="0" smtClean="0"/>
              <a:t>Need for a flexible Curriculum (NCV)  and involvement of Industry in curriculum reform needs to be expedited. </a:t>
            </a:r>
          </a:p>
          <a:p>
            <a:pPr lvl="0"/>
            <a:r>
              <a:rPr lang="en-ZA" dirty="0" smtClean="0"/>
              <a:t>SETA funding models need to relooked for instance differences in stipends for university graduates v </a:t>
            </a:r>
            <a:r>
              <a:rPr lang="en-ZA" dirty="0" err="1" smtClean="0"/>
              <a:t>tvet</a:t>
            </a:r>
            <a:r>
              <a:rPr lang="en-ZA" dirty="0" smtClean="0"/>
              <a:t> graduates </a:t>
            </a:r>
          </a:p>
          <a:p>
            <a:pPr lvl="0"/>
            <a:r>
              <a:rPr lang="en-ZA" dirty="0" smtClean="0"/>
              <a:t>Employer commitment to WIL needs to be expressed in the Youth employment accord</a:t>
            </a:r>
          </a:p>
          <a:p>
            <a:pPr lvl="0"/>
            <a:r>
              <a:rPr lang="en-ZA" dirty="0" smtClean="0"/>
              <a:t>Use the successful placement models used in the health professions and those from SASCE</a:t>
            </a:r>
          </a:p>
          <a:p>
            <a:r>
              <a:rPr lang="en-ZA" dirty="0"/>
              <a:t>Funding has to be earmarked for SMEs to take up WIL </a:t>
            </a:r>
            <a:endParaRPr lang="en-ZA" dirty="0" smtClean="0"/>
          </a:p>
          <a:p>
            <a:r>
              <a:rPr lang="en-ZA" dirty="0"/>
              <a:t>Next NSA conference needs to reconsider format so that the commissions can focus on industry practice rather than academic </a:t>
            </a:r>
            <a:r>
              <a:rPr lang="en-ZA" dirty="0" smtClean="0"/>
              <a:t>discussions- Employers were not participating</a:t>
            </a:r>
            <a:endParaRPr lang="en-ZA" dirty="0"/>
          </a:p>
          <a:p>
            <a:pPr lvl="0"/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850" t="15468" r="83282" b="70226"/>
          <a:stretch/>
        </p:blipFill>
        <p:spPr>
          <a:xfrm>
            <a:off x="7881857" y="6164704"/>
            <a:ext cx="1047256" cy="65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668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9514"/>
            <a:ext cx="8596668" cy="689113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								</a:t>
            </a:r>
            <a:br>
              <a:rPr lang="en-ZA" dirty="0" smtClean="0"/>
            </a:br>
            <a:r>
              <a:rPr lang="en-ZA" dirty="0" smtClean="0"/>
              <a:t>										Thank you!!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850" t="15468" r="83282" b="70226"/>
          <a:stretch/>
        </p:blipFill>
        <p:spPr>
          <a:xfrm>
            <a:off x="7881857" y="6164704"/>
            <a:ext cx="1047256" cy="65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6684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</TotalTime>
  <Words>329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COMMISSION 1</vt:lpstr>
      <vt:lpstr>Discussion Points and Recommendations</vt:lpstr>
      <vt:lpstr>Discussion Points and Recommendations</vt:lpstr>
      <vt:lpstr>                        Thank you!!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1</dc:title>
  <dc:creator>Maqubela</dc:creator>
  <cp:lastModifiedBy>Penelope Dlamini</cp:lastModifiedBy>
  <cp:revision>17</cp:revision>
  <dcterms:created xsi:type="dcterms:W3CDTF">2017-03-23T23:17:47Z</dcterms:created>
  <dcterms:modified xsi:type="dcterms:W3CDTF">2017-03-24T09:17:05Z</dcterms:modified>
</cp:coreProperties>
</file>