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3" r:id="rId3"/>
    <p:sldId id="264" r:id="rId4"/>
    <p:sldId id="279" r:id="rId5"/>
    <p:sldId id="278" r:id="rId6"/>
    <p:sldId id="268" r:id="rId7"/>
    <p:sldId id="271" r:id="rId8"/>
    <p:sldId id="288" r:id="rId9"/>
    <p:sldId id="282" r:id="rId10"/>
    <p:sldId id="283" r:id="rId11"/>
    <p:sldId id="290" r:id="rId12"/>
    <p:sldId id="292" r:id="rId13"/>
    <p:sldId id="284" r:id="rId14"/>
    <p:sldId id="285" r:id="rId15"/>
    <p:sldId id="294" r:id="rId16"/>
    <p:sldId id="286" r:id="rId17"/>
    <p:sldId id="304" r:id="rId18"/>
    <p:sldId id="298" r:id="rId19"/>
    <p:sldId id="300" r:id="rId20"/>
    <p:sldId id="257" r:id="rId21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juan\Documents\BLOG\Matricv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Employed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Sheet1!$A$3:$A$6</c:f>
              <c:strCache>
                <c:ptCount val="4"/>
                <c:pt idx="0">
                  <c:v>Tertiary</c:v>
                </c:pt>
                <c:pt idx="1">
                  <c:v>Grade 12 certificate</c:v>
                </c:pt>
                <c:pt idx="2">
                  <c:v>Some secondary</c:v>
                </c:pt>
                <c:pt idx="3">
                  <c:v>Primary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Unemployed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1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0.35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Sheet1!$A$3:$A$6</c:f>
              <c:strCache>
                <c:ptCount val="4"/>
                <c:pt idx="0">
                  <c:v>Tertiary</c:v>
                </c:pt>
                <c:pt idx="1">
                  <c:v>Grade 12 certificate</c:v>
                </c:pt>
                <c:pt idx="2">
                  <c:v>Some secondary</c:v>
                </c:pt>
                <c:pt idx="3">
                  <c:v>Primary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 formatCode="#,##0">
                  <c:v>0.35</c:v>
                </c:pt>
                <c:pt idx="1">
                  <c:v>1.67</c:v>
                </c:pt>
                <c:pt idx="2">
                  <c:v>2.4</c:v>
                </c:pt>
                <c:pt idx="3">
                  <c:v>0.6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00767856"/>
        <c:axId val="300768416"/>
      </c:barChart>
      <c:catAx>
        <c:axId val="30076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0768416"/>
        <c:crosses val="autoZero"/>
        <c:auto val="1"/>
        <c:lblAlgn val="ctr"/>
        <c:lblOffset val="100"/>
        <c:noMultiLvlLbl val="0"/>
      </c:catAx>
      <c:valAx>
        <c:axId val="30076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0767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331748754683008"/>
          <c:y val="0.87219943569475966"/>
          <c:w val="0.63527738362424679"/>
          <c:h val="9.99001884190739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Sheet3!$A$3:$A$10</c:f>
              <c:strCache>
                <c:ptCount val="8"/>
                <c:pt idx="0">
                  <c:v>Managers</c:v>
                </c:pt>
                <c:pt idx="1">
                  <c:v>Professionals</c:v>
                </c:pt>
                <c:pt idx="2">
                  <c:v>Technicians &amp; Associate Professionals</c:v>
                </c:pt>
                <c:pt idx="3">
                  <c:v>Clerical Support Workers</c:v>
                </c:pt>
                <c:pt idx="4">
                  <c:v>Service and Sales Workers</c:v>
                </c:pt>
                <c:pt idx="5">
                  <c:v>Skilled Agricultural &amp; Craft and Trades Workers</c:v>
                </c:pt>
                <c:pt idx="6">
                  <c:v>Plant and Machine Operators</c:v>
                </c:pt>
                <c:pt idx="7">
                  <c:v>Elementary occupations</c:v>
                </c:pt>
              </c:strCache>
            </c:strRef>
          </c:cat>
          <c:val>
            <c:numRef>
              <c:f>Sheet3!$B$3:$B$10</c:f>
              <c:numCache>
                <c:formatCode>#,##0</c:formatCode>
                <c:ptCount val="8"/>
                <c:pt idx="0">
                  <c:v>1087645</c:v>
                </c:pt>
                <c:pt idx="1">
                  <c:v>1225579</c:v>
                </c:pt>
                <c:pt idx="2">
                  <c:v>999443</c:v>
                </c:pt>
                <c:pt idx="3">
                  <c:v>1459140</c:v>
                </c:pt>
                <c:pt idx="4">
                  <c:v>1881146</c:v>
                </c:pt>
                <c:pt idx="5">
                  <c:v>1704629</c:v>
                </c:pt>
                <c:pt idx="6">
                  <c:v>1120966</c:v>
                </c:pt>
                <c:pt idx="7">
                  <c:v>3745725</c:v>
                </c:pt>
              </c:numCache>
            </c:numRef>
          </c:val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Sheet3!$A$3:$A$10</c:f>
              <c:strCache>
                <c:ptCount val="8"/>
                <c:pt idx="0">
                  <c:v>Managers</c:v>
                </c:pt>
                <c:pt idx="1">
                  <c:v>Professionals</c:v>
                </c:pt>
                <c:pt idx="2">
                  <c:v>Technicians &amp; Associate Professionals</c:v>
                </c:pt>
                <c:pt idx="3">
                  <c:v>Clerical Support Workers</c:v>
                </c:pt>
                <c:pt idx="4">
                  <c:v>Service and Sales Workers</c:v>
                </c:pt>
                <c:pt idx="5">
                  <c:v>Skilled Agricultural &amp; Craft and Trades Workers</c:v>
                </c:pt>
                <c:pt idx="6">
                  <c:v>Plant and Machine Operators</c:v>
                </c:pt>
                <c:pt idx="7">
                  <c:v>Elementary occupations</c:v>
                </c:pt>
              </c:strCache>
            </c:strRef>
          </c:cat>
          <c:val>
            <c:numRef>
              <c:f>Sheet3!$C$3:$C$10</c:f>
              <c:numCache>
                <c:formatCode>#,##0</c:formatCode>
                <c:ptCount val="8"/>
                <c:pt idx="0">
                  <c:v>1363640</c:v>
                </c:pt>
                <c:pt idx="1">
                  <c:v>1363185</c:v>
                </c:pt>
                <c:pt idx="2">
                  <c:v>1067497</c:v>
                </c:pt>
                <c:pt idx="3">
                  <c:v>1669339</c:v>
                </c:pt>
                <c:pt idx="4">
                  <c:v>2342970</c:v>
                </c:pt>
                <c:pt idx="5">
                  <c:v>1915983</c:v>
                </c:pt>
                <c:pt idx="6">
                  <c:v>1275800</c:v>
                </c:pt>
                <c:pt idx="7">
                  <c:v>4317828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771216"/>
        <c:axId val="1115826672"/>
      </c:barChart>
      <c:catAx>
        <c:axId val="30077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 Garamond "/>
              </a:defRPr>
            </a:pPr>
            <a:endParaRPr lang="en-US"/>
          </a:p>
        </c:txPr>
        <c:crossAx val="1115826672"/>
        <c:crosses val="autoZero"/>
        <c:auto val="1"/>
        <c:lblAlgn val="ctr"/>
        <c:lblOffset val="100"/>
        <c:noMultiLvlLbl val="0"/>
      </c:catAx>
      <c:valAx>
        <c:axId val="11158266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 Garamond "/>
              </a:defRPr>
            </a:pPr>
            <a:endParaRPr lang="en-US"/>
          </a:p>
        </c:txPr>
        <c:crossAx val="300771216"/>
        <c:crosses val="autoZero"/>
        <c:crossBetween val="between"/>
        <c:majorUnit val="10000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174759405074367E-2"/>
          <c:y val="3.4600428235944183E-2"/>
          <c:w val="0.84606474190726155"/>
          <c:h val="0.7862681309573145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'[Chart in Microsoft Word]Sheet1'!$A$17</c:f>
              <c:strCache>
                <c:ptCount val="1"/>
                <c:pt idx="0">
                  <c:v>NCV 4</c:v>
                </c:pt>
              </c:strCache>
            </c:strRef>
          </c:tx>
          <c:invertIfNegative val="0"/>
          <c:dLbls>
            <c:delete val="1"/>
          </c:dLbls>
          <c:cat>
            <c:strRef>
              <c:f>'[Chart in Microsoft Word]Sheet1'!$B$16:$F$16</c:f>
              <c:strCache>
                <c:ptCount val="5"/>
                <c:pt idx="0">
                  <c:v>Computer &amp; Info</c:v>
                </c:pt>
                <c:pt idx="1">
                  <c:v>Initial Teacher Edu</c:v>
                </c:pt>
                <c:pt idx="2">
                  <c:v>Engineering</c:v>
                </c:pt>
                <c:pt idx="3">
                  <c:v>Science</c:v>
                </c:pt>
                <c:pt idx="4">
                  <c:v>Business Science</c:v>
                </c:pt>
              </c:strCache>
            </c:strRef>
          </c:cat>
          <c:val>
            <c:numRef>
              <c:f>'[Chart in Microsoft Word]Sheet1'!$B$17:$F$17</c:f>
              <c:numCache>
                <c:formatCode>General</c:formatCode>
                <c:ptCount val="5"/>
                <c:pt idx="0">
                  <c:v>130</c:v>
                </c:pt>
                <c:pt idx="2">
                  <c:v>1700</c:v>
                </c:pt>
                <c:pt idx="4">
                  <c:v>3800</c:v>
                </c:pt>
              </c:numCache>
            </c:numRef>
          </c:val>
        </c:ser>
        <c:ser>
          <c:idx val="1"/>
          <c:order val="1"/>
          <c:tx>
            <c:strRef>
              <c:f>'[Chart in Microsoft Word]Sheet1'!$A$18</c:f>
              <c:strCache>
                <c:ptCount val="1"/>
                <c:pt idx="0">
                  <c:v>TVET NATED 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Word]Sheet1'!$B$16:$F$16</c:f>
              <c:strCache>
                <c:ptCount val="5"/>
                <c:pt idx="0">
                  <c:v>Computer &amp; Info</c:v>
                </c:pt>
                <c:pt idx="1">
                  <c:v>Initial Teacher Edu</c:v>
                </c:pt>
                <c:pt idx="2">
                  <c:v>Engineering</c:v>
                </c:pt>
                <c:pt idx="3">
                  <c:v>Science</c:v>
                </c:pt>
                <c:pt idx="4">
                  <c:v>Business Science</c:v>
                </c:pt>
              </c:strCache>
            </c:strRef>
          </c:cat>
          <c:val>
            <c:numRef>
              <c:f>'[Chart in Microsoft Word]Sheet1'!$B$18:$F$18</c:f>
              <c:numCache>
                <c:formatCode>General</c:formatCode>
                <c:ptCount val="5"/>
                <c:pt idx="2">
                  <c:v>8000</c:v>
                </c:pt>
                <c:pt idx="4">
                  <c:v>11000</c:v>
                </c:pt>
              </c:numCache>
            </c:numRef>
          </c:val>
        </c:ser>
        <c:ser>
          <c:idx val="2"/>
          <c:order val="2"/>
          <c:tx>
            <c:strRef>
              <c:f>'[Chart in Microsoft Word]Sheet1'!$A$19</c:f>
              <c:strCache>
                <c:ptCount val="1"/>
                <c:pt idx="0">
                  <c:v>University (diploma)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Word]Sheet1'!$B$16:$F$16</c:f>
              <c:strCache>
                <c:ptCount val="5"/>
                <c:pt idx="0">
                  <c:v>Computer &amp; Info</c:v>
                </c:pt>
                <c:pt idx="1">
                  <c:v>Initial Teacher Edu</c:v>
                </c:pt>
                <c:pt idx="2">
                  <c:v>Engineering</c:v>
                </c:pt>
                <c:pt idx="3">
                  <c:v>Science</c:v>
                </c:pt>
                <c:pt idx="4">
                  <c:v>Business Science</c:v>
                </c:pt>
              </c:strCache>
            </c:strRef>
          </c:cat>
          <c:val>
            <c:numRef>
              <c:f>'[Chart in Microsoft Word]Sheet1'!$B$19:$F$19</c:f>
              <c:numCache>
                <c:formatCode>General</c:formatCode>
                <c:ptCount val="5"/>
                <c:pt idx="0">
                  <c:v>2788</c:v>
                </c:pt>
                <c:pt idx="2">
                  <c:v>6160</c:v>
                </c:pt>
                <c:pt idx="3">
                  <c:v>7830</c:v>
                </c:pt>
                <c:pt idx="4">
                  <c:v>15000</c:v>
                </c:pt>
              </c:numCache>
            </c:numRef>
          </c:val>
        </c:ser>
        <c:ser>
          <c:idx val="3"/>
          <c:order val="3"/>
          <c:tx>
            <c:strRef>
              <c:f>'[Chart in Microsoft Word]Sheet1'!$A$20</c:f>
              <c:strCache>
                <c:ptCount val="1"/>
                <c:pt idx="0">
                  <c:v>University (degree)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Word]Sheet1'!$B$16:$F$16</c:f>
              <c:strCache>
                <c:ptCount val="5"/>
                <c:pt idx="0">
                  <c:v>Computer &amp; Info</c:v>
                </c:pt>
                <c:pt idx="1">
                  <c:v>Initial Teacher Edu</c:v>
                </c:pt>
                <c:pt idx="2">
                  <c:v>Engineering</c:v>
                </c:pt>
                <c:pt idx="3">
                  <c:v>Science</c:v>
                </c:pt>
                <c:pt idx="4">
                  <c:v>Business Science</c:v>
                </c:pt>
              </c:strCache>
            </c:strRef>
          </c:cat>
          <c:val>
            <c:numRef>
              <c:f>'[Chart in Microsoft Word]Sheet1'!$B$20:$F$20</c:f>
              <c:numCache>
                <c:formatCode>General</c:formatCode>
                <c:ptCount val="5"/>
                <c:pt idx="0">
                  <c:v>4012</c:v>
                </c:pt>
                <c:pt idx="1">
                  <c:v>17000</c:v>
                </c:pt>
                <c:pt idx="2">
                  <c:v>7840</c:v>
                </c:pt>
                <c:pt idx="3">
                  <c:v>21170</c:v>
                </c:pt>
                <c:pt idx="4">
                  <c:v>35000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83962208"/>
        <c:axId val="383962768"/>
        <c:axId val="0"/>
      </c:bar3DChart>
      <c:catAx>
        <c:axId val="383962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>
                <a:latin typeface=" Garamond "/>
              </a:defRPr>
            </a:pPr>
            <a:endParaRPr lang="en-US"/>
          </a:p>
        </c:txPr>
        <c:crossAx val="383962768"/>
        <c:crosses val="autoZero"/>
        <c:auto val="1"/>
        <c:lblAlgn val="ctr"/>
        <c:lblOffset val="100"/>
        <c:noMultiLvlLbl val="0"/>
      </c:catAx>
      <c:valAx>
        <c:axId val="383962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 Garamond "/>
              </a:defRPr>
            </a:pPr>
            <a:endParaRPr lang="en-US"/>
          </a:p>
        </c:txPr>
        <c:crossAx val="38396220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latin typeface=" Garamond 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CCE49-9595-41A6-AC3B-A05AA55BE4E7}" type="datetimeFigureOut">
              <a:rPr lang="en-ZA" smtClean="0"/>
              <a:t>2017/08/17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F176-BC20-4C34-90EA-2E5C69720C1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594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We nee to improve the level of skills and we need to know WHICH</a:t>
            </a:r>
            <a:r>
              <a:rPr lang="en-ZA" baseline="0" dirty="0" smtClean="0"/>
              <a:t> skills and WHAT type of programmes to enhance the skill</a:t>
            </a:r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Role of the state in the growth of the economy. (market/ institutions or intervention (actor)</a:t>
            </a:r>
          </a:p>
          <a:p>
            <a:r>
              <a:rPr lang="en-ZA" dirty="0" smtClean="0"/>
              <a:t>Why do states take an interventionist role in the economy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F2D0A-7C26-4775-AE8D-6D8E2DE02A64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772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We</a:t>
            </a:r>
            <a:r>
              <a:rPr lang="en-ZA" baseline="0" dirty="0" smtClean="0"/>
              <a:t> need a philosophy which guides how we think about skills planning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F2D0A-7C26-4775-AE8D-6D8E2DE02A64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486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Skills planning is</a:t>
            </a:r>
            <a:r>
              <a:rPr lang="en-ZA" baseline="0" dirty="0" smtClean="0"/>
              <a:t> more than information – there are many actors and vested interests and need to participate in the process of skills decision-making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10905-47D7-4998-A8E1-4982ECDB6F0E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863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Degree &amp; Diplomas from University: 185 400</a:t>
            </a:r>
          </a:p>
          <a:p>
            <a:r>
              <a:rPr lang="en-ZA" dirty="0"/>
              <a:t>TVET NATED 6 completers:  24 400</a:t>
            </a:r>
          </a:p>
          <a:p>
            <a:r>
              <a:rPr lang="en-ZA" dirty="0"/>
              <a:t>TVET NCV 4 completers :  4043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7F176-BC20-4C34-90EA-2E5C69720C13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311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D6B-9E0C-4F7F-916D-3E19681E89B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6714-2C78-41F1-876F-A7D1645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D6B-9E0C-4F7F-916D-3E19681E89B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6714-2C78-41F1-876F-A7D1645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D6B-9E0C-4F7F-916D-3E19681E89B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6714-2C78-41F1-876F-A7D1645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8433" y="152400"/>
            <a:ext cx="2367967" cy="990600"/>
          </a:xfrm>
          <a:prstGeom prst="rect">
            <a:avLst/>
          </a:prstGeom>
        </p:spPr>
      </p:pic>
      <p:pic>
        <p:nvPicPr>
          <p:cNvPr id="5" name="Picture 4" descr="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28433" y="152400"/>
            <a:ext cx="2367967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D6B-9E0C-4F7F-916D-3E19681E89B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6714-2C78-41F1-876F-A7D1645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D6B-9E0C-4F7F-916D-3E19681E89B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6714-2C78-41F1-876F-A7D1645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D6B-9E0C-4F7F-916D-3E19681E89B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6714-2C78-41F1-876F-A7D1645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D6B-9E0C-4F7F-916D-3E19681E89B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6714-2C78-41F1-876F-A7D1645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D6B-9E0C-4F7F-916D-3E19681E89B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6714-2C78-41F1-876F-A7D1645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D6B-9E0C-4F7F-916D-3E19681E89B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6714-2C78-41F1-876F-A7D1645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D6B-9E0C-4F7F-916D-3E19681E89B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6714-2C78-41F1-876F-A7D1645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42D6B-9E0C-4F7F-916D-3E19681E89B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86714-2C78-41F1-876F-A7D1645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3000" t="6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534400" cy="1600200"/>
          </a:xfrm>
        </p:spPr>
        <p:txBody>
          <a:bodyPr>
            <a:normAutofit/>
          </a:bodyPr>
          <a:lstStyle/>
          <a:p>
            <a:r>
              <a:rPr lang="en-ZA" sz="4000" b="1" dirty="0">
                <a:solidFill>
                  <a:schemeClr val="bg2">
                    <a:lumMod val="50000"/>
                  </a:schemeClr>
                </a:solidFill>
                <a:latin typeface=" Garamond "/>
              </a:rPr>
              <a:t>Skills </a:t>
            </a:r>
            <a:r>
              <a:rPr lang="en-ZA" sz="4000" b="1" dirty="0" smtClean="0">
                <a:solidFill>
                  <a:schemeClr val="bg2">
                    <a:lumMod val="50000"/>
                  </a:schemeClr>
                </a:solidFill>
                <a:latin typeface=" Garamond "/>
              </a:rPr>
              <a:t>Planning </a:t>
            </a:r>
            <a:r>
              <a:rPr lang="en-ZA" sz="4000" b="1" dirty="0">
                <a:solidFill>
                  <a:schemeClr val="bg2">
                    <a:lumMod val="50000"/>
                  </a:schemeClr>
                </a:solidFill>
                <a:latin typeface=" Garamond "/>
              </a:rPr>
              <a:t>for </a:t>
            </a:r>
            <a:r>
              <a:rPr lang="en-ZA" sz="4000" b="1" dirty="0" smtClean="0">
                <a:solidFill>
                  <a:schemeClr val="bg2">
                    <a:lumMod val="50000"/>
                  </a:schemeClr>
                </a:solidFill>
                <a:latin typeface=" Garamond "/>
              </a:rPr>
              <a:t>Post School Education and Training 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 Garamond 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8305800" cy="1524000"/>
          </a:xfrm>
        </p:spPr>
        <p:txBody>
          <a:bodyPr>
            <a:noAutofit/>
          </a:bodyPr>
          <a:lstStyle/>
          <a:p>
            <a:r>
              <a:rPr lang="en-ZA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Vijay Reddy &amp; LMIP Team </a:t>
            </a:r>
          </a:p>
          <a:p>
            <a:r>
              <a:rPr lang="en-ZA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Human Sciences Research Council/ Labour Market Intelligence Partnership</a:t>
            </a:r>
            <a:endParaRPr lang="en-ZA" sz="20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en-ZA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National Skills Conference, 23 March 2017</a:t>
            </a:r>
            <a:endParaRPr lang="en-ZA" sz="20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00100" y="5293818"/>
            <a:ext cx="7696200" cy="64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LMIP_Primary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719688"/>
            <a:ext cx="2819400" cy="1175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r>
              <a:rPr lang="en-ZA" sz="2600" dirty="0">
                <a:latin typeface=" Garamond "/>
              </a:rPr>
              <a:t>There is a structural mismatch between labour demand and supply, in that the economy and labour market shows a demand for high skilled workers, but there is a surplus of low-skilled workers. </a:t>
            </a:r>
            <a:endParaRPr lang="en-ZA" sz="2600" dirty="0" smtClean="0">
              <a:latin typeface=" Garamond "/>
            </a:endParaRPr>
          </a:p>
          <a:p>
            <a:pPr marL="0" indent="0">
              <a:buNone/>
            </a:pPr>
            <a:endParaRPr lang="en-ZA" sz="2600" dirty="0">
              <a:latin typeface=" Garamond "/>
            </a:endParaRPr>
          </a:p>
          <a:p>
            <a:r>
              <a:rPr lang="en-ZA" sz="2600" dirty="0">
                <a:latin typeface=" Garamond "/>
              </a:rPr>
              <a:t>The economy must respond to the twin challenge of participating in a globally competitive environment which requires a high skills base and a local context that creates low-wage jobs to absorb the large numbers who are unemployed or in vulnerable jobs. </a:t>
            </a:r>
          </a:p>
          <a:p>
            <a:pPr marL="0" indent="0">
              <a:buNone/>
            </a:pPr>
            <a:endParaRPr lang="en-ZA" sz="2600" dirty="0" smtClean="0">
              <a:latin typeface=" Garamond "/>
            </a:endParaRPr>
          </a:p>
          <a:p>
            <a:r>
              <a:rPr lang="en-ZA" sz="2600" dirty="0" smtClean="0">
                <a:latin typeface=" Garamond "/>
              </a:rPr>
              <a:t>The economy should create more labour-intensive forms of growth in order to absorb the growing levels of people, particularly young people, as first time labour market entrants</a:t>
            </a:r>
            <a:r>
              <a:rPr lang="en-ZA" sz="2600" dirty="0">
                <a:latin typeface=" Garamond "/>
              </a:rPr>
              <a:t>. </a:t>
            </a:r>
            <a:endParaRPr lang="en-ZA" sz="2600" dirty="0" smtClean="0">
              <a:latin typeface=" Garamond "/>
            </a:endParaRPr>
          </a:p>
          <a:p>
            <a:endParaRPr lang="en-ZA" sz="3400" dirty="0">
              <a:latin typeface=" Garamond 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556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14400"/>
          </a:xfrm>
        </p:spPr>
        <p:txBody>
          <a:bodyPr>
            <a:normAutofit/>
          </a:bodyPr>
          <a:lstStyle/>
          <a:p>
            <a:r>
              <a:rPr lang="en-ZA" sz="3200" dirty="0" smtClean="0">
                <a:solidFill>
                  <a:schemeClr val="bg2">
                    <a:lumMod val="50000"/>
                  </a:schemeClr>
                </a:solidFill>
                <a:latin typeface=" Garamond "/>
              </a:rPr>
              <a:t>The </a:t>
            </a:r>
            <a:r>
              <a:rPr lang="en-ZA" sz="3200" dirty="0">
                <a:solidFill>
                  <a:schemeClr val="bg2">
                    <a:lumMod val="50000"/>
                  </a:schemeClr>
                </a:solidFill>
                <a:latin typeface=" Garamond "/>
              </a:rPr>
              <a:t>Labour Force and Skills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066801"/>
            <a:ext cx="4343400" cy="533399"/>
          </a:xfrm>
        </p:spPr>
        <p:txBody>
          <a:bodyPr/>
          <a:lstStyle/>
          <a:p>
            <a:r>
              <a:rPr lang="en-ZA" dirty="0" smtClean="0">
                <a:solidFill>
                  <a:srgbClr val="FF0000"/>
                </a:solidFill>
                <a:latin typeface=" Garamond "/>
              </a:rPr>
              <a:t>The Labour Force</a:t>
            </a:r>
            <a:endParaRPr lang="en-ZA" dirty="0">
              <a:solidFill>
                <a:srgbClr val="FF0000"/>
              </a:solidFill>
              <a:latin typeface=" Garamond 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828800"/>
            <a:ext cx="4497388" cy="5029200"/>
          </a:xfrm>
        </p:spPr>
        <p:txBody>
          <a:bodyPr>
            <a:normAutofit lnSpcReduction="10000"/>
          </a:bodyPr>
          <a:lstStyle/>
          <a:p>
            <a:pPr marL="92075" indent="-92075"/>
            <a:r>
              <a:rPr lang="en-ZA" sz="2600" dirty="0">
                <a:solidFill>
                  <a:srgbClr val="2F2B20"/>
                </a:solidFill>
                <a:latin typeface=" Garamond "/>
              </a:rPr>
              <a:t>15 million </a:t>
            </a:r>
            <a:r>
              <a:rPr lang="en-ZA" sz="2600" dirty="0" smtClean="0">
                <a:solidFill>
                  <a:srgbClr val="2F2B20"/>
                </a:solidFill>
                <a:latin typeface=" Garamond "/>
              </a:rPr>
              <a:t>employed people.</a:t>
            </a:r>
          </a:p>
          <a:p>
            <a:pPr marL="0" indent="0">
              <a:buNone/>
            </a:pPr>
            <a:r>
              <a:rPr lang="en-ZA" sz="2600" dirty="0" smtClean="0">
                <a:solidFill>
                  <a:srgbClr val="2F2B20"/>
                </a:solidFill>
                <a:latin typeface=" Garamond "/>
              </a:rPr>
              <a:t>            </a:t>
            </a:r>
            <a:endParaRPr lang="en-ZA" sz="2600" dirty="0">
              <a:solidFill>
                <a:srgbClr val="2F2B20"/>
              </a:solidFill>
              <a:latin typeface=" Garamond "/>
            </a:endParaRPr>
          </a:p>
          <a:p>
            <a:pPr marL="92075" indent="-92075"/>
            <a:r>
              <a:rPr lang="en-ZA" sz="2600" dirty="0">
                <a:solidFill>
                  <a:srgbClr val="2F2B20"/>
                </a:solidFill>
                <a:latin typeface=" Garamond "/>
              </a:rPr>
              <a:t>High levels of unemployment (8mill</a:t>
            </a:r>
            <a:r>
              <a:rPr lang="en-ZA" sz="2600" dirty="0" smtClean="0">
                <a:solidFill>
                  <a:srgbClr val="2F2B20"/>
                </a:solidFill>
                <a:latin typeface=" Garamond "/>
              </a:rPr>
              <a:t>),  </a:t>
            </a:r>
            <a:r>
              <a:rPr lang="en-ZA" sz="2600" dirty="0">
                <a:solidFill>
                  <a:srgbClr val="2F2B20"/>
                </a:solidFill>
                <a:latin typeface=" Garamond "/>
              </a:rPr>
              <a:t>especially for </a:t>
            </a:r>
            <a:r>
              <a:rPr lang="en-ZA" sz="2600" dirty="0" smtClean="0">
                <a:solidFill>
                  <a:srgbClr val="2F2B20"/>
                </a:solidFill>
                <a:latin typeface=" Garamond "/>
              </a:rPr>
              <a:t>youth (</a:t>
            </a:r>
            <a:r>
              <a:rPr lang="en-ZA" sz="2600" dirty="0">
                <a:solidFill>
                  <a:srgbClr val="2F2B20"/>
                </a:solidFill>
                <a:latin typeface=" Garamond "/>
              </a:rPr>
              <a:t>5 </a:t>
            </a:r>
            <a:r>
              <a:rPr lang="en-ZA" sz="2600" dirty="0" smtClean="0">
                <a:solidFill>
                  <a:srgbClr val="2F2B20"/>
                </a:solidFill>
                <a:latin typeface=" Garamond "/>
              </a:rPr>
              <a:t>mill). </a:t>
            </a:r>
            <a:endParaRPr lang="en-ZA" sz="2600" dirty="0">
              <a:solidFill>
                <a:srgbClr val="2F2B20"/>
              </a:solidFill>
              <a:latin typeface=" Garamond "/>
            </a:endParaRPr>
          </a:p>
          <a:p>
            <a:pPr marL="0" indent="0">
              <a:buNone/>
            </a:pPr>
            <a:endParaRPr lang="en-ZA" sz="2600" dirty="0">
              <a:solidFill>
                <a:srgbClr val="2F2B20"/>
              </a:solidFill>
              <a:latin typeface=" Garamond "/>
            </a:endParaRPr>
          </a:p>
          <a:p>
            <a:pPr marL="92075" indent="-92075"/>
            <a:r>
              <a:rPr lang="en-ZA" sz="2600" dirty="0" smtClean="0">
                <a:solidFill>
                  <a:srgbClr val="2F2B20"/>
                </a:solidFill>
                <a:latin typeface=" Garamond "/>
              </a:rPr>
              <a:t>3.3</a:t>
            </a:r>
            <a:r>
              <a:rPr lang="en-ZA" sz="2600" dirty="0">
                <a:solidFill>
                  <a:srgbClr val="2F2B20"/>
                </a:solidFill>
                <a:latin typeface=" Garamond "/>
              </a:rPr>
              <a:t>. million workers in  </a:t>
            </a:r>
            <a:r>
              <a:rPr lang="en-ZA" sz="2600" dirty="0" smtClean="0">
                <a:solidFill>
                  <a:srgbClr val="2F2B20"/>
                </a:solidFill>
                <a:latin typeface=" Garamond "/>
              </a:rPr>
              <a:t>vulnerable sectors.</a:t>
            </a:r>
            <a:endParaRPr lang="en-ZA" sz="2600" dirty="0">
              <a:solidFill>
                <a:srgbClr val="2F2B20"/>
              </a:solidFill>
              <a:latin typeface=" Garamond "/>
            </a:endParaRPr>
          </a:p>
          <a:p>
            <a:endParaRPr lang="en-ZA" sz="2600" dirty="0">
              <a:solidFill>
                <a:srgbClr val="2F2B20"/>
              </a:solidFill>
              <a:latin typeface=" Garamond "/>
            </a:endParaRPr>
          </a:p>
          <a:p>
            <a:pPr marL="92075" indent="-92075"/>
            <a:r>
              <a:rPr lang="en-ZA" sz="2600" dirty="0" smtClean="0">
                <a:solidFill>
                  <a:srgbClr val="2F2B20"/>
                </a:solidFill>
                <a:latin typeface=" Garamond "/>
              </a:rPr>
              <a:t> The labour </a:t>
            </a:r>
            <a:r>
              <a:rPr lang="en-ZA" sz="2600" dirty="0">
                <a:solidFill>
                  <a:srgbClr val="2F2B20"/>
                </a:solidFill>
                <a:latin typeface=" Garamond "/>
              </a:rPr>
              <a:t>force growing at twice the rate as the jobs being </a:t>
            </a:r>
            <a:r>
              <a:rPr lang="en-ZA" sz="2600" dirty="0" smtClean="0">
                <a:solidFill>
                  <a:srgbClr val="2F2B20"/>
                </a:solidFill>
                <a:latin typeface=" Garamond "/>
              </a:rPr>
              <a:t>created.</a:t>
            </a:r>
            <a:endParaRPr lang="en-ZA" sz="2600" dirty="0">
              <a:solidFill>
                <a:srgbClr val="2F2B20"/>
              </a:solidFill>
              <a:latin typeface=" Garamond "/>
            </a:endParaRPr>
          </a:p>
          <a:p>
            <a:endParaRPr lang="en-ZA" dirty="0">
              <a:latin typeface=" Garamond 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143001"/>
            <a:ext cx="4041775" cy="685800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>
                <a:solidFill>
                  <a:srgbClr val="FF0000"/>
                </a:solidFill>
                <a:latin typeface=" Garamond "/>
              </a:rPr>
              <a:t>Skills Levels of the Labour Force (million)</a:t>
            </a:r>
            <a:endParaRPr lang="en-ZA" dirty="0">
              <a:solidFill>
                <a:srgbClr val="FF0000"/>
              </a:solidFill>
              <a:latin typeface=" Garamond 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62798541"/>
              </p:ext>
            </p:extLst>
          </p:nvPr>
        </p:nvGraphicFramePr>
        <p:xfrm>
          <a:off x="4724400" y="2133600"/>
          <a:ext cx="441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14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Occupational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S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tructure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of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L</a:t>
            </a:r>
            <a:r>
              <a:rPr lang="en-US" sz="3200" b="1" dirty="0" err="1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abour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M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arket</a:t>
            </a:r>
            <a:endParaRPr lang="en-ZA" sz="3200" b="1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446591"/>
              </p:ext>
            </p:extLst>
          </p:nvPr>
        </p:nvGraphicFramePr>
        <p:xfrm>
          <a:off x="5686" y="1066800"/>
          <a:ext cx="9138313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425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914400"/>
          </a:xfrm>
        </p:spPr>
        <p:txBody>
          <a:bodyPr>
            <a:normAutofit/>
          </a:bodyPr>
          <a:lstStyle/>
          <a:p>
            <a:r>
              <a:rPr lang="en-ZA" sz="3600" dirty="0" smtClean="0">
                <a:solidFill>
                  <a:srgbClr val="00B050"/>
                </a:solidFill>
                <a:latin typeface=" Garamond "/>
              </a:rPr>
              <a:t>Finding 2: </a:t>
            </a:r>
            <a:r>
              <a:rPr lang="en-ZA" sz="3200" dirty="0" smtClean="0">
                <a:solidFill>
                  <a:schemeClr val="bg2">
                    <a:lumMod val="75000"/>
                  </a:schemeClr>
                </a:solidFill>
                <a:latin typeface=" Garamond "/>
              </a:rPr>
              <a:t>Education and Skill Supply</a:t>
            </a:r>
            <a:endParaRPr lang="en-ZA" sz="3200" dirty="0">
              <a:solidFill>
                <a:schemeClr val="bg2">
                  <a:lumMod val="75000"/>
                </a:schemeClr>
              </a:solidFill>
              <a:latin typeface=" Garamond 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10200"/>
          </a:xfrm>
        </p:spPr>
        <p:txBody>
          <a:bodyPr>
            <a:noAutofit/>
          </a:bodyPr>
          <a:lstStyle/>
          <a:p>
            <a:r>
              <a:rPr lang="en-ZA" sz="2400" dirty="0" smtClean="0">
                <a:latin typeface=" Garamond "/>
              </a:rPr>
              <a:t>Key constraint </a:t>
            </a:r>
            <a:r>
              <a:rPr lang="en-ZA" sz="2400" dirty="0">
                <a:latin typeface=" Garamond "/>
              </a:rPr>
              <a:t>for the </a:t>
            </a:r>
            <a:r>
              <a:rPr lang="en-ZA" sz="2400" dirty="0" smtClean="0">
                <a:latin typeface=" Garamond "/>
              </a:rPr>
              <a:t>PSET system </a:t>
            </a:r>
            <a:r>
              <a:rPr lang="en-ZA" sz="2400" dirty="0">
                <a:latin typeface=" Garamond "/>
              </a:rPr>
              <a:t>and the labour market is the inadequate quality of basic education. </a:t>
            </a:r>
            <a:endParaRPr lang="en-ZA" sz="2400" dirty="0" smtClean="0">
              <a:latin typeface=" Garamond "/>
            </a:endParaRPr>
          </a:p>
          <a:p>
            <a:pPr marL="0" indent="0">
              <a:buNone/>
            </a:pPr>
            <a:endParaRPr lang="en-ZA" sz="2400" dirty="0" smtClean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Success </a:t>
            </a:r>
            <a:r>
              <a:rPr lang="en-ZA" sz="2400" dirty="0">
                <a:latin typeface=" Garamond "/>
              </a:rPr>
              <a:t>in </a:t>
            </a:r>
            <a:r>
              <a:rPr lang="en-ZA" sz="2400" dirty="0" smtClean="0">
                <a:latin typeface=" Garamond "/>
              </a:rPr>
              <a:t>Languages</a:t>
            </a:r>
            <a:r>
              <a:rPr lang="en-ZA" sz="2400" dirty="0">
                <a:latin typeface=" Garamond "/>
              </a:rPr>
              <a:t>, Mathematics and Science forms the basis for participation and success in technical subjects in </a:t>
            </a:r>
            <a:r>
              <a:rPr lang="en-ZA" sz="2400" dirty="0" smtClean="0">
                <a:latin typeface=" Garamond "/>
              </a:rPr>
              <a:t>PSET institutions</a:t>
            </a:r>
            <a:r>
              <a:rPr lang="en-ZA" sz="2400" dirty="0">
                <a:latin typeface=" Garamond "/>
              </a:rPr>
              <a:t>, and in the workplace. </a:t>
            </a:r>
            <a:endParaRPr lang="en-ZA" sz="2400" dirty="0" smtClean="0">
              <a:latin typeface=" Garamond "/>
            </a:endParaRPr>
          </a:p>
          <a:p>
            <a:pPr marL="0" indent="0">
              <a:buNone/>
            </a:pPr>
            <a:endParaRPr lang="en-ZA" sz="2400" dirty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~140</a:t>
            </a:r>
            <a:r>
              <a:rPr lang="en-ZA" sz="2400" dirty="0">
                <a:latin typeface=" Garamond "/>
              </a:rPr>
              <a:t> 000 grade 12 students complete the matriculation examination with a bachelor’s pass, </a:t>
            </a:r>
            <a:r>
              <a:rPr lang="en-ZA" sz="2400" dirty="0" smtClean="0">
                <a:latin typeface=" Garamond "/>
              </a:rPr>
              <a:t>~50</a:t>
            </a:r>
            <a:r>
              <a:rPr lang="en-ZA" sz="2400" dirty="0">
                <a:latin typeface=" Garamond "/>
              </a:rPr>
              <a:t> 000 students pass Mathematics with a score higher than 50%. </a:t>
            </a:r>
          </a:p>
          <a:p>
            <a:endParaRPr lang="en-ZA" sz="2400" dirty="0">
              <a:latin typeface=" Garamond "/>
            </a:endParaRPr>
          </a:p>
        </p:txBody>
      </p:sp>
    </p:spTree>
    <p:extLst>
      <p:ext uri="{BB962C8B-B14F-4D97-AF65-F5344CB8AC3E}">
        <p14:creationId xmlns:p14="http://schemas.microsoft.com/office/powerpoint/2010/main" val="355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r>
              <a:rPr lang="en-ZA" sz="2400" dirty="0" smtClean="0">
                <a:latin typeface=" Garamond "/>
              </a:rPr>
              <a:t>In </a:t>
            </a:r>
            <a:r>
              <a:rPr lang="en-ZA" sz="2400" dirty="0">
                <a:latin typeface=" Garamond "/>
              </a:rPr>
              <a:t>2014, </a:t>
            </a:r>
            <a:r>
              <a:rPr lang="en-ZA" sz="2400" dirty="0" smtClean="0">
                <a:latin typeface=" Garamond "/>
              </a:rPr>
              <a:t>~1.1 </a:t>
            </a:r>
            <a:r>
              <a:rPr lang="en-ZA" sz="2400" dirty="0">
                <a:latin typeface=" Garamond "/>
              </a:rPr>
              <a:t>million students in the university sector and </a:t>
            </a:r>
            <a:r>
              <a:rPr lang="en-ZA" sz="2400" dirty="0" smtClean="0">
                <a:latin typeface=" Garamond "/>
              </a:rPr>
              <a:t>~0.8 </a:t>
            </a:r>
            <a:r>
              <a:rPr lang="en-ZA" sz="2400" dirty="0">
                <a:latin typeface=" Garamond "/>
              </a:rPr>
              <a:t>million students in the TVET sector. </a:t>
            </a:r>
            <a:endParaRPr lang="en-ZA" sz="2400" dirty="0" smtClean="0">
              <a:latin typeface=" Garamond "/>
            </a:endParaRPr>
          </a:p>
          <a:p>
            <a:pPr marL="0" indent="0">
              <a:buNone/>
            </a:pPr>
            <a:endParaRPr lang="en-ZA" sz="2400" dirty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Since 2010, </a:t>
            </a:r>
            <a:r>
              <a:rPr lang="en-ZA" sz="2400" dirty="0">
                <a:latin typeface=" Garamond "/>
              </a:rPr>
              <a:t>the TVET sector has been expanding at an average rate of 23% per annum and the university sector </a:t>
            </a:r>
            <a:r>
              <a:rPr lang="en-ZA" sz="2400" dirty="0" smtClean="0">
                <a:latin typeface=" Garamond "/>
              </a:rPr>
              <a:t>at 2.1</a:t>
            </a:r>
            <a:r>
              <a:rPr lang="en-ZA" sz="2400" dirty="0">
                <a:latin typeface=" Garamond "/>
              </a:rPr>
              <a:t>% per annum. </a:t>
            </a:r>
          </a:p>
          <a:p>
            <a:endParaRPr lang="en-ZA" sz="2400" dirty="0">
              <a:latin typeface=" Garamond "/>
            </a:endParaRPr>
          </a:p>
          <a:p>
            <a:r>
              <a:rPr lang="en-ZA" sz="2400" dirty="0">
                <a:latin typeface=" Garamond "/>
              </a:rPr>
              <a:t>Completion rates at both universities and TVET colleges are less than </a:t>
            </a:r>
            <a:r>
              <a:rPr lang="en-ZA" sz="2400" dirty="0" smtClean="0">
                <a:latin typeface=" Garamond "/>
              </a:rPr>
              <a:t>desirable.  </a:t>
            </a:r>
          </a:p>
          <a:p>
            <a:pPr marL="361950" indent="0">
              <a:buNone/>
            </a:pPr>
            <a:r>
              <a:rPr lang="en-ZA" sz="2400" dirty="0" smtClean="0">
                <a:latin typeface=" Garamond "/>
              </a:rPr>
              <a:t>2014: 185</a:t>
            </a:r>
            <a:r>
              <a:rPr lang="en-ZA" sz="2400" dirty="0">
                <a:latin typeface=" Garamond "/>
              </a:rPr>
              <a:t> 000 completers from the university sector, 21 000 NCV4 and 57 000 </a:t>
            </a:r>
            <a:r>
              <a:rPr lang="en-ZA" sz="2400" dirty="0" smtClean="0">
                <a:latin typeface=" Garamond "/>
              </a:rPr>
              <a:t>NATED6 </a:t>
            </a:r>
            <a:r>
              <a:rPr lang="en-ZA" sz="2400" dirty="0">
                <a:latin typeface=" Garamond "/>
              </a:rPr>
              <a:t>programme completers from the TVET sector. </a:t>
            </a:r>
            <a:endParaRPr lang="en-ZA" sz="2400" dirty="0" smtClean="0">
              <a:latin typeface=" Garamond "/>
            </a:endParaRPr>
          </a:p>
          <a:p>
            <a:endParaRPr lang="en-ZA" sz="2800" dirty="0" smtClean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Access to schools, universities and TVET colleges has improved but quality, progression and successful completions still remain elusive.</a:t>
            </a:r>
            <a:endParaRPr lang="en-ZA" sz="2400" dirty="0">
              <a:latin typeface=" Garamond 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393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ZA" sz="36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Universities &amp; TVET Colleges, </a:t>
            </a:r>
            <a:r>
              <a:rPr lang="en-ZA" sz="3600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S</a:t>
            </a:r>
            <a:r>
              <a:rPr lang="en-ZA" sz="36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kills for </a:t>
            </a:r>
            <a:r>
              <a:rPr lang="en-ZA" sz="3600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E</a:t>
            </a:r>
            <a:r>
              <a:rPr lang="en-ZA" sz="36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conomy </a:t>
            </a:r>
            <a:endParaRPr lang="en-ZA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402878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48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20200" cy="868362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sz="3600" b="0" dirty="0" smtClean="0">
                <a:solidFill>
                  <a:srgbClr val="00B050"/>
                </a:solidFill>
                <a:latin typeface=" Garamond "/>
              </a:rPr>
              <a:t>Finding 3: </a:t>
            </a:r>
            <a:r>
              <a:rPr lang="en-ZA" sz="3600" b="0" dirty="0" smtClean="0">
                <a:solidFill>
                  <a:schemeClr val="bg2">
                    <a:lumMod val="75000"/>
                  </a:schemeClr>
                </a:solidFill>
                <a:latin typeface=" Garamond "/>
              </a:rPr>
              <a:t>Tertiary Education to Labour Market</a:t>
            </a:r>
            <a:r>
              <a:rPr lang="en-ZA" sz="4000" dirty="0">
                <a:solidFill>
                  <a:schemeClr val="bg2">
                    <a:lumMod val="75000"/>
                  </a:schemeClr>
                </a:solidFill>
                <a:latin typeface=" Garamond "/>
              </a:rPr>
              <a:t/>
            </a:r>
            <a:br>
              <a:rPr lang="en-ZA" sz="4000" dirty="0">
                <a:solidFill>
                  <a:schemeClr val="bg2">
                    <a:lumMod val="75000"/>
                  </a:schemeClr>
                </a:solidFill>
                <a:latin typeface=" Garamond "/>
              </a:rPr>
            </a:br>
            <a:endParaRPr lang="en-ZA" sz="4000" dirty="0">
              <a:solidFill>
                <a:schemeClr val="bg2">
                  <a:lumMod val="75000"/>
                </a:schemeClr>
              </a:solidFill>
              <a:latin typeface=" Garamond 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r>
              <a:rPr lang="en-ZA" sz="2400" dirty="0" smtClean="0">
                <a:latin typeface=" Garamond "/>
              </a:rPr>
              <a:t>Half the graduates </a:t>
            </a:r>
            <a:r>
              <a:rPr lang="en-ZA" sz="2400" dirty="0">
                <a:latin typeface=" Garamond "/>
              </a:rPr>
              <a:t>are employed in the community, social and personal services </a:t>
            </a:r>
            <a:r>
              <a:rPr lang="en-ZA" sz="2400" dirty="0" smtClean="0">
                <a:latin typeface=" Garamond "/>
              </a:rPr>
              <a:t>sector – i.e. largely the </a:t>
            </a:r>
            <a:r>
              <a:rPr lang="en-ZA" sz="2400" dirty="0">
                <a:latin typeface=" Garamond "/>
              </a:rPr>
              <a:t>public </a:t>
            </a:r>
            <a:r>
              <a:rPr lang="en-ZA" sz="2400" dirty="0" smtClean="0">
                <a:latin typeface=" Garamond "/>
              </a:rPr>
              <a:t>sector </a:t>
            </a:r>
          </a:p>
          <a:p>
            <a:pPr marL="0" indent="0">
              <a:buNone/>
            </a:pPr>
            <a:endParaRPr lang="en-ZA" sz="2400" dirty="0">
              <a:latin typeface=" Garamond "/>
            </a:endParaRPr>
          </a:p>
          <a:p>
            <a:r>
              <a:rPr lang="en-ZA" sz="2400" dirty="0">
                <a:latin typeface=" Garamond "/>
              </a:rPr>
              <a:t>A high proportion of the </a:t>
            </a:r>
            <a:r>
              <a:rPr lang="en-ZA" sz="2400" dirty="0" smtClean="0">
                <a:latin typeface=" Garamond "/>
              </a:rPr>
              <a:t>SET graduates</a:t>
            </a:r>
            <a:r>
              <a:rPr lang="en-ZA" sz="2400" dirty="0">
                <a:latin typeface=" Garamond "/>
              </a:rPr>
              <a:t> </a:t>
            </a:r>
            <a:r>
              <a:rPr lang="en-ZA" sz="2400" dirty="0" smtClean="0">
                <a:latin typeface=" Garamond "/>
              </a:rPr>
              <a:t>(HE and TVET) work </a:t>
            </a:r>
            <a:r>
              <a:rPr lang="en-ZA" sz="2400" dirty="0">
                <a:latin typeface=" Garamond "/>
              </a:rPr>
              <a:t>in </a:t>
            </a:r>
            <a:r>
              <a:rPr lang="en-ZA" sz="2400" dirty="0" smtClean="0">
                <a:latin typeface=" Garamond "/>
              </a:rPr>
              <a:t>financial </a:t>
            </a:r>
            <a:r>
              <a:rPr lang="en-ZA" sz="2400" dirty="0">
                <a:latin typeface=" Garamond "/>
              </a:rPr>
              <a:t>services </a:t>
            </a:r>
            <a:r>
              <a:rPr lang="en-ZA" sz="2400" dirty="0" smtClean="0">
                <a:latin typeface=" Garamond "/>
              </a:rPr>
              <a:t>rather than manufacturing</a:t>
            </a:r>
          </a:p>
          <a:p>
            <a:pPr marL="0" indent="0">
              <a:buNone/>
            </a:pPr>
            <a:endParaRPr lang="en-ZA" sz="2400" dirty="0" smtClean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Public sector offer </a:t>
            </a:r>
            <a:r>
              <a:rPr lang="en-ZA" sz="2400" dirty="0">
                <a:latin typeface=" Garamond "/>
              </a:rPr>
              <a:t>graduates </a:t>
            </a:r>
            <a:r>
              <a:rPr lang="en-ZA" sz="2400" dirty="0" smtClean="0">
                <a:latin typeface=" Garamond "/>
              </a:rPr>
              <a:t>good conditions </a:t>
            </a:r>
            <a:r>
              <a:rPr lang="en-ZA" sz="2400" dirty="0">
                <a:latin typeface=" Garamond "/>
              </a:rPr>
              <a:t>of service. </a:t>
            </a:r>
            <a:r>
              <a:rPr lang="en-ZA" sz="2400" dirty="0" smtClean="0">
                <a:latin typeface=" Garamond "/>
              </a:rPr>
              <a:t>This is </a:t>
            </a:r>
            <a:r>
              <a:rPr lang="en-ZA" sz="2400" dirty="0">
                <a:latin typeface=" Garamond "/>
              </a:rPr>
              <a:t>distorting the labour market and not attracting graduates to the private </a:t>
            </a:r>
            <a:r>
              <a:rPr lang="en-ZA" sz="2400" dirty="0" smtClean="0">
                <a:latin typeface=" Garamond "/>
              </a:rPr>
              <a:t>sector</a:t>
            </a:r>
          </a:p>
          <a:p>
            <a:pPr marL="0" indent="0">
              <a:buNone/>
            </a:pPr>
            <a:endParaRPr lang="en-ZA" sz="2400" dirty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SET </a:t>
            </a:r>
            <a:r>
              <a:rPr lang="en-ZA" sz="2400" dirty="0">
                <a:latin typeface=" Garamond "/>
              </a:rPr>
              <a:t>qualifications are versatile and graduates </a:t>
            </a:r>
            <a:r>
              <a:rPr lang="en-ZA" sz="2400" dirty="0" smtClean="0">
                <a:latin typeface=" Garamond "/>
              </a:rPr>
              <a:t>work in different fields.  Implication </a:t>
            </a:r>
            <a:r>
              <a:rPr lang="en-ZA" sz="2400" dirty="0">
                <a:latin typeface=" Garamond "/>
              </a:rPr>
              <a:t>for skills planning is </a:t>
            </a:r>
            <a:r>
              <a:rPr lang="en-ZA" sz="2400" dirty="0" smtClean="0">
                <a:latin typeface=" Garamond "/>
              </a:rPr>
              <a:t>we </a:t>
            </a:r>
            <a:r>
              <a:rPr lang="en-ZA" sz="2400" dirty="0">
                <a:latin typeface=" Garamond "/>
              </a:rPr>
              <a:t>need a </a:t>
            </a:r>
            <a:r>
              <a:rPr lang="en-ZA" sz="2400" dirty="0" smtClean="0">
                <a:latin typeface=" Garamond "/>
              </a:rPr>
              <a:t>higher </a:t>
            </a:r>
            <a:r>
              <a:rPr lang="en-ZA" sz="2400" dirty="0">
                <a:latin typeface=" Garamond "/>
              </a:rPr>
              <a:t>number of SET graduates than needed </a:t>
            </a:r>
            <a:r>
              <a:rPr lang="en-ZA" sz="2400" dirty="0" smtClean="0">
                <a:latin typeface=" Garamond "/>
              </a:rPr>
              <a:t>by SET occupations.</a:t>
            </a:r>
            <a:endParaRPr lang="en-ZA" sz="2400" dirty="0">
              <a:latin typeface=" Garamond "/>
            </a:endParaRPr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887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 anchor="t">
            <a:noAutofit/>
          </a:bodyPr>
          <a:lstStyle/>
          <a:p>
            <a:r>
              <a:rPr lang="en-ZA" sz="36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Education-Job Match:  Industrial Sectors</a:t>
            </a:r>
            <a:endParaRPr lang="en-ZA" sz="3600" b="1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733509"/>
              </p:ext>
            </p:extLst>
          </p:nvPr>
        </p:nvGraphicFramePr>
        <p:xfrm>
          <a:off x="0" y="838202"/>
          <a:ext cx="9144000" cy="6069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8200"/>
                <a:gridCol w="2286000"/>
                <a:gridCol w="2209800"/>
              </a:tblGrid>
              <a:tr h="838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Industry </a:t>
                      </a:r>
                      <a:r>
                        <a:rPr lang="en-US" sz="2400" dirty="0">
                          <a:effectLst/>
                        </a:rPr>
                        <a:t>sector</a:t>
                      </a:r>
                      <a:endParaRPr lang="en-ZA" sz="2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1.2 million </a:t>
                      </a: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degrees</a:t>
                      </a:r>
                      <a:endParaRPr lang="en-ZA" sz="20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1.8 million </a:t>
                      </a:r>
                    </a:p>
                    <a:p>
                      <a:pPr marL="71755" marR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Post-grade 12 cert &amp; diploma</a:t>
                      </a:r>
                      <a:endParaRPr lang="en-ZA" sz="20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56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Community, social services</a:t>
                      </a:r>
                      <a:endParaRPr lang="en-ZA" sz="2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</a:t>
                      </a:r>
                      <a:endParaRPr lang="en-ZA" sz="2000" b="1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43</a:t>
                      </a:r>
                      <a:endParaRPr lang="en-ZA" sz="2000" b="1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585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Financial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endParaRPr lang="en-ZA" sz="2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</a:t>
                      </a:r>
                      <a:endParaRPr lang="en-ZA" sz="2000" b="1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18</a:t>
                      </a:r>
                      <a:endParaRPr lang="en-ZA" sz="2000" b="1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56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Manufacturing</a:t>
                      </a:r>
                      <a:endParaRPr lang="en-ZA" sz="2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10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56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Wholesale and </a:t>
                      </a:r>
                      <a:r>
                        <a:rPr lang="en-US" sz="2400" dirty="0" smtClean="0">
                          <a:effectLst/>
                        </a:rPr>
                        <a:t>Retail</a:t>
                      </a:r>
                      <a:endParaRPr lang="en-ZA" sz="2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13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56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Transport</a:t>
                      </a:r>
                      <a:endParaRPr lang="en-ZA" sz="2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6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56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Construction</a:t>
                      </a:r>
                      <a:endParaRPr lang="en-ZA" sz="2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ZA" sz="2000" b="1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5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56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Mining and quarrying</a:t>
                      </a:r>
                      <a:endParaRPr lang="en-ZA" sz="2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3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585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Agriculture, forestry </a:t>
                      </a:r>
                      <a:r>
                        <a:rPr lang="en-US" sz="2400" dirty="0">
                          <a:effectLst/>
                        </a:rPr>
                        <a:t>and fishing</a:t>
                      </a:r>
                      <a:endParaRPr lang="en-ZA" sz="2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1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65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Electricity, gas </a:t>
                      </a:r>
                      <a:r>
                        <a:rPr lang="en-US" sz="2400" dirty="0">
                          <a:effectLst/>
                        </a:rPr>
                        <a:t>and water supply</a:t>
                      </a:r>
                      <a:endParaRPr lang="en-ZA" sz="2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2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029200" y="1905000"/>
            <a:ext cx="3886200" cy="990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96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763000" cy="1008112"/>
          </a:xfrm>
        </p:spPr>
        <p:txBody>
          <a:bodyPr>
            <a:noAutofit/>
          </a:bodyPr>
          <a:lstStyle/>
          <a:p>
            <a:r>
              <a:rPr lang="en-ZA" sz="36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8. Response </a:t>
            </a:r>
            <a:r>
              <a:rPr lang="en-ZA" sz="3600" b="1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of </a:t>
            </a:r>
            <a:r>
              <a:rPr lang="en-ZA" sz="36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Skills Policy to Skill Needs</a:t>
            </a:r>
            <a:endParaRPr lang="en-ZA" sz="3600" b="1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ZA" sz="2800" b="1" dirty="0" smtClean="0">
                <a:latin typeface="Garamond" panose="02020404030301010803" pitchFamily="18" charset="0"/>
              </a:rPr>
              <a:t>Economic growth and development: </a:t>
            </a:r>
            <a:r>
              <a:rPr lang="en-ZA" sz="2800" dirty="0">
                <a:latin typeface="Garamond" panose="02020404030301010803" pitchFamily="18" charset="0"/>
              </a:rPr>
              <a:t>T</a:t>
            </a:r>
            <a:r>
              <a:rPr lang="en-ZA" sz="2800" dirty="0" smtClean="0">
                <a:latin typeface="Garamond" panose="02020404030301010803" pitchFamily="18" charset="0"/>
              </a:rPr>
              <a:t>he economy must respond to the twin challenges of participating in a globally competitive environment which requires high skills and a local context requiring low wage jobs.</a:t>
            </a:r>
          </a:p>
          <a:p>
            <a:pPr marL="514350" indent="-514350">
              <a:buFont typeface="+mj-lt"/>
              <a:buAutoNum type="arabicPeriod"/>
            </a:pPr>
            <a:endParaRPr lang="en-ZA" sz="2800" dirty="0" smtClean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ZA" sz="2800" b="1" dirty="0" smtClean="0">
                <a:latin typeface="Garamond" panose="02020404030301010803" pitchFamily="18" charset="0"/>
              </a:rPr>
              <a:t>Improved levels of education and skills: </a:t>
            </a:r>
            <a:r>
              <a:rPr lang="en-ZA" sz="2800" dirty="0" smtClean="0">
                <a:latin typeface="Garamond" panose="02020404030301010803" pitchFamily="18" charset="0"/>
              </a:rPr>
              <a:t>improved basic education, increase STEM graduates and technicians, focus on unemployed youth with less than grade 12 certificate.</a:t>
            </a:r>
          </a:p>
          <a:p>
            <a:pPr marL="514350" indent="-514350">
              <a:buFont typeface="+mj-lt"/>
              <a:buAutoNum type="arabicPeriod"/>
            </a:pPr>
            <a:endParaRPr lang="en-ZA" sz="2800" dirty="0" smtClean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ZA" sz="2800" b="1" dirty="0" smtClean="0">
                <a:latin typeface="Garamond" panose="02020404030301010803" pitchFamily="18" charset="0"/>
              </a:rPr>
              <a:t>Improved match between field of study and labour </a:t>
            </a:r>
            <a:r>
              <a:rPr lang="en-ZA" sz="2800" b="1" dirty="0">
                <a:latin typeface="Garamond" panose="02020404030301010803" pitchFamily="18" charset="0"/>
              </a:rPr>
              <a:t> </a:t>
            </a:r>
            <a:r>
              <a:rPr lang="en-ZA" sz="2800" b="1" dirty="0" smtClean="0">
                <a:latin typeface="Garamond" panose="02020404030301010803" pitchFamily="18" charset="0"/>
              </a:rPr>
              <a:t> market destination: </a:t>
            </a:r>
            <a:r>
              <a:rPr lang="en-ZA" sz="2800" dirty="0" smtClean="0">
                <a:latin typeface="Garamond" panose="02020404030301010803" pitchFamily="18" charset="0"/>
              </a:rPr>
              <a:t> 50% of graduates work in the public sector. Private sector needs to look at its human resource strategy to attract skilled graduates.</a:t>
            </a:r>
            <a:endParaRPr lang="en-ZA" sz="2800" b="1" dirty="0" smtClean="0">
              <a:latin typeface="Garamond" panose="02020404030301010803" pitchFamily="18" charset="0"/>
            </a:endParaRPr>
          </a:p>
          <a:p>
            <a:pPr marL="514350" indent="-514350">
              <a:buAutoNum type="arabicPeriod"/>
            </a:pPr>
            <a:endParaRPr lang="en-ZA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9. Caveats</a:t>
            </a:r>
            <a:endParaRPr lang="en-ZA" sz="3200" b="1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r>
              <a:rPr lang="en-ZA" sz="2400" dirty="0" smtClean="0">
                <a:latin typeface=" Garamond "/>
              </a:rPr>
              <a:t>The estimates from the skills planning process provide signals and there are no guarantees, especially for the future demand.</a:t>
            </a:r>
          </a:p>
          <a:p>
            <a:pPr marL="0" indent="0">
              <a:buNone/>
            </a:pPr>
            <a:endParaRPr lang="en-ZA" sz="2400" dirty="0" smtClean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Education and skills is a necessary but not sufficient condition for economic growth….there must be job creation efforts</a:t>
            </a:r>
          </a:p>
          <a:p>
            <a:pPr marL="0" indent="0">
              <a:buNone/>
            </a:pPr>
            <a:endParaRPr lang="en-ZA" sz="2400" dirty="0" smtClean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Skills planning must be approached as a strategic exercise  rather than a bureaucratic target setting exercise.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850B18-8452-47C4-9BE5-75837446E8E6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93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2008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1. Why skills planning? </a:t>
            </a:r>
            <a:endParaRPr lang="en-ZA" sz="3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r>
              <a:rPr lang="en-ZA" sz="2400" dirty="0" smtClean="0">
                <a:latin typeface=" Garamond "/>
              </a:rPr>
              <a:t>Challenge </a:t>
            </a:r>
            <a:r>
              <a:rPr lang="en-ZA" sz="2400" dirty="0">
                <a:latin typeface=" Garamond "/>
              </a:rPr>
              <a:t>for government is to estimate </a:t>
            </a:r>
            <a:r>
              <a:rPr lang="en-ZA" sz="2400" dirty="0" smtClean="0">
                <a:latin typeface=" Garamond "/>
              </a:rPr>
              <a:t>the </a:t>
            </a:r>
            <a:r>
              <a:rPr lang="en-ZA" sz="2400" dirty="0">
                <a:latin typeface=" Garamond "/>
              </a:rPr>
              <a:t>education and </a:t>
            </a:r>
            <a:r>
              <a:rPr lang="en-ZA" sz="2400" dirty="0" smtClean="0">
                <a:latin typeface=" Garamond "/>
              </a:rPr>
              <a:t>skills (skills strategy) </a:t>
            </a:r>
            <a:r>
              <a:rPr lang="en-ZA" sz="2400" dirty="0">
                <a:latin typeface=" Garamond "/>
              </a:rPr>
              <a:t>required to support </a:t>
            </a:r>
            <a:r>
              <a:rPr lang="en-ZA" sz="2400" dirty="0" smtClean="0">
                <a:latin typeface=" Garamond "/>
              </a:rPr>
              <a:t>society and </a:t>
            </a:r>
            <a:r>
              <a:rPr lang="en-ZA" sz="2400" dirty="0">
                <a:latin typeface=" Garamond "/>
              </a:rPr>
              <a:t>a productive and inclusive economic growth </a:t>
            </a:r>
            <a:r>
              <a:rPr lang="en-ZA" sz="2400" dirty="0" smtClean="0">
                <a:latin typeface=" Garamond "/>
              </a:rPr>
              <a:t>path</a:t>
            </a:r>
            <a:endParaRPr lang="en-ZA" sz="2400" dirty="0">
              <a:latin typeface=" Garamond "/>
            </a:endParaRPr>
          </a:p>
          <a:p>
            <a:r>
              <a:rPr lang="en-US" sz="2400" dirty="0" smtClean="0">
                <a:latin typeface=" Garamond "/>
              </a:rPr>
              <a:t>Waiting </a:t>
            </a:r>
            <a:r>
              <a:rPr lang="en-US" sz="2400" dirty="0">
                <a:latin typeface=" Garamond "/>
              </a:rPr>
              <a:t>for market </a:t>
            </a:r>
            <a:r>
              <a:rPr lang="en-US" sz="2400" dirty="0" smtClean="0">
                <a:latin typeface=" Garamond "/>
              </a:rPr>
              <a:t>(or social) failure </a:t>
            </a:r>
            <a:r>
              <a:rPr lang="en-US" sz="2400" dirty="0">
                <a:latin typeface=" Garamond "/>
              </a:rPr>
              <a:t>and </a:t>
            </a:r>
            <a:r>
              <a:rPr lang="en-US" sz="2400" dirty="0" smtClean="0">
                <a:latin typeface=" Garamond "/>
              </a:rPr>
              <a:t>responding? or a </a:t>
            </a:r>
            <a:r>
              <a:rPr lang="en-US" sz="2400" dirty="0">
                <a:latin typeface=" Garamond "/>
              </a:rPr>
              <a:t>proactive </a:t>
            </a:r>
            <a:r>
              <a:rPr lang="en-US" sz="2400" dirty="0" smtClean="0">
                <a:latin typeface=" Garamond "/>
              </a:rPr>
              <a:t>planning process</a:t>
            </a:r>
            <a:endParaRPr lang="en-US" sz="2400" dirty="0">
              <a:latin typeface=" Garamond "/>
            </a:endParaRPr>
          </a:p>
          <a:p>
            <a:r>
              <a:rPr lang="en-US" sz="2400" dirty="0" smtClean="0">
                <a:latin typeface=" Garamond "/>
              </a:rPr>
              <a:t>From 1994 efforts </a:t>
            </a:r>
            <a:r>
              <a:rPr lang="en-US" sz="2400" dirty="0">
                <a:latin typeface=" Garamond "/>
              </a:rPr>
              <a:t>to plan for skills </a:t>
            </a:r>
            <a:r>
              <a:rPr lang="en-US" sz="2400" dirty="0" smtClean="0">
                <a:latin typeface=" Garamond "/>
              </a:rPr>
              <a:t>needs – but fragmented </a:t>
            </a:r>
            <a:r>
              <a:rPr lang="en-US" sz="2400" dirty="0">
                <a:latin typeface=" Garamond "/>
              </a:rPr>
              <a:t>and </a:t>
            </a:r>
            <a:r>
              <a:rPr lang="en-US" sz="2400" dirty="0" smtClean="0">
                <a:latin typeface=" Garamond "/>
              </a:rPr>
              <a:t>imperfect </a:t>
            </a:r>
          </a:p>
          <a:p>
            <a:r>
              <a:rPr lang="en-US" sz="2400" dirty="0" smtClean="0">
                <a:latin typeface=" Garamond "/>
              </a:rPr>
              <a:t>2012:  DHET commissioned the </a:t>
            </a:r>
            <a:r>
              <a:rPr lang="en-US" sz="2400" dirty="0" err="1" smtClean="0">
                <a:latin typeface=" Garamond "/>
              </a:rPr>
              <a:t>Labour</a:t>
            </a:r>
            <a:r>
              <a:rPr lang="en-US" sz="2400" dirty="0" smtClean="0">
                <a:latin typeface=" Garamond "/>
              </a:rPr>
              <a:t> Market Intelligence Partnership for research to inform the skills planning process (see lmip.org.za for research reports)</a:t>
            </a:r>
          </a:p>
          <a:p>
            <a:pPr lvl="0"/>
            <a:r>
              <a:rPr lang="en-GB" sz="2400" dirty="0" smtClean="0">
                <a:latin typeface=" Garamond "/>
              </a:rPr>
              <a:t>Skills Planning: need </a:t>
            </a:r>
            <a:r>
              <a:rPr lang="en-GB" sz="2400" dirty="0">
                <a:latin typeface=" Garamond "/>
              </a:rPr>
              <a:t>to </a:t>
            </a:r>
            <a:r>
              <a:rPr lang="en-GB" sz="2400" dirty="0" smtClean="0">
                <a:latin typeface=" Garamond "/>
              </a:rPr>
              <a:t>understand </a:t>
            </a:r>
            <a:r>
              <a:rPr lang="en-GB" sz="2400" dirty="0">
                <a:latin typeface=" Garamond "/>
              </a:rPr>
              <a:t>the signals for the quantity and quality of skills demanded by the economy, trade and investment  policies </a:t>
            </a:r>
            <a:r>
              <a:rPr lang="en-GB" sz="2400" dirty="0" smtClean="0">
                <a:latin typeface=" Garamond "/>
              </a:rPr>
              <a:t>and society</a:t>
            </a:r>
          </a:p>
          <a:p>
            <a:pPr lvl="0"/>
            <a:r>
              <a:rPr lang="en-GB" sz="2400" dirty="0" smtClean="0">
                <a:latin typeface=" Garamond "/>
              </a:rPr>
              <a:t>Credible data is key for credible planning</a:t>
            </a:r>
          </a:p>
          <a:p>
            <a:pPr marL="0" indent="0">
              <a:buNone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lvl="0"/>
            <a:endParaRPr lang="en-GB" sz="2400" dirty="0" smtClean="0">
              <a:latin typeface="Garamond" panose="02020404030301010803" pitchFamily="18" charset="0"/>
            </a:endParaRPr>
          </a:p>
          <a:p>
            <a:pPr lvl="0"/>
            <a:endParaRPr lang="en-GB" sz="2400" dirty="0">
              <a:latin typeface="Garamond" panose="02020404030301010803" pitchFamily="18" charset="0"/>
            </a:endParaRPr>
          </a:p>
          <a:p>
            <a:pPr lvl="0"/>
            <a:endParaRPr lang="en-ZA" sz="2800" dirty="0">
              <a:solidFill>
                <a:schemeClr val="tx2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850B18-8452-47C4-9BE5-75837446E8E6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21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MIP PPT last 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5364" y="1"/>
            <a:ext cx="9674728" cy="685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888288" cy="836712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n-US" sz="27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2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. What approach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to skills planning and  labour market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intelligence systems</a:t>
            </a:r>
            <a:r>
              <a:rPr lang="en-ZA" sz="27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n-ZA" sz="27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</a:br>
            <a:endParaRPr lang="en-GB" sz="27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850B18-8452-47C4-9BE5-75837446E8E6}" type="slidenum">
              <a:rPr lang="en-ZA" smtClean="0"/>
              <a:t>3</a:t>
            </a:fld>
            <a:endParaRPr lang="en-ZA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624170"/>
              </p:ext>
            </p:extLst>
          </p:nvPr>
        </p:nvGraphicFramePr>
        <p:xfrm>
          <a:off x="0" y="1066800"/>
          <a:ext cx="9144000" cy="4064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750"/>
                <a:gridCol w="3305865"/>
                <a:gridCol w="3374385"/>
              </a:tblGrid>
              <a:tr h="353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Country and approach 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Focus of LMIS</a:t>
                      </a:r>
                      <a:endParaRPr lang="en-GB" sz="20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Function of LMIS 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</a:tr>
              <a:tr h="1045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Market Based Approach</a:t>
                      </a:r>
                      <a:endParaRPr lang="en-GB" sz="20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US" sz="2000" dirty="0" smtClean="0">
                          <a:effectLst/>
                          <a:latin typeface="Garamond" panose="02020404030301010803" pitchFamily="18" charset="0"/>
                        </a:rPr>
                        <a:t>UK,US,</a:t>
                      </a:r>
                      <a:r>
                        <a:rPr lang="en-US" sz="20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Garamond" panose="02020404030301010803" pitchFamily="18" charset="0"/>
                        </a:rPr>
                        <a:t>Canada)</a:t>
                      </a:r>
                      <a:endParaRPr lang="en-GB" sz="20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Extensive data collection takes place on the demand and supply for skills 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Understanding 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the </a:t>
                      </a:r>
                      <a:r>
                        <a:rPr lang="en-US" sz="1800" dirty="0" err="1">
                          <a:effectLst/>
                          <a:latin typeface="Garamond" panose="02020404030301010803" pitchFamily="18" charset="0"/>
                        </a:rPr>
                        <a:t>labour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 market and identifying blockages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 - response</a:t>
                      </a:r>
                      <a:r>
                        <a:rPr lang="en-US" sz="1800" baseline="0" dirty="0" smtClean="0">
                          <a:effectLst/>
                          <a:latin typeface="Garamond" panose="02020404030301010803" pitchFamily="18" charset="0"/>
                        </a:rPr>
                        <a:t> to market failure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</a:tr>
              <a:tr h="13917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Employer or Social Partner Based  Approach </a:t>
                      </a:r>
                      <a:r>
                        <a:rPr lang="en-US" sz="2000" dirty="0" smtClean="0"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Sweden, Netherlands, </a:t>
                      </a:r>
                      <a:r>
                        <a:rPr lang="en-US" sz="2000" dirty="0" smtClean="0">
                          <a:effectLst/>
                          <a:latin typeface="Garamond" panose="02020404030301010803" pitchFamily="18" charset="0"/>
                        </a:rPr>
                        <a:t>Finland</a:t>
                      </a:r>
                      <a:endParaRPr lang="en-GB" sz="20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More emphasis is given to understanding vacancies in the </a:t>
                      </a:r>
                      <a:r>
                        <a:rPr lang="en-US" sz="1800" dirty="0" err="1">
                          <a:effectLst/>
                          <a:latin typeface="Garamond" panose="02020404030301010803" pitchFamily="18" charset="0"/>
                        </a:rPr>
                        <a:t>labour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 market and job seekers 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Government and social partners use information to determine how resources will be allocated to tackle skill shortages and priorities 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</a:tr>
              <a:tr h="12482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State Intervention </a:t>
                      </a:r>
                      <a:r>
                        <a:rPr lang="en-US" sz="2000" dirty="0" smtClean="0">
                          <a:effectLst/>
                          <a:latin typeface="Garamond" panose="02020404030301010803" pitchFamily="18" charset="0"/>
                        </a:rPr>
                        <a:t>Approach</a:t>
                      </a:r>
                      <a:r>
                        <a:rPr lang="en-US" sz="20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Garamond" panose="02020404030301010803" pitchFamily="18" charset="0"/>
                        </a:rPr>
                        <a:t>(Singapore</a:t>
                      </a: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, </a:t>
                      </a:r>
                      <a:r>
                        <a:rPr lang="en-US" sz="2000" dirty="0" smtClean="0">
                          <a:effectLst/>
                          <a:latin typeface="Garamond" panose="02020404030301010803" pitchFamily="18" charset="0"/>
                        </a:rPr>
                        <a:t>Taiwan </a:t>
                      </a: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and </a:t>
                      </a:r>
                      <a:r>
                        <a:rPr lang="en-US" sz="2000" dirty="0" smtClean="0">
                          <a:effectLst/>
                          <a:latin typeface="Garamond" panose="02020404030301010803" pitchFamily="18" charset="0"/>
                        </a:rPr>
                        <a:t>S. </a:t>
                      </a:r>
                      <a:r>
                        <a:rPr lang="en-US" sz="2000" b="1" dirty="0">
                          <a:effectLst/>
                          <a:latin typeface="Garamond" panose="02020404030301010803" pitchFamily="18" charset="0"/>
                        </a:rPr>
                        <a:t>Korea</a:t>
                      </a: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en-GB" sz="2000" b="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Includes the above data and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trends 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on the economy, including trade and investment strategies 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Government, with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partners, uses 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LMI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for</a:t>
                      </a:r>
                      <a:r>
                        <a:rPr lang="en-US" sz="18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alignment between 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industrial strategies and those for skills development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891138"/>
              </p:ext>
            </p:extLst>
          </p:nvPr>
        </p:nvGraphicFramePr>
        <p:xfrm>
          <a:off x="674" y="5105400"/>
          <a:ext cx="9180512" cy="22765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09126"/>
                <a:gridCol w="3610154"/>
                <a:gridCol w="3361232"/>
              </a:tblGrid>
              <a:tr h="22765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Inclusive </a:t>
                      </a:r>
                      <a:r>
                        <a:rPr lang="en-ZA" sz="200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skills planning approach</a:t>
                      </a:r>
                      <a:r>
                        <a:rPr lang="en-ZA" sz="2000" baseline="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ZA" sz="200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for </a:t>
                      </a:r>
                      <a:r>
                        <a:rPr lang="en-ZA" sz="200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South Africa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Garamond" panose="02020404030301010803" pitchFamily="18" charset="0"/>
                        </a:rPr>
                        <a:t>Supply and demand </a:t>
                      </a:r>
                      <a:r>
                        <a:rPr lang="en-ZA" sz="1800" dirty="0" smtClean="0">
                          <a:effectLst/>
                          <a:latin typeface="Garamond" panose="02020404030301010803" pitchFamily="18" charset="0"/>
                        </a:rPr>
                        <a:t>data as well</a:t>
                      </a:r>
                      <a:r>
                        <a:rPr lang="en-ZA" sz="1800" baseline="0" dirty="0" smtClean="0">
                          <a:effectLst/>
                          <a:latin typeface="Garamond" panose="02020404030301010803" pitchFamily="18" charset="0"/>
                        </a:rPr>
                        <a:t> as w</a:t>
                      </a:r>
                      <a:r>
                        <a:rPr lang="en-ZA" sz="1800" dirty="0" smtClean="0">
                          <a:effectLst/>
                          <a:latin typeface="Garamond" panose="02020404030301010803" pitchFamily="18" charset="0"/>
                        </a:rPr>
                        <a:t>orkplace </a:t>
                      </a:r>
                      <a:r>
                        <a:rPr lang="en-ZA" sz="1800" dirty="0">
                          <a:effectLst/>
                          <a:latin typeface="Garamond" panose="02020404030301010803" pitchFamily="18" charset="0"/>
                        </a:rPr>
                        <a:t>skills </a:t>
                      </a:r>
                      <a:r>
                        <a:rPr lang="en-ZA" sz="1800" dirty="0" smtClean="0">
                          <a:effectLst/>
                          <a:latin typeface="Garamond" panose="02020404030301010803" pitchFamily="18" charset="0"/>
                        </a:rPr>
                        <a:t>needed. Analysis </a:t>
                      </a:r>
                      <a:r>
                        <a:rPr lang="en-ZA" sz="1800" dirty="0">
                          <a:effectLst/>
                          <a:latin typeface="Garamond" panose="02020404030301010803" pitchFamily="18" charset="0"/>
                        </a:rPr>
                        <a:t>of </a:t>
                      </a:r>
                      <a:r>
                        <a:rPr lang="en-ZA" sz="1800" dirty="0" smtClean="0">
                          <a:effectLst/>
                          <a:latin typeface="Garamond" panose="02020404030301010803" pitchFamily="18" charset="0"/>
                        </a:rPr>
                        <a:t>the nature &amp; trajectory of the economy </a:t>
                      </a:r>
                      <a:r>
                        <a:rPr lang="en-ZA" sz="1800" baseline="0" dirty="0" smtClean="0">
                          <a:effectLst/>
                          <a:latin typeface="Garamond" panose="02020404030301010803" pitchFamily="18" charset="0"/>
                        </a:rPr>
                        <a:t>and society and skills policy for economy and vulnerable &amp; unemployed. 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Government, with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partners,</a:t>
                      </a:r>
                      <a:r>
                        <a:rPr lang="en-US" sz="18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uses LM Intelligence for</a:t>
                      </a:r>
                      <a:r>
                        <a:rPr lang="en-US" sz="18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alignment between government growth</a:t>
                      </a:r>
                      <a:r>
                        <a:rPr lang="en-US" sz="18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initiatives</a:t>
                      </a:r>
                      <a:r>
                        <a:rPr lang="en-US" sz="1800" baseline="0" dirty="0" smtClean="0">
                          <a:effectLst/>
                          <a:latin typeface="Garamond" panose="02020404030301010803" pitchFamily="18" charset="0"/>
                        </a:rPr>
                        <a:t> &amp;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industrial strategies,</a:t>
                      </a:r>
                      <a:r>
                        <a:rPr lang="en-US" sz="1800" baseline="0" dirty="0" smtClean="0">
                          <a:effectLst/>
                          <a:latin typeface="Garamond" panose="02020404030301010803" pitchFamily="18" charset="0"/>
                        </a:rPr>
                        <a:t> societal needs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and </a:t>
                      </a:r>
                      <a:r>
                        <a:rPr lang="en-US" sz="1800" baseline="0" dirty="0" smtClean="0">
                          <a:effectLst/>
                          <a:latin typeface="Garamond" panose="02020404030301010803" pitchFamily="18" charset="0"/>
                        </a:rPr>
                        <a:t>the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skills strategy.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11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r>
              <a:rPr lang="en-ZA" sz="34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3. Responsibility for skills planning?</a:t>
            </a:r>
            <a:endParaRPr lang="en-ZA" sz="3400" b="1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328592"/>
          </a:xfrm>
        </p:spPr>
        <p:txBody>
          <a:bodyPr>
            <a:normAutofit/>
          </a:bodyPr>
          <a:lstStyle/>
          <a:p>
            <a:r>
              <a:rPr lang="en-ZA" sz="2500" dirty="0" smtClean="0">
                <a:latin typeface="Garamond" panose="02020404030301010803" pitchFamily="18" charset="0"/>
              </a:rPr>
              <a:t>Need for a skills planning unit, with adequate budgets and staff with </a:t>
            </a:r>
            <a:r>
              <a:rPr lang="en-ZA" sz="2500" dirty="0">
                <a:latin typeface="Garamond" panose="02020404030301010803" pitchFamily="18" charset="0"/>
              </a:rPr>
              <a:t>labour market economics and planning </a:t>
            </a:r>
            <a:r>
              <a:rPr lang="en-ZA" sz="2500" dirty="0" smtClean="0">
                <a:latin typeface="Garamond" panose="02020404030301010803" pitchFamily="18" charset="0"/>
              </a:rPr>
              <a:t>skills to drive the skills planning process.</a:t>
            </a:r>
          </a:p>
          <a:p>
            <a:pPr marL="0" indent="0">
              <a:buNone/>
            </a:pPr>
            <a:endParaRPr lang="en-ZA" sz="2500" dirty="0" smtClean="0">
              <a:latin typeface="Garamond" panose="02020404030301010803" pitchFamily="18" charset="0"/>
            </a:endParaRPr>
          </a:p>
          <a:p>
            <a:r>
              <a:rPr lang="en-ZA" sz="2500" dirty="0" smtClean="0">
                <a:latin typeface="Garamond" panose="02020404030301010803" pitchFamily="18" charset="0"/>
              </a:rPr>
              <a:t>The </a:t>
            </a:r>
            <a:r>
              <a:rPr lang="en-ZA" sz="2500" dirty="0">
                <a:latin typeface="Garamond" panose="02020404030301010803" pitchFamily="18" charset="0"/>
              </a:rPr>
              <a:t>skills planning </a:t>
            </a:r>
            <a:r>
              <a:rPr lang="en-ZA" sz="2500" dirty="0" smtClean="0">
                <a:latin typeface="Garamond" panose="02020404030301010803" pitchFamily="18" charset="0"/>
              </a:rPr>
              <a:t>unit must be located somewhere </a:t>
            </a:r>
            <a:r>
              <a:rPr lang="en-ZA" sz="2500" dirty="0">
                <a:latin typeface="Garamond" panose="02020404030301010803" pitchFamily="18" charset="0"/>
              </a:rPr>
              <a:t>with critical authority </a:t>
            </a:r>
            <a:r>
              <a:rPr lang="en-ZA" sz="2500" dirty="0" smtClean="0">
                <a:latin typeface="Garamond" panose="02020404030301010803" pitchFamily="18" charset="0"/>
              </a:rPr>
              <a:t> and resources to drive the co-ordination and </a:t>
            </a:r>
            <a:r>
              <a:rPr lang="en-ZA" sz="2500" dirty="0">
                <a:latin typeface="Garamond" panose="02020404030301010803" pitchFamily="18" charset="0"/>
              </a:rPr>
              <a:t>co-operation among the government </a:t>
            </a:r>
            <a:r>
              <a:rPr lang="en-ZA" sz="2500" dirty="0" smtClean="0">
                <a:latin typeface="Garamond" panose="02020404030301010803" pitchFamily="18" charset="0"/>
              </a:rPr>
              <a:t>departments. </a:t>
            </a:r>
          </a:p>
          <a:p>
            <a:pPr marL="0" indent="0">
              <a:buNone/>
            </a:pPr>
            <a:endParaRPr lang="en-ZA" sz="2500" dirty="0" smtClean="0">
              <a:latin typeface="Garamond" panose="02020404030301010803" pitchFamily="18" charset="0"/>
            </a:endParaRPr>
          </a:p>
          <a:p>
            <a:r>
              <a:rPr lang="en-ZA" sz="2500" dirty="0" smtClean="0">
                <a:latin typeface="Garamond" panose="02020404030301010803" pitchFamily="18" charset="0"/>
              </a:rPr>
              <a:t>The SPU </a:t>
            </a:r>
            <a:r>
              <a:rPr lang="en-ZA" sz="2500" dirty="0">
                <a:latin typeface="Garamond" panose="02020404030301010803" pitchFamily="18" charset="0"/>
              </a:rPr>
              <a:t>could be located in </a:t>
            </a:r>
            <a:r>
              <a:rPr lang="en-ZA" sz="2500" dirty="0" smtClean="0">
                <a:latin typeface="Garamond" panose="02020404030301010803" pitchFamily="18" charset="0"/>
              </a:rPr>
              <a:t>DHET and work </a:t>
            </a:r>
            <a:r>
              <a:rPr lang="en-ZA" sz="2500" dirty="0">
                <a:latin typeface="Garamond" panose="02020404030301010803" pitchFamily="18" charset="0"/>
              </a:rPr>
              <a:t>with other government departments and </a:t>
            </a:r>
            <a:r>
              <a:rPr lang="en-ZA" sz="2500" dirty="0" smtClean="0">
                <a:latin typeface="Garamond" panose="02020404030301010803" pitchFamily="18" charset="0"/>
              </a:rPr>
              <a:t>stakeholders to </a:t>
            </a:r>
            <a:r>
              <a:rPr lang="en-ZA" sz="2500" dirty="0">
                <a:latin typeface="Garamond" panose="02020404030301010803" pitchFamily="18" charset="0"/>
              </a:rPr>
              <a:t>plan </a:t>
            </a:r>
            <a:r>
              <a:rPr lang="en-ZA" sz="2500" dirty="0" smtClean="0">
                <a:latin typeface="Garamond" panose="02020404030301010803" pitchFamily="18" charset="0"/>
              </a:rPr>
              <a:t>the skills needs for the country.</a:t>
            </a:r>
            <a:endParaRPr lang="en-ZA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850B18-8452-47C4-9BE5-75837446E8E6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12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838200"/>
          </a:xfrm>
        </p:spPr>
        <p:txBody>
          <a:bodyPr>
            <a:normAutofit/>
          </a:bodyPr>
          <a:lstStyle/>
          <a:p>
            <a:r>
              <a:rPr lang="en-ZA" sz="3600" b="0" dirty="0">
                <a:solidFill>
                  <a:schemeClr val="bg2">
                    <a:lumMod val="75000"/>
                  </a:schemeClr>
                </a:solidFill>
                <a:latin typeface=" Garamond "/>
              </a:rPr>
              <a:t>4</a:t>
            </a:r>
            <a:r>
              <a:rPr lang="en-ZA" sz="3600" b="0" dirty="0" smtClean="0">
                <a:solidFill>
                  <a:schemeClr val="bg2">
                    <a:lumMod val="75000"/>
                  </a:schemeClr>
                </a:solidFill>
                <a:latin typeface=" Garamond "/>
              </a:rPr>
              <a:t>. Information for Skills Planning</a:t>
            </a:r>
            <a:endParaRPr lang="en-ZA" sz="3600" b="0" dirty="0">
              <a:solidFill>
                <a:schemeClr val="bg2">
                  <a:lumMod val="75000"/>
                </a:schemeClr>
              </a:solidFill>
              <a:latin typeface=" Garamond 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94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1050" y="-171400"/>
            <a:ext cx="8229600" cy="894154"/>
          </a:xfrm>
        </p:spPr>
        <p:txBody>
          <a:bodyPr>
            <a:noAutofit/>
          </a:bodyPr>
          <a:lstStyle/>
          <a:p>
            <a:r>
              <a:rPr lang="en-ZA" sz="34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5. Data and information for the LMIS</a:t>
            </a:r>
            <a:endParaRPr lang="en-ZA" sz="3400" b="1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9912" y="3026991"/>
            <a:ext cx="2221971" cy="70442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SKILLS PLANNING UNIT </a:t>
            </a:r>
            <a:endParaRPr lang="en-ZA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84016" y="722754"/>
            <a:ext cx="2223160" cy="1970816"/>
          </a:xfrm>
          <a:prstGeom prst="roundRect">
            <a:avLst>
              <a:gd name="adj" fmla="val 8364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sysClr val="windowText" lastClr="000000"/>
                </a:solidFill>
                <a:latin typeface="Garamond" panose="02020404030301010803" pitchFamily="18" charset="0"/>
              </a:rPr>
              <a:t>Indicators for skills planning.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sysClr val="windowText" lastClr="000000"/>
                </a:solidFill>
                <a:latin typeface="Garamond" panose="02020404030301010803" pitchFamily="18" charset="0"/>
              </a:rPr>
              <a:t>Occupations in High demand list</a:t>
            </a:r>
            <a:endParaRPr lang="en-ZA" sz="2000" dirty="0">
              <a:solidFill>
                <a:sysClr val="windowText" lastClr="000000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>
              <a:solidFill>
                <a:sysClr val="windowText" lastClr="00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211877" y="2360147"/>
            <a:ext cx="738531" cy="66684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07504" y="1619733"/>
            <a:ext cx="1374901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ZA" dirty="0" smtClean="0">
                <a:latin typeface="Garamond" panose="02020404030301010803" pitchFamily="18" charset="0"/>
              </a:rPr>
              <a:t>Projections in economic development</a:t>
            </a:r>
            <a:endParaRPr lang="en-ZA" dirty="0">
              <a:latin typeface="Garamond" panose="02020404030301010803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81142" y="722754"/>
            <a:ext cx="1600151" cy="8186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ZA" dirty="0" smtClean="0">
                <a:latin typeface="Garamond" panose="02020404030301010803" pitchFamily="18" charset="0"/>
              </a:rPr>
              <a:t>Changes in working age population</a:t>
            </a:r>
            <a:endParaRPr lang="en-ZA" dirty="0">
              <a:latin typeface="Garamond" panose="02020404030301010803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7504" y="722754"/>
            <a:ext cx="1374901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ZA" dirty="0" smtClean="0">
                <a:latin typeface="Garamond" panose="02020404030301010803" pitchFamily="18" charset="0"/>
              </a:rPr>
              <a:t>Skills needs for </a:t>
            </a:r>
            <a:r>
              <a:rPr lang="en-ZA" dirty="0" err="1" smtClean="0">
                <a:latin typeface="Garamond" panose="02020404030301010803" pitchFamily="18" charset="0"/>
              </a:rPr>
              <a:t>govt</a:t>
            </a:r>
            <a:r>
              <a:rPr lang="en-ZA" dirty="0" smtClean="0">
                <a:latin typeface="Garamond" panose="02020404030301010803" pitchFamily="18" charset="0"/>
              </a:rPr>
              <a:t>  economic dev priorities</a:t>
            </a:r>
            <a:endParaRPr lang="en-ZA" dirty="0">
              <a:latin typeface="Garamond" panose="02020404030301010803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813757" y="722754"/>
            <a:ext cx="1398119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ZA" dirty="0" smtClean="0">
                <a:latin typeface="Garamond" panose="02020404030301010803" pitchFamily="18" charset="0"/>
              </a:rPr>
              <a:t>New &amp; potential business</a:t>
            </a:r>
            <a:endParaRPr lang="en-ZA" dirty="0">
              <a:latin typeface="Garamond" panose="02020404030301010803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7504" y="3313248"/>
            <a:ext cx="1374901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ZA" dirty="0" smtClean="0">
                <a:latin typeface="Garamond" panose="02020404030301010803" pitchFamily="18" charset="0"/>
              </a:rPr>
              <a:t>Turnover of personnel</a:t>
            </a:r>
            <a:endParaRPr lang="en-ZA" dirty="0">
              <a:latin typeface="Garamond" panose="02020404030301010803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762338" y="5964939"/>
            <a:ext cx="1230885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ZA" sz="2000" dirty="0" smtClean="0">
                <a:latin typeface="Garamond" panose="02020404030301010803" pitchFamily="18" charset="0"/>
              </a:rPr>
              <a:t>Wage analysis</a:t>
            </a:r>
            <a:endParaRPr lang="en-ZA" sz="2000" dirty="0">
              <a:latin typeface="Garamond" panose="02020404030301010803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504" y="4209317"/>
            <a:ext cx="1374901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ZA" dirty="0" smtClean="0">
                <a:latin typeface="Garamond" panose="02020404030301010803" pitchFamily="18" charset="0"/>
              </a:rPr>
              <a:t>Emigration </a:t>
            </a:r>
            <a:endParaRPr lang="en-ZA" dirty="0">
              <a:latin typeface="Garamond" panose="02020404030301010803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7504" y="5057631"/>
            <a:ext cx="1374901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ZA" dirty="0" smtClean="0">
                <a:latin typeface="Garamond" panose="02020404030301010803" pitchFamily="18" charset="0"/>
              </a:rPr>
              <a:t>Skills shortages</a:t>
            </a:r>
            <a:endParaRPr lang="en-ZA" dirty="0">
              <a:latin typeface="Garamond" panose="02020404030301010803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7504" y="5964939"/>
            <a:ext cx="1374901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ZA" sz="2000" dirty="0" smtClean="0">
                <a:latin typeface="Garamond" panose="02020404030301010803" pitchFamily="18" charset="0"/>
              </a:rPr>
              <a:t>Sectors &amp; occupations</a:t>
            </a:r>
            <a:endParaRPr lang="en-ZA" sz="2000" dirty="0">
              <a:latin typeface="Garamond" panose="02020404030301010803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273156" y="5964939"/>
            <a:ext cx="1292694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ZA" sz="1600" dirty="0" smtClean="0">
                <a:latin typeface="Garamond" panose="02020404030301010803" pitchFamily="18" charset="0"/>
              </a:rPr>
              <a:t>Job vacancies; hard to fill vacancies </a:t>
            </a:r>
            <a:endParaRPr lang="en-ZA" sz="1600" dirty="0">
              <a:latin typeface="Garamond" panose="02020404030301010803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294792" y="5964939"/>
            <a:ext cx="1230885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ZA" sz="1600" dirty="0" smtClean="0">
                <a:latin typeface="Garamond" panose="02020404030301010803" pitchFamily="18" charset="0"/>
              </a:rPr>
              <a:t>Immigration: DHA</a:t>
            </a:r>
            <a:endParaRPr lang="en-ZA" sz="1600" dirty="0">
              <a:latin typeface="Garamond" panose="02020404030301010803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766151" y="5964939"/>
            <a:ext cx="1341025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ZA" sz="1600" dirty="0" smtClean="0">
                <a:latin typeface="Garamond" panose="02020404030301010803" pitchFamily="18" charset="0"/>
              </a:rPr>
              <a:t>Enrolment &amp; graduation at    HE &amp; TVE</a:t>
            </a:r>
            <a:endParaRPr lang="en-ZA" sz="1600" dirty="0">
              <a:latin typeface="Garamond" panose="02020404030301010803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766489" y="4613307"/>
            <a:ext cx="1230885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ZA" sz="1600" dirty="0" smtClean="0">
                <a:latin typeface="Garamond" panose="02020404030301010803" pitchFamily="18" charset="0"/>
              </a:rPr>
              <a:t>Unemploye</a:t>
            </a:r>
            <a:r>
              <a:rPr lang="en-ZA" sz="1600" dirty="0"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766151" y="3504896"/>
            <a:ext cx="1230885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ZA" sz="1600" dirty="0" smtClean="0">
                <a:latin typeface="Garamond" panose="02020404030301010803" pitchFamily="18" charset="0"/>
              </a:rPr>
              <a:t>Gr 9 and 12 passes: EMIS </a:t>
            </a:r>
            <a:endParaRPr lang="en-ZA" sz="1600" dirty="0">
              <a:latin typeface="Garamond" panose="02020404030301010803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7232767" y="4207962"/>
            <a:ext cx="533384" cy="19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1"/>
          </p:cNvCxnSpPr>
          <p:nvPr/>
        </p:nvCxnSpPr>
        <p:spPr>
          <a:xfrm flipH="1" flipV="1">
            <a:off x="7232767" y="4750466"/>
            <a:ext cx="533722" cy="215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7232767" y="5076491"/>
            <a:ext cx="707760" cy="888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8" idx="0"/>
          </p:cNvCxnSpPr>
          <p:nvPr/>
        </p:nvCxnSpPr>
        <p:spPr>
          <a:xfrm flipH="1" flipV="1">
            <a:off x="6884016" y="5102676"/>
            <a:ext cx="26219" cy="862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3211877" y="4750466"/>
            <a:ext cx="738531" cy="508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3129817" y="5063137"/>
            <a:ext cx="328236" cy="855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2" idx="0"/>
          </p:cNvCxnSpPr>
          <p:nvPr/>
        </p:nvCxnSpPr>
        <p:spPr>
          <a:xfrm flipH="1" flipV="1">
            <a:off x="2350257" y="5102676"/>
            <a:ext cx="27524" cy="862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1482405" y="5063137"/>
            <a:ext cx="662705" cy="908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1482405" y="4796560"/>
            <a:ext cx="529226" cy="462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1482405" y="3731412"/>
            <a:ext cx="498587" cy="774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1482405" y="3379201"/>
            <a:ext cx="4985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1482405" y="2007937"/>
            <a:ext cx="4985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1482405" y="1427175"/>
            <a:ext cx="498587" cy="228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39" idx="2"/>
          </p:cNvCxnSpPr>
          <p:nvPr/>
        </p:nvCxnSpPr>
        <p:spPr>
          <a:xfrm>
            <a:off x="2512817" y="1427175"/>
            <a:ext cx="83616" cy="228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3228384" y="1427175"/>
            <a:ext cx="371336" cy="228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3950408" y="5017828"/>
            <a:ext cx="1230885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ZA" sz="1600" dirty="0" smtClean="0"/>
              <a:t>Skills gaps: SETAs</a:t>
            </a:r>
            <a:endParaRPr lang="en-ZA" sz="1600" dirty="0"/>
          </a:p>
        </p:txBody>
      </p:sp>
      <p:sp>
        <p:nvSpPr>
          <p:cNvPr id="54" name="Rounded Rectangle 53"/>
          <p:cNvSpPr/>
          <p:nvPr/>
        </p:nvSpPr>
        <p:spPr>
          <a:xfrm>
            <a:off x="4783974" y="5964939"/>
            <a:ext cx="1230885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 fontScale="92500" lnSpcReduction="10000"/>
          </a:bodyPr>
          <a:lstStyle/>
          <a:p>
            <a:pPr algn="ctr"/>
            <a:r>
              <a:rPr lang="en-ZA" sz="1600" dirty="0" smtClean="0">
                <a:latin typeface="Garamond" panose="02020404030301010803" pitchFamily="18" charset="0"/>
              </a:rPr>
              <a:t>SETA: workplace skills training</a:t>
            </a:r>
            <a:endParaRPr lang="en-ZA" sz="1600" dirty="0">
              <a:latin typeface="Garamond" panose="02020404030301010803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07504" y="2460578"/>
            <a:ext cx="1374901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ZA" dirty="0" smtClean="0">
                <a:latin typeface="Garamond" panose="02020404030301010803" pitchFamily="18" charset="0"/>
              </a:rPr>
              <a:t>Retirement &amp;  mortality</a:t>
            </a:r>
            <a:endParaRPr lang="en-ZA" dirty="0">
              <a:latin typeface="Garamond" panose="02020404030301010803" pitchFamily="18" charset="0"/>
            </a:endParaRPr>
          </a:p>
        </p:txBody>
      </p:sp>
      <p:cxnSp>
        <p:nvCxnSpPr>
          <p:cNvPr id="9" name="Straight Arrow Connector 8"/>
          <p:cNvCxnSpPr>
            <a:stCxn id="54" idx="0"/>
          </p:cNvCxnSpPr>
          <p:nvPr/>
        </p:nvCxnSpPr>
        <p:spPr>
          <a:xfrm flipV="1">
            <a:off x="5399416" y="5076491"/>
            <a:ext cx="615441" cy="888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82405" y="2693569"/>
            <a:ext cx="498587" cy="333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81293" y="1772816"/>
            <a:ext cx="1702723" cy="1254175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042270" y="4398254"/>
            <a:ext cx="1230885" cy="7044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CURRENT DEMAND</a:t>
            </a:r>
            <a:endParaRPr lang="en-ZA" sz="14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001883" y="4374297"/>
            <a:ext cx="1230885" cy="70442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ZA" sz="16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SUPPLY</a:t>
            </a:r>
            <a:endParaRPr lang="en-ZA" sz="16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019485" y="1655726"/>
            <a:ext cx="1230885" cy="7044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FUTURE DEMAND</a:t>
            </a:r>
            <a:endParaRPr lang="en-ZA" sz="14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3293935" y="3707454"/>
            <a:ext cx="738531" cy="666843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5212064" y="3742660"/>
            <a:ext cx="820590" cy="666843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1980990" y="3038239"/>
            <a:ext cx="1230885" cy="704421"/>
          </a:xfrm>
          <a:prstGeom prst="roundRect">
            <a:avLst>
              <a:gd name="adj" fmla="val 224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lvl="0" algn="ctr"/>
            <a:r>
              <a:rPr lang="en-ZA" sz="14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REPLACEMENT </a:t>
            </a:r>
            <a:r>
              <a:rPr lang="en-ZA" sz="14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DEMAND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250370" y="3390449"/>
            <a:ext cx="551528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00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36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6" grpId="0" animBg="1"/>
      <p:bldP spid="63" grpId="0" animBg="1"/>
      <p:bldP spid="65" grpId="0" animBg="1"/>
      <p:bldP spid="66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73852" y="809510"/>
            <a:ext cx="2978877" cy="5306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Planning, Monitoring and Evaluation</a:t>
            </a:r>
            <a:endParaRPr lang="en-Z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39987" y="809510"/>
            <a:ext cx="820245" cy="530659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Cabinet</a:t>
            </a:r>
            <a:endParaRPr lang="en-Z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04986" y="3111685"/>
            <a:ext cx="3828084" cy="1123091"/>
            <a:chOff x="2802830" y="3795965"/>
            <a:chExt cx="3562965" cy="906674"/>
          </a:xfrm>
        </p:grpSpPr>
        <p:sp>
          <p:nvSpPr>
            <p:cNvPr id="4" name="Rectangle 3"/>
            <p:cNvSpPr/>
            <p:nvPr/>
          </p:nvSpPr>
          <p:spPr>
            <a:xfrm>
              <a:off x="3332793" y="3795965"/>
              <a:ext cx="2445082" cy="4687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SKILLS PLANNING UNIT</a:t>
              </a:r>
              <a:endParaRPr lang="en-Z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02830" y="4282043"/>
              <a:ext cx="3562965" cy="4205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DHET</a:t>
              </a:r>
              <a:r>
                <a:rPr lang="en-ZA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Z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7425459" y="809511"/>
            <a:ext cx="1588598" cy="5306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NDP</a:t>
            </a:r>
            <a:endParaRPr lang="en-Z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10938" y="1765185"/>
            <a:ext cx="1617641" cy="4868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 level economic plans</a:t>
            </a:r>
            <a:endParaRPr lang="en-Z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10938" y="3401991"/>
            <a:ext cx="1617640" cy="6235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School Education and Training Plan</a:t>
            </a:r>
            <a:endParaRPr lang="en-Z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96418" y="4973929"/>
            <a:ext cx="1617639" cy="4542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 skills plans</a:t>
            </a:r>
            <a:endParaRPr lang="en-Z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10939" y="5645480"/>
            <a:ext cx="1617639" cy="8078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Enrollment</a:t>
            </a:r>
            <a:r>
              <a:rPr lang="en-Z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training plans</a:t>
            </a:r>
            <a:endParaRPr lang="en-Z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84639" y="5008402"/>
            <a:ext cx="892099" cy="3600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SETAs</a:t>
            </a:r>
            <a:endParaRPr lang="en-Z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92935" y="5740513"/>
            <a:ext cx="964107" cy="7957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&amp; T Providers</a:t>
            </a:r>
            <a:endParaRPr lang="en-Z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64111" y="5740512"/>
            <a:ext cx="964107" cy="7957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endParaRPr lang="en-Z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/>
          <p:cNvCxnSpPr>
            <a:stCxn id="8" idx="2"/>
            <a:endCxn id="9" idx="0"/>
          </p:cNvCxnSpPr>
          <p:nvPr/>
        </p:nvCxnSpPr>
        <p:spPr>
          <a:xfrm>
            <a:off x="8219758" y="1340169"/>
            <a:ext cx="1" cy="42501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2"/>
            <a:endCxn id="10" idx="0"/>
          </p:cNvCxnSpPr>
          <p:nvPr/>
        </p:nvCxnSpPr>
        <p:spPr>
          <a:xfrm flipH="1">
            <a:off x="8219758" y="2252029"/>
            <a:ext cx="1" cy="1149962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2"/>
            <a:endCxn id="11" idx="0"/>
          </p:cNvCxnSpPr>
          <p:nvPr/>
        </p:nvCxnSpPr>
        <p:spPr>
          <a:xfrm flipH="1">
            <a:off x="8205238" y="4025582"/>
            <a:ext cx="14520" cy="948347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2"/>
            <a:endCxn id="12" idx="0"/>
          </p:cNvCxnSpPr>
          <p:nvPr/>
        </p:nvCxnSpPr>
        <p:spPr>
          <a:xfrm>
            <a:off x="8205238" y="5428169"/>
            <a:ext cx="14521" cy="21731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6727535" y="1918597"/>
            <a:ext cx="688691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9" name="Right Arrow 58"/>
          <p:cNvSpPr/>
          <p:nvPr/>
        </p:nvSpPr>
        <p:spPr>
          <a:xfrm>
            <a:off x="6691890" y="3766643"/>
            <a:ext cx="704528" cy="172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1" name="Right Arrow 60"/>
          <p:cNvSpPr/>
          <p:nvPr/>
        </p:nvSpPr>
        <p:spPr>
          <a:xfrm>
            <a:off x="6722247" y="5971561"/>
            <a:ext cx="688691" cy="199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5" name="Right Brace 64"/>
          <p:cNvSpPr/>
          <p:nvPr/>
        </p:nvSpPr>
        <p:spPr>
          <a:xfrm rot="16200000">
            <a:off x="2649667" y="4874049"/>
            <a:ext cx="362045" cy="1350830"/>
          </a:xfrm>
          <a:prstGeom prst="rightBrace">
            <a:avLst>
              <a:gd name="adj1" fmla="val 8333"/>
              <a:gd name="adj2" fmla="val 52014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0000"/>
              </a:solidFill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4621401" y="2490693"/>
            <a:ext cx="339699" cy="620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5" name="Rounded Rectangle 44"/>
          <p:cNvSpPr/>
          <p:nvPr/>
        </p:nvSpPr>
        <p:spPr>
          <a:xfrm>
            <a:off x="4221759" y="5730485"/>
            <a:ext cx="1054170" cy="8038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Z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Universities</a:t>
            </a:r>
            <a:endParaRPr lang="en-ZA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440647" y="5730485"/>
            <a:ext cx="1080120" cy="81855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Colleges</a:t>
            </a:r>
          </a:p>
        </p:txBody>
      </p:sp>
      <p:sp>
        <p:nvSpPr>
          <p:cNvPr id="63" name="Right Arrow 62"/>
          <p:cNvSpPr/>
          <p:nvPr/>
        </p:nvSpPr>
        <p:spPr>
          <a:xfrm>
            <a:off x="6722247" y="1054363"/>
            <a:ext cx="688691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ounded Rectangle 21"/>
          <p:cNvSpPr/>
          <p:nvPr/>
        </p:nvSpPr>
        <p:spPr>
          <a:xfrm>
            <a:off x="107504" y="809510"/>
            <a:ext cx="1792095" cy="165246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development</a:t>
            </a:r>
            <a:endParaRPr lang="en-ZA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ZA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7504" y="2741254"/>
            <a:ext cx="1785163" cy="165246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ZA" sz="1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kills </a:t>
            </a:r>
            <a:r>
              <a:rPr lang="en-ZA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demand at the national </a:t>
            </a:r>
            <a:r>
              <a:rPr lang="en-ZA" sz="1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7504" y="4672997"/>
            <a:ext cx="1792095" cy="2051174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sz="1600" b="1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ZA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ZA" sz="1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kills </a:t>
            </a:r>
            <a:r>
              <a:rPr lang="en-ZA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demand at </a:t>
            </a:r>
            <a:r>
              <a:rPr lang="en-ZA" sz="1600" b="1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sectoral</a:t>
            </a:r>
            <a:r>
              <a:rPr lang="en-ZA" sz="1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occupational  </a:t>
            </a:r>
            <a:r>
              <a:rPr lang="en-ZA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level in </a:t>
            </a:r>
            <a:r>
              <a:rPr lang="en-ZA" sz="1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firms and </a:t>
            </a:r>
            <a:r>
              <a:rPr lang="en-ZA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ZA" sz="1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providers</a:t>
            </a:r>
          </a:p>
          <a:p>
            <a:pPr algn="ctr"/>
            <a:r>
              <a:rPr lang="en-ZA" sz="24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ZA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6" name="Straight Arrow Connector 55"/>
          <p:cNvCxnSpPr>
            <a:stCxn id="45" idx="0"/>
          </p:cNvCxnSpPr>
          <p:nvPr/>
        </p:nvCxnSpPr>
        <p:spPr>
          <a:xfrm flipV="1">
            <a:off x="4748844" y="4234777"/>
            <a:ext cx="21976" cy="149570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47" idx="0"/>
          </p:cNvCxnSpPr>
          <p:nvPr/>
        </p:nvCxnSpPr>
        <p:spPr>
          <a:xfrm>
            <a:off x="5980707" y="4234776"/>
            <a:ext cx="0" cy="1495709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37518" y="4234777"/>
            <a:ext cx="0" cy="739152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4791250" y="1635740"/>
            <a:ext cx="1388436" cy="7457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&amp; labour</a:t>
            </a:r>
            <a:endParaRPr lang="en-Z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107504" y="0"/>
            <a:ext cx="9036496" cy="844182"/>
          </a:xfrm>
        </p:spPr>
        <p:txBody>
          <a:bodyPr>
            <a:normAutofit/>
          </a:bodyPr>
          <a:lstStyle/>
          <a:p>
            <a:r>
              <a:rPr lang="en-ZA" sz="34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6. The skills planning mechanism</a:t>
            </a:r>
            <a:endParaRPr lang="en-ZA" sz="3400" b="1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0B18-8452-47C4-9BE5-75837446E8E6}" type="slidenum">
              <a:rPr lang="en-ZA" smtClean="0"/>
              <a:t>7</a:t>
            </a:fld>
            <a:endParaRPr lang="en-ZA"/>
          </a:p>
        </p:txBody>
      </p:sp>
      <p:sp>
        <p:nvSpPr>
          <p:cNvPr id="51" name="Down Arrow 50"/>
          <p:cNvSpPr/>
          <p:nvPr/>
        </p:nvSpPr>
        <p:spPr>
          <a:xfrm>
            <a:off x="5752729" y="2841930"/>
            <a:ext cx="498436" cy="347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4" name="Right Arrow 53"/>
          <p:cNvSpPr/>
          <p:nvPr/>
        </p:nvSpPr>
        <p:spPr>
          <a:xfrm>
            <a:off x="6660233" y="5149209"/>
            <a:ext cx="704528" cy="172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0" name="Rounded Rectangle 59"/>
          <p:cNvSpPr/>
          <p:nvPr/>
        </p:nvSpPr>
        <p:spPr>
          <a:xfrm>
            <a:off x="3092935" y="1657306"/>
            <a:ext cx="1594958" cy="7457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</a:t>
            </a:r>
            <a:r>
              <a:rPr lang="en-Z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dept</a:t>
            </a:r>
            <a:endParaRPr lang="en-Z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Z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DTI, EDD, DST, Treasury</a:t>
            </a:r>
            <a:endParaRPr lang="en-Z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Down Arrow 61"/>
          <p:cNvSpPr/>
          <p:nvPr/>
        </p:nvSpPr>
        <p:spPr>
          <a:xfrm>
            <a:off x="3402815" y="2490693"/>
            <a:ext cx="339699" cy="620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8" name="Rounded Rectangle 47"/>
          <p:cNvSpPr/>
          <p:nvPr/>
        </p:nvSpPr>
        <p:spPr>
          <a:xfrm>
            <a:off x="6133580" y="2117826"/>
            <a:ext cx="1262838" cy="7457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: DHA, DBE, HRDC, </a:t>
            </a:r>
            <a:r>
              <a:rPr lang="en-Z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StatsSA</a:t>
            </a:r>
            <a:r>
              <a:rPr lang="en-Z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Z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53" grpId="0" animBg="1"/>
      <p:bldP spid="59" grpId="0" animBg="1"/>
      <p:bldP spid="61" grpId="0" animBg="1"/>
      <p:bldP spid="65" grpId="0" animBg="1"/>
      <p:bldP spid="67" grpId="0" animBg="1"/>
      <p:bldP spid="45" grpId="0" animBg="1"/>
      <p:bldP spid="47" grpId="0" animBg="1"/>
      <p:bldP spid="63" grpId="0" animBg="1"/>
      <p:bldP spid="57" grpId="0" animBg="1"/>
      <p:bldP spid="51" grpId="0" animBg="1"/>
      <p:bldP spid="54" grpId="0" animBg="1"/>
      <p:bldP spid="60" grpId="0" animBg="1"/>
      <p:bldP spid="62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8915400" cy="1295400"/>
          </a:xfrm>
        </p:spPr>
        <p:txBody>
          <a:bodyPr>
            <a:normAutofit fontScale="90000"/>
          </a:bodyPr>
          <a:lstStyle/>
          <a:p>
            <a:r>
              <a:rPr lang="en-ZA" sz="3600" b="1" dirty="0" smtClean="0">
                <a:solidFill>
                  <a:schemeClr val="bg2">
                    <a:lumMod val="75000"/>
                  </a:schemeClr>
                </a:solidFill>
                <a:latin typeface=" Garamond "/>
              </a:rPr>
              <a:t>7. Skills Supply and Demand in South Africa </a:t>
            </a:r>
            <a:r>
              <a:rPr lang="en-ZA" sz="3600" dirty="0" smtClean="0">
                <a:solidFill>
                  <a:schemeClr val="bg2">
                    <a:lumMod val="75000"/>
                  </a:schemeClr>
                </a:solidFill>
                <a:latin typeface=" Garamond "/>
              </a:rPr>
              <a:t/>
            </a:r>
            <a:br>
              <a:rPr lang="en-ZA" sz="3600" dirty="0" smtClean="0">
                <a:solidFill>
                  <a:schemeClr val="bg2">
                    <a:lumMod val="75000"/>
                  </a:schemeClr>
                </a:solidFill>
                <a:latin typeface=" Garamond "/>
              </a:rPr>
            </a:br>
            <a:r>
              <a:rPr lang="en-ZA" sz="2800" dirty="0" smtClean="0">
                <a:solidFill>
                  <a:schemeClr val="bg2">
                    <a:lumMod val="50000"/>
                  </a:schemeClr>
                </a:solidFill>
              </a:rPr>
              <a:t>Reddy V, </a:t>
            </a:r>
            <a:r>
              <a:rPr lang="en-ZA" sz="2800" dirty="0" err="1" smtClean="0">
                <a:solidFill>
                  <a:schemeClr val="bg2">
                    <a:lumMod val="50000"/>
                  </a:schemeClr>
                </a:solidFill>
              </a:rPr>
              <a:t>Bhorat</a:t>
            </a:r>
            <a:r>
              <a:rPr lang="en-ZA" sz="2800" dirty="0" smtClean="0">
                <a:solidFill>
                  <a:schemeClr val="bg2">
                    <a:lumMod val="50000"/>
                  </a:schemeClr>
                </a:solidFill>
              </a:rPr>
              <a:t> H, Powell M, Visser M  &amp; Arends F</a:t>
            </a:r>
            <a:endParaRPr lang="en-ZA" sz="2700" dirty="0">
              <a:solidFill>
                <a:schemeClr val="bg2">
                  <a:lumMod val="50000"/>
                </a:schemeClr>
              </a:solidFill>
              <a:latin typeface=" Garamond 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71600"/>
            <a:ext cx="4114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191000" y="1371600"/>
            <a:ext cx="4953000" cy="5486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ZA" sz="2400" dirty="0" smtClean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Purpose </a:t>
            </a:r>
            <a:r>
              <a:rPr lang="en-ZA" sz="2400" dirty="0">
                <a:latin typeface=" Garamond "/>
              </a:rPr>
              <a:t>of the report is to provide a holistic understanding of the current supply and demand for skills in South </a:t>
            </a:r>
            <a:r>
              <a:rPr lang="en-ZA" sz="2400" dirty="0" smtClean="0">
                <a:latin typeface=" Garamond "/>
              </a:rPr>
              <a:t>Africa</a:t>
            </a:r>
          </a:p>
          <a:p>
            <a:pPr marL="0" indent="0">
              <a:buNone/>
            </a:pPr>
            <a:endParaRPr lang="en-ZA" sz="2400" dirty="0" smtClean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The </a:t>
            </a:r>
            <a:r>
              <a:rPr lang="en-ZA" sz="2400" dirty="0">
                <a:latin typeface=" Garamond "/>
              </a:rPr>
              <a:t>analytical approach </a:t>
            </a:r>
            <a:r>
              <a:rPr lang="en-ZA" sz="2400" dirty="0" smtClean="0">
                <a:latin typeface=" Garamond "/>
              </a:rPr>
              <a:t>is a departure </a:t>
            </a:r>
            <a:r>
              <a:rPr lang="en-ZA" sz="2400" dirty="0">
                <a:latin typeface=" Garamond "/>
              </a:rPr>
              <a:t>from manpower </a:t>
            </a:r>
            <a:r>
              <a:rPr lang="en-ZA" sz="2400" dirty="0" smtClean="0">
                <a:latin typeface=" Garamond "/>
              </a:rPr>
              <a:t>forecasting</a:t>
            </a:r>
          </a:p>
          <a:p>
            <a:pPr marL="0" indent="0">
              <a:buNone/>
            </a:pPr>
            <a:endParaRPr lang="en-ZA" sz="2400" dirty="0" smtClean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Tries </a:t>
            </a:r>
            <a:r>
              <a:rPr lang="en-ZA" sz="2400" dirty="0">
                <a:latin typeface=" Garamond "/>
              </a:rPr>
              <a:t>to understand the complexities and intricacies </a:t>
            </a:r>
            <a:r>
              <a:rPr lang="en-ZA" sz="2400" dirty="0" smtClean="0">
                <a:latin typeface=" Garamond "/>
              </a:rPr>
              <a:t>on </a:t>
            </a:r>
            <a:r>
              <a:rPr lang="en-ZA" sz="2400" dirty="0">
                <a:latin typeface=" Garamond "/>
              </a:rPr>
              <a:t>how supply and demand interact in the South African society and </a:t>
            </a:r>
            <a:r>
              <a:rPr lang="en-ZA" sz="2400" dirty="0" smtClean="0">
                <a:latin typeface=" Garamond "/>
              </a:rPr>
              <a:t>economy</a:t>
            </a:r>
          </a:p>
          <a:p>
            <a:endParaRPr lang="en-ZA" sz="2400" dirty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Draws </a:t>
            </a:r>
            <a:r>
              <a:rPr lang="en-ZA" sz="2400" dirty="0">
                <a:latin typeface=" Garamond "/>
              </a:rPr>
              <a:t>implications </a:t>
            </a:r>
            <a:r>
              <a:rPr lang="en-ZA" sz="2400" dirty="0" smtClean="0">
                <a:latin typeface=" Garamond "/>
              </a:rPr>
              <a:t>for Skills Policy </a:t>
            </a:r>
            <a:endParaRPr lang="en-ZA" sz="2400" dirty="0">
              <a:latin typeface=" Garamond "/>
            </a:endParaRPr>
          </a:p>
          <a:p>
            <a:pPr marL="0" indent="0">
              <a:buNone/>
            </a:pPr>
            <a:r>
              <a:rPr lang="en-ZA" sz="2400" dirty="0"/>
              <a:t> </a:t>
            </a:r>
          </a:p>
          <a:p>
            <a:pPr marL="0" indent="0">
              <a:buNone/>
            </a:pPr>
            <a:endParaRPr lang="en-ZA" sz="2400" dirty="0" smtClean="0">
              <a:latin typeface=" Garamond "/>
            </a:endParaRPr>
          </a:p>
          <a:p>
            <a:pPr marL="0" indent="0">
              <a:buNone/>
            </a:pPr>
            <a:endParaRPr lang="en-ZA" sz="2400" dirty="0">
              <a:latin typeface=" Garamond "/>
            </a:endParaRPr>
          </a:p>
          <a:p>
            <a:pPr marL="0" indent="0">
              <a:buNone/>
            </a:pPr>
            <a:r>
              <a:rPr lang="en-ZA" sz="2400" dirty="0" smtClean="0">
                <a:solidFill>
                  <a:schemeClr val="bg2">
                    <a:lumMod val="75000"/>
                  </a:schemeClr>
                </a:solidFill>
                <a:latin typeface=" Garamond "/>
              </a:rPr>
              <a:t>. </a:t>
            </a:r>
          </a:p>
          <a:p>
            <a:pPr marL="0" indent="0">
              <a:buNone/>
            </a:pPr>
            <a:endParaRPr lang="en-ZA" sz="2400" dirty="0">
              <a:solidFill>
                <a:schemeClr val="bg2">
                  <a:lumMod val="75000"/>
                </a:schemeClr>
              </a:solidFill>
              <a:latin typeface=" Garamond "/>
            </a:endParaRPr>
          </a:p>
          <a:p>
            <a:pPr marL="0" indent="0">
              <a:buNone/>
            </a:pPr>
            <a:endParaRPr lang="en-ZA" sz="2400" dirty="0">
              <a:solidFill>
                <a:schemeClr val="bg2">
                  <a:lumMod val="75000"/>
                </a:schemeClr>
              </a:solidFill>
              <a:latin typeface=" Garamond "/>
            </a:endParaRPr>
          </a:p>
        </p:txBody>
      </p:sp>
    </p:spTree>
    <p:extLst>
      <p:ext uri="{BB962C8B-B14F-4D97-AF65-F5344CB8AC3E}">
        <p14:creationId xmlns:p14="http://schemas.microsoft.com/office/powerpoint/2010/main" val="18119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ZA" sz="3200" dirty="0" smtClean="0">
                <a:solidFill>
                  <a:srgbClr val="00B050"/>
                </a:solidFill>
                <a:latin typeface=" Garamond "/>
              </a:rPr>
              <a:t>Finding 1: </a:t>
            </a:r>
            <a:r>
              <a:rPr lang="en-ZA" sz="3200" dirty="0" smtClean="0">
                <a:solidFill>
                  <a:schemeClr val="bg2">
                    <a:lumMod val="75000"/>
                  </a:schemeClr>
                </a:solidFill>
                <a:latin typeface=" Garamond "/>
              </a:rPr>
              <a:t>The Economy and demand for skill</a:t>
            </a:r>
            <a:endParaRPr lang="en-ZA" sz="3200" dirty="0">
              <a:solidFill>
                <a:schemeClr val="bg2">
                  <a:lumMod val="75000"/>
                </a:schemeClr>
              </a:solidFill>
              <a:latin typeface=" Garamond 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Autofit/>
          </a:bodyPr>
          <a:lstStyle/>
          <a:p>
            <a:r>
              <a:rPr lang="en-ZA" sz="2400" dirty="0" smtClean="0">
                <a:latin typeface=" Garamond "/>
              </a:rPr>
              <a:t>The </a:t>
            </a:r>
            <a:r>
              <a:rPr lang="en-ZA" sz="2400" dirty="0">
                <a:latin typeface=" Garamond "/>
              </a:rPr>
              <a:t>South African </a:t>
            </a:r>
            <a:r>
              <a:rPr lang="en-ZA" sz="2400" dirty="0" smtClean="0">
                <a:latin typeface=" Garamond "/>
              </a:rPr>
              <a:t>economy: low </a:t>
            </a:r>
            <a:r>
              <a:rPr lang="en-ZA" sz="2400" dirty="0">
                <a:latin typeface=" Garamond "/>
              </a:rPr>
              <a:t>economic growth rates, leading to poor employment growth. </a:t>
            </a:r>
            <a:endParaRPr lang="en-ZA" sz="2400" dirty="0" smtClean="0">
              <a:latin typeface=" Garamond "/>
            </a:endParaRPr>
          </a:p>
          <a:p>
            <a:pPr marL="0" indent="0">
              <a:buNone/>
            </a:pPr>
            <a:endParaRPr lang="en-ZA" sz="2400" dirty="0" smtClean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Employment </a:t>
            </a:r>
            <a:r>
              <a:rPr lang="en-ZA" sz="2400" dirty="0">
                <a:latin typeface=" Garamond "/>
              </a:rPr>
              <a:t>growth </a:t>
            </a:r>
            <a:r>
              <a:rPr lang="en-ZA" sz="2400" dirty="0" smtClean="0">
                <a:latin typeface=" Garamond "/>
              </a:rPr>
              <a:t>is not sufficient for the </a:t>
            </a:r>
            <a:r>
              <a:rPr lang="en-ZA" sz="2400" dirty="0">
                <a:latin typeface=" Garamond "/>
              </a:rPr>
              <a:t>large numbers of youth coming </a:t>
            </a:r>
            <a:r>
              <a:rPr lang="en-ZA" sz="2400" dirty="0" smtClean="0">
                <a:latin typeface=" Garamond "/>
              </a:rPr>
              <a:t>to </a:t>
            </a:r>
            <a:r>
              <a:rPr lang="en-ZA" sz="2400" dirty="0">
                <a:latin typeface=" Garamond "/>
              </a:rPr>
              <a:t>the labour market for the first time</a:t>
            </a:r>
            <a:r>
              <a:rPr lang="en-ZA" sz="2400" dirty="0" smtClean="0">
                <a:latin typeface=" Garamond "/>
              </a:rPr>
              <a:t>.</a:t>
            </a:r>
          </a:p>
          <a:p>
            <a:pPr marL="0" indent="0">
              <a:buNone/>
            </a:pPr>
            <a:r>
              <a:rPr lang="en-ZA" sz="2400" dirty="0" smtClean="0">
                <a:latin typeface=" Garamond "/>
              </a:rPr>
              <a:t> </a:t>
            </a:r>
          </a:p>
          <a:p>
            <a:r>
              <a:rPr lang="en-ZA" sz="2400" dirty="0" smtClean="0">
                <a:latin typeface=" Garamond "/>
              </a:rPr>
              <a:t>Sectors where people </a:t>
            </a:r>
            <a:r>
              <a:rPr lang="en-ZA" sz="2400" dirty="0">
                <a:latin typeface=" Garamond "/>
              </a:rPr>
              <a:t>work and the types of jobs </a:t>
            </a:r>
            <a:r>
              <a:rPr lang="en-ZA" sz="2400" dirty="0" smtClean="0">
                <a:latin typeface=" Garamond "/>
              </a:rPr>
              <a:t>are </a:t>
            </a:r>
            <a:r>
              <a:rPr lang="en-ZA" sz="2400" dirty="0">
                <a:latin typeface=" Garamond "/>
              </a:rPr>
              <a:t>changing: absence of low-wage jobs in the manufacturing sector, structural shift towards a service economy and </a:t>
            </a:r>
            <a:r>
              <a:rPr lang="en-ZA" sz="2400" dirty="0" smtClean="0">
                <a:latin typeface=" Garamond "/>
              </a:rPr>
              <a:t>dependence </a:t>
            </a:r>
            <a:r>
              <a:rPr lang="en-ZA" sz="2400" dirty="0">
                <a:latin typeface=" Garamond "/>
              </a:rPr>
              <a:t>on high-skilled financial services. </a:t>
            </a:r>
            <a:endParaRPr lang="en-ZA" sz="2400" dirty="0" smtClean="0">
              <a:latin typeface=" Garamond "/>
            </a:endParaRPr>
          </a:p>
          <a:p>
            <a:pPr marL="0" indent="0">
              <a:buNone/>
            </a:pPr>
            <a:endParaRPr lang="en-ZA" sz="2400" dirty="0">
              <a:latin typeface=" Garamond "/>
            </a:endParaRPr>
          </a:p>
          <a:p>
            <a:r>
              <a:rPr lang="en-ZA" sz="2400" dirty="0">
                <a:latin typeface=" Garamond "/>
              </a:rPr>
              <a:t>The </a:t>
            </a:r>
            <a:r>
              <a:rPr lang="en-ZA" sz="2400" dirty="0" smtClean="0">
                <a:latin typeface=" Garamond "/>
              </a:rPr>
              <a:t>sector </a:t>
            </a:r>
            <a:r>
              <a:rPr lang="en-ZA" sz="2400" dirty="0">
                <a:latin typeface=" Garamond "/>
              </a:rPr>
              <a:t>experiencing significant employment growth is the state sector and this is not sustainable.</a:t>
            </a:r>
          </a:p>
          <a:p>
            <a:endParaRPr lang="en-ZA" sz="2400" dirty="0">
              <a:latin typeface=" Garamond "/>
            </a:endParaRPr>
          </a:p>
          <a:p>
            <a:endParaRPr lang="en-ZA" sz="2000" dirty="0">
              <a:latin typeface=" Garamond "/>
            </a:endParaRPr>
          </a:p>
        </p:txBody>
      </p:sp>
    </p:spTree>
    <p:extLst>
      <p:ext uri="{BB962C8B-B14F-4D97-AF65-F5344CB8AC3E}">
        <p14:creationId xmlns:p14="http://schemas.microsoft.com/office/powerpoint/2010/main" val="37858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MIP">
  <a:themeElements>
    <a:clrScheme name="LMIP">
      <a:dk1>
        <a:sysClr val="windowText" lastClr="000000"/>
      </a:dk1>
      <a:lt1>
        <a:srgbClr val="FFFFFF"/>
      </a:lt1>
      <a:dk2>
        <a:srgbClr val="7F7F7F"/>
      </a:dk2>
      <a:lt2>
        <a:srgbClr val="EEECE1"/>
      </a:lt2>
      <a:accent1>
        <a:srgbClr val="00B5AD"/>
      </a:accent1>
      <a:accent2>
        <a:srgbClr val="EE2D2F"/>
      </a:accent2>
      <a:accent3>
        <a:srgbClr val="F7941E"/>
      </a:accent3>
      <a:accent4>
        <a:srgbClr val="D1FFFD"/>
      </a:accent4>
      <a:accent5>
        <a:srgbClr val="FCE0E0"/>
      </a:accent5>
      <a:accent6>
        <a:srgbClr val="FDE6CB"/>
      </a:accent6>
      <a:hlink>
        <a:srgbClr val="EE2D2F"/>
      </a:hlink>
      <a:folHlink>
        <a:srgbClr val="00B5A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LMIP</Template>
  <TotalTime>433</TotalTime>
  <Words>1511</Words>
  <Application>Microsoft Office PowerPoint</Application>
  <PresentationFormat>On-screen Show (4:3)</PresentationFormat>
  <Paragraphs>211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 Garamond </vt:lpstr>
      <vt:lpstr>Andalus</vt:lpstr>
      <vt:lpstr>Arial</vt:lpstr>
      <vt:lpstr>Calibri</vt:lpstr>
      <vt:lpstr>DaunPenh</vt:lpstr>
      <vt:lpstr>Garamond</vt:lpstr>
      <vt:lpstr>Times New Roman</vt:lpstr>
      <vt:lpstr>LMIP</vt:lpstr>
      <vt:lpstr>Skills Planning for Post School Education and Training </vt:lpstr>
      <vt:lpstr>1. Why skills planning? </vt:lpstr>
      <vt:lpstr> 2. What approach to skills planning and  labour market intelligence systems </vt:lpstr>
      <vt:lpstr>3. Responsibility for skills planning?</vt:lpstr>
      <vt:lpstr>4. Information for Skills Planning</vt:lpstr>
      <vt:lpstr>5. Data and information for the LMIS</vt:lpstr>
      <vt:lpstr>6. The skills planning mechanism</vt:lpstr>
      <vt:lpstr>7. Skills Supply and Demand in South Africa  Reddy V, Bhorat H, Powell M, Visser M  &amp; Arends F</vt:lpstr>
      <vt:lpstr>Finding 1: The Economy and demand for skill</vt:lpstr>
      <vt:lpstr>PowerPoint Presentation</vt:lpstr>
      <vt:lpstr>The Labour Force and Skills</vt:lpstr>
      <vt:lpstr>Occupational Structure of Labour Market</vt:lpstr>
      <vt:lpstr>Finding 2: Education and Skill Supply</vt:lpstr>
      <vt:lpstr>PowerPoint Presentation</vt:lpstr>
      <vt:lpstr>Universities &amp; TVET Colleges, Skills for Economy </vt:lpstr>
      <vt:lpstr> Finding 3: Tertiary Education to Labour Market </vt:lpstr>
      <vt:lpstr>Education-Job Match:  Industrial Sectors</vt:lpstr>
      <vt:lpstr>8. Response of Skills Policy to Skill Needs</vt:lpstr>
      <vt:lpstr>9. Caveats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Francois</dc:creator>
  <cp:lastModifiedBy>User</cp:lastModifiedBy>
  <cp:revision>52</cp:revision>
  <cp:lastPrinted>2015-03-30T09:53:28Z</cp:lastPrinted>
  <dcterms:created xsi:type="dcterms:W3CDTF">2013-07-09T12:28:33Z</dcterms:created>
  <dcterms:modified xsi:type="dcterms:W3CDTF">2017-08-17T08:28:29Z</dcterms:modified>
</cp:coreProperties>
</file>