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9790" autoAdjust="0"/>
  </p:normalViewPr>
  <p:slideViewPr>
    <p:cSldViewPr snapToGrid="0" snapToObjects="1">
      <p:cViewPr>
        <p:scale>
          <a:sx n="75" d="100"/>
          <a:sy n="75" d="100"/>
        </p:scale>
        <p:origin x="1280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14430-EACE-3647-840E-A036BB3E1CA9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253281-4CD5-F54F-BECB-9DDDA5B26D98}">
      <dgm:prSet phldrT="[Text]"/>
      <dgm:spPr/>
      <dgm:t>
        <a:bodyPr/>
        <a:lstStyle/>
        <a:p>
          <a:r>
            <a:rPr lang="en-US" dirty="0" smtClean="0"/>
            <a:t>Experimental and Quasi Experimental</a:t>
          </a:r>
          <a:endParaRPr lang="en-US" dirty="0"/>
        </a:p>
      </dgm:t>
    </dgm:pt>
    <dgm:pt modelId="{CC00B646-2467-D945-B87B-76DD654C339C}" type="parTrans" cxnId="{8EF843FC-97A9-4249-A851-12B71B040658}">
      <dgm:prSet/>
      <dgm:spPr/>
      <dgm:t>
        <a:bodyPr/>
        <a:lstStyle/>
        <a:p>
          <a:endParaRPr lang="en-US"/>
        </a:p>
      </dgm:t>
    </dgm:pt>
    <dgm:pt modelId="{CA531EAC-8406-A54D-A16C-DC4DC02EB315}" type="sibTrans" cxnId="{8EF843FC-97A9-4249-A851-12B71B040658}">
      <dgm:prSet/>
      <dgm:spPr/>
      <dgm:t>
        <a:bodyPr/>
        <a:lstStyle/>
        <a:p>
          <a:endParaRPr lang="en-US"/>
        </a:p>
      </dgm:t>
    </dgm:pt>
    <dgm:pt modelId="{00845C66-C185-4341-ABF5-804CCEB74D01}">
      <dgm:prSet phldrT="[Text]" custT="1"/>
      <dgm:spPr/>
      <dgm:t>
        <a:bodyPr/>
        <a:lstStyle/>
        <a:p>
          <a:r>
            <a:rPr lang="en-US" sz="1600" b="0" dirty="0" smtClean="0"/>
            <a:t>Usually has a counterfactual of some kind (an estimate of what would have happened if the intervention had not occurred) or a particular sort of counterfactual</a:t>
          </a:r>
          <a:br>
            <a:rPr lang="en-US" sz="1600" b="0" dirty="0" smtClean="0"/>
          </a:br>
          <a:r>
            <a:rPr lang="en-US" sz="1600" b="0" dirty="0" smtClean="0"/>
            <a:t>(for example, comparisons with a group who did not receive the intervention) </a:t>
          </a:r>
          <a:endParaRPr lang="en-US" sz="1600" dirty="0"/>
        </a:p>
      </dgm:t>
    </dgm:pt>
    <dgm:pt modelId="{415E0B34-7025-6741-A68E-34376A65822C}" type="parTrans" cxnId="{59912BC7-1995-3D49-9920-82CDA22F16D6}">
      <dgm:prSet/>
      <dgm:spPr/>
      <dgm:t>
        <a:bodyPr/>
        <a:lstStyle/>
        <a:p>
          <a:endParaRPr lang="en-US"/>
        </a:p>
      </dgm:t>
    </dgm:pt>
    <dgm:pt modelId="{9B43D52A-FBF9-F14F-920A-5F796C45B497}" type="sibTrans" cxnId="{59912BC7-1995-3D49-9920-82CDA22F16D6}">
      <dgm:prSet/>
      <dgm:spPr/>
      <dgm:t>
        <a:bodyPr/>
        <a:lstStyle/>
        <a:p>
          <a:endParaRPr lang="en-US"/>
        </a:p>
      </dgm:t>
    </dgm:pt>
    <dgm:pt modelId="{058C83B9-3EB8-6E47-B702-83DFBC729C79}">
      <dgm:prSet phldrT="[Text]"/>
      <dgm:spPr/>
      <dgm:t>
        <a:bodyPr/>
        <a:lstStyle/>
        <a:p>
          <a:r>
            <a:rPr lang="en-US" dirty="0" smtClean="0"/>
            <a:t>Non-experimental Designs</a:t>
          </a:r>
          <a:endParaRPr lang="en-US" dirty="0"/>
        </a:p>
      </dgm:t>
    </dgm:pt>
    <dgm:pt modelId="{1C4C7369-EA3E-274D-B084-0A4B061D3651}" type="parTrans" cxnId="{8E358B7E-241E-0341-997F-5F0CFB34E584}">
      <dgm:prSet/>
      <dgm:spPr/>
      <dgm:t>
        <a:bodyPr/>
        <a:lstStyle/>
        <a:p>
          <a:endParaRPr lang="en-US"/>
        </a:p>
      </dgm:t>
    </dgm:pt>
    <dgm:pt modelId="{E3277048-7B33-B644-8D17-5C90A9F514D1}" type="sibTrans" cxnId="{8E358B7E-241E-0341-997F-5F0CFB34E584}">
      <dgm:prSet/>
      <dgm:spPr/>
      <dgm:t>
        <a:bodyPr/>
        <a:lstStyle/>
        <a:p>
          <a:endParaRPr lang="en-US"/>
        </a:p>
      </dgm:t>
    </dgm:pt>
    <dgm:pt modelId="{801EA9DD-50A0-664C-9D5B-DE4FC0134D81}">
      <dgm:prSet phldrT="[Text]"/>
      <dgm:spPr/>
      <dgm:t>
        <a:bodyPr/>
        <a:lstStyle/>
        <a:p>
          <a:r>
            <a:rPr lang="en-US" dirty="0" smtClean="0"/>
            <a:t>Are impact evaluation designs that do not include a matched comparison group</a:t>
          </a:r>
        </a:p>
        <a:p>
          <a:r>
            <a:rPr lang="en-US" dirty="0" smtClean="0"/>
            <a:t>Outcomes and impacts assessed without a conventional counterfactual to address the question</a:t>
          </a:r>
          <a:endParaRPr lang="en-US" dirty="0"/>
        </a:p>
      </dgm:t>
    </dgm:pt>
    <dgm:pt modelId="{F664780F-CCEE-8345-A99C-D8B3B9BDC09B}" type="parTrans" cxnId="{D5692111-74E2-844E-965E-B1AC730BAB86}">
      <dgm:prSet/>
      <dgm:spPr/>
      <dgm:t>
        <a:bodyPr/>
        <a:lstStyle/>
        <a:p>
          <a:endParaRPr lang="en-US"/>
        </a:p>
      </dgm:t>
    </dgm:pt>
    <dgm:pt modelId="{20137053-E68F-7E4D-9221-63C60BEC9DA5}" type="sibTrans" cxnId="{D5692111-74E2-844E-965E-B1AC730BAB86}">
      <dgm:prSet/>
      <dgm:spPr/>
      <dgm:t>
        <a:bodyPr/>
        <a:lstStyle/>
        <a:p>
          <a:endParaRPr lang="en-US"/>
        </a:p>
      </dgm:t>
    </dgm:pt>
    <dgm:pt modelId="{A6EE6E44-F541-2148-9A28-7BFD3FEE647F}" type="pres">
      <dgm:prSet presAssocID="{6F614430-EACE-3647-840E-A036BB3E1C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BCAE109-FCBD-FD4A-BD20-F4B1109FA3AD}" type="pres">
      <dgm:prSet presAssocID="{6F253281-4CD5-F54F-BECB-9DDDA5B26D98}" presName="root" presStyleCnt="0"/>
      <dgm:spPr/>
    </dgm:pt>
    <dgm:pt modelId="{50375E6E-967F-3548-8657-5E556F66373B}" type="pres">
      <dgm:prSet presAssocID="{6F253281-4CD5-F54F-BECB-9DDDA5B26D98}" presName="rootComposite" presStyleCnt="0"/>
      <dgm:spPr/>
    </dgm:pt>
    <dgm:pt modelId="{6AEE3A35-9440-114C-A5E9-443508FBC276}" type="pres">
      <dgm:prSet presAssocID="{6F253281-4CD5-F54F-BECB-9DDDA5B26D98}" presName="rootText" presStyleLbl="node1" presStyleIdx="0" presStyleCnt="2"/>
      <dgm:spPr/>
      <dgm:t>
        <a:bodyPr/>
        <a:lstStyle/>
        <a:p>
          <a:endParaRPr lang="en-US"/>
        </a:p>
      </dgm:t>
    </dgm:pt>
    <dgm:pt modelId="{F3E76257-2C64-5A4F-9AF8-179EB4F1F9A7}" type="pres">
      <dgm:prSet presAssocID="{6F253281-4CD5-F54F-BECB-9DDDA5B26D98}" presName="rootConnector" presStyleLbl="node1" presStyleIdx="0" presStyleCnt="2"/>
      <dgm:spPr/>
      <dgm:t>
        <a:bodyPr/>
        <a:lstStyle/>
        <a:p>
          <a:endParaRPr lang="en-US"/>
        </a:p>
      </dgm:t>
    </dgm:pt>
    <dgm:pt modelId="{685357D8-6466-4E43-B3FD-437493B99D21}" type="pres">
      <dgm:prSet presAssocID="{6F253281-4CD5-F54F-BECB-9DDDA5B26D98}" presName="childShape" presStyleCnt="0"/>
      <dgm:spPr/>
    </dgm:pt>
    <dgm:pt modelId="{56329669-31D7-6C4D-A76E-96B9E06C8925}" type="pres">
      <dgm:prSet presAssocID="{415E0B34-7025-6741-A68E-34376A65822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FB486313-C86C-0148-8DE1-B443EDFE19F4}" type="pres">
      <dgm:prSet presAssocID="{00845C66-C185-4341-ABF5-804CCEB74D01}" presName="childText" presStyleLbl="bgAcc1" presStyleIdx="0" presStyleCnt="2" custScaleY="341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47E25-2DC4-5B44-AE21-BF1F21268D74}" type="pres">
      <dgm:prSet presAssocID="{058C83B9-3EB8-6E47-B702-83DFBC729C79}" presName="root" presStyleCnt="0"/>
      <dgm:spPr/>
    </dgm:pt>
    <dgm:pt modelId="{DA52DD14-0DDF-824A-B536-3B22F5185B40}" type="pres">
      <dgm:prSet presAssocID="{058C83B9-3EB8-6E47-B702-83DFBC729C79}" presName="rootComposite" presStyleCnt="0"/>
      <dgm:spPr/>
    </dgm:pt>
    <dgm:pt modelId="{E88F574C-8435-964E-87F4-DFF947F77E7B}" type="pres">
      <dgm:prSet presAssocID="{058C83B9-3EB8-6E47-B702-83DFBC729C79}" presName="rootText" presStyleLbl="node1" presStyleIdx="1" presStyleCnt="2"/>
      <dgm:spPr/>
      <dgm:t>
        <a:bodyPr/>
        <a:lstStyle/>
        <a:p>
          <a:endParaRPr lang="en-US"/>
        </a:p>
      </dgm:t>
    </dgm:pt>
    <dgm:pt modelId="{9D614C75-9EF7-DE45-8D94-8F2CDCEF4870}" type="pres">
      <dgm:prSet presAssocID="{058C83B9-3EB8-6E47-B702-83DFBC729C79}" presName="rootConnector" presStyleLbl="node1" presStyleIdx="1" presStyleCnt="2"/>
      <dgm:spPr/>
      <dgm:t>
        <a:bodyPr/>
        <a:lstStyle/>
        <a:p>
          <a:endParaRPr lang="en-US"/>
        </a:p>
      </dgm:t>
    </dgm:pt>
    <dgm:pt modelId="{32C86781-AE5D-9F4D-B8B2-B0FE9E9D4246}" type="pres">
      <dgm:prSet presAssocID="{058C83B9-3EB8-6E47-B702-83DFBC729C79}" presName="childShape" presStyleCnt="0"/>
      <dgm:spPr/>
    </dgm:pt>
    <dgm:pt modelId="{0EC710E6-A1A8-C540-86C5-4E0CE78DCE54}" type="pres">
      <dgm:prSet presAssocID="{F664780F-CCEE-8345-A99C-D8B3B9BDC09B}" presName="Name13" presStyleLbl="parChTrans1D2" presStyleIdx="1" presStyleCnt="2"/>
      <dgm:spPr/>
      <dgm:t>
        <a:bodyPr/>
        <a:lstStyle/>
        <a:p>
          <a:endParaRPr lang="en-US"/>
        </a:p>
      </dgm:t>
    </dgm:pt>
    <dgm:pt modelId="{E7BC6FAF-E549-7D42-BC40-559EEB1B9AC8}" type="pres">
      <dgm:prSet presAssocID="{801EA9DD-50A0-664C-9D5B-DE4FC0134D81}" presName="childText" presStyleLbl="bgAcc1" presStyleIdx="1" presStyleCnt="2" custScaleY="35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0BE23C-8CCD-4E40-BD77-DF85023D773E}" type="presOf" srcId="{F664780F-CCEE-8345-A99C-D8B3B9BDC09B}" destId="{0EC710E6-A1A8-C540-86C5-4E0CE78DCE54}" srcOrd="0" destOrd="0" presId="urn:microsoft.com/office/officeart/2005/8/layout/hierarchy3"/>
    <dgm:cxn modelId="{565BE2B0-0188-8045-B3A9-3B0360460EB0}" type="presOf" srcId="{6F253281-4CD5-F54F-BECB-9DDDA5B26D98}" destId="{F3E76257-2C64-5A4F-9AF8-179EB4F1F9A7}" srcOrd="1" destOrd="0" presId="urn:microsoft.com/office/officeart/2005/8/layout/hierarchy3"/>
    <dgm:cxn modelId="{8EF843FC-97A9-4249-A851-12B71B040658}" srcId="{6F614430-EACE-3647-840E-A036BB3E1CA9}" destId="{6F253281-4CD5-F54F-BECB-9DDDA5B26D98}" srcOrd="0" destOrd="0" parTransId="{CC00B646-2467-D945-B87B-76DD654C339C}" sibTransId="{CA531EAC-8406-A54D-A16C-DC4DC02EB315}"/>
    <dgm:cxn modelId="{E8F53038-99C5-AE40-BBF3-3241A86B535B}" type="presOf" srcId="{058C83B9-3EB8-6E47-B702-83DFBC729C79}" destId="{9D614C75-9EF7-DE45-8D94-8F2CDCEF4870}" srcOrd="1" destOrd="0" presId="urn:microsoft.com/office/officeart/2005/8/layout/hierarchy3"/>
    <dgm:cxn modelId="{629C6EF3-1288-E34F-86FB-9BF97CC13B63}" type="presOf" srcId="{6F614430-EACE-3647-840E-A036BB3E1CA9}" destId="{A6EE6E44-F541-2148-9A28-7BFD3FEE647F}" srcOrd="0" destOrd="0" presId="urn:microsoft.com/office/officeart/2005/8/layout/hierarchy3"/>
    <dgm:cxn modelId="{E6C6CE7F-80CD-444D-9E23-AA8EF8DE9552}" type="presOf" srcId="{415E0B34-7025-6741-A68E-34376A65822C}" destId="{56329669-31D7-6C4D-A76E-96B9E06C8925}" srcOrd="0" destOrd="0" presId="urn:microsoft.com/office/officeart/2005/8/layout/hierarchy3"/>
    <dgm:cxn modelId="{75C823A0-D3DB-5D4A-9373-FD315D3463E0}" type="presOf" srcId="{058C83B9-3EB8-6E47-B702-83DFBC729C79}" destId="{E88F574C-8435-964E-87F4-DFF947F77E7B}" srcOrd="0" destOrd="0" presId="urn:microsoft.com/office/officeart/2005/8/layout/hierarchy3"/>
    <dgm:cxn modelId="{D5692111-74E2-844E-965E-B1AC730BAB86}" srcId="{058C83B9-3EB8-6E47-B702-83DFBC729C79}" destId="{801EA9DD-50A0-664C-9D5B-DE4FC0134D81}" srcOrd="0" destOrd="0" parTransId="{F664780F-CCEE-8345-A99C-D8B3B9BDC09B}" sibTransId="{20137053-E68F-7E4D-9221-63C60BEC9DA5}"/>
    <dgm:cxn modelId="{6053D9CF-ADCD-EC49-91E9-CA4ED55B7AA4}" type="presOf" srcId="{801EA9DD-50A0-664C-9D5B-DE4FC0134D81}" destId="{E7BC6FAF-E549-7D42-BC40-559EEB1B9AC8}" srcOrd="0" destOrd="0" presId="urn:microsoft.com/office/officeart/2005/8/layout/hierarchy3"/>
    <dgm:cxn modelId="{8E358B7E-241E-0341-997F-5F0CFB34E584}" srcId="{6F614430-EACE-3647-840E-A036BB3E1CA9}" destId="{058C83B9-3EB8-6E47-B702-83DFBC729C79}" srcOrd="1" destOrd="0" parTransId="{1C4C7369-EA3E-274D-B084-0A4B061D3651}" sibTransId="{E3277048-7B33-B644-8D17-5C90A9F514D1}"/>
    <dgm:cxn modelId="{231CA1F2-AAC9-BD42-BEB1-046DCC016479}" type="presOf" srcId="{6F253281-4CD5-F54F-BECB-9DDDA5B26D98}" destId="{6AEE3A35-9440-114C-A5E9-443508FBC276}" srcOrd="0" destOrd="0" presId="urn:microsoft.com/office/officeart/2005/8/layout/hierarchy3"/>
    <dgm:cxn modelId="{E7513AD6-CAF6-F348-9C99-9920CE2A911C}" type="presOf" srcId="{00845C66-C185-4341-ABF5-804CCEB74D01}" destId="{FB486313-C86C-0148-8DE1-B443EDFE19F4}" srcOrd="0" destOrd="0" presId="urn:microsoft.com/office/officeart/2005/8/layout/hierarchy3"/>
    <dgm:cxn modelId="{59912BC7-1995-3D49-9920-82CDA22F16D6}" srcId="{6F253281-4CD5-F54F-BECB-9DDDA5B26D98}" destId="{00845C66-C185-4341-ABF5-804CCEB74D01}" srcOrd="0" destOrd="0" parTransId="{415E0B34-7025-6741-A68E-34376A65822C}" sibTransId="{9B43D52A-FBF9-F14F-920A-5F796C45B497}"/>
    <dgm:cxn modelId="{92FA6D00-A9B0-F340-AD4E-F7B077833874}" type="presParOf" srcId="{A6EE6E44-F541-2148-9A28-7BFD3FEE647F}" destId="{6BCAE109-FCBD-FD4A-BD20-F4B1109FA3AD}" srcOrd="0" destOrd="0" presId="urn:microsoft.com/office/officeart/2005/8/layout/hierarchy3"/>
    <dgm:cxn modelId="{A57A0DB5-61C6-F144-A68E-14BCED839BEE}" type="presParOf" srcId="{6BCAE109-FCBD-FD4A-BD20-F4B1109FA3AD}" destId="{50375E6E-967F-3548-8657-5E556F66373B}" srcOrd="0" destOrd="0" presId="urn:microsoft.com/office/officeart/2005/8/layout/hierarchy3"/>
    <dgm:cxn modelId="{0BCD1797-2107-8042-B2A3-7F9F8DAC0C70}" type="presParOf" srcId="{50375E6E-967F-3548-8657-5E556F66373B}" destId="{6AEE3A35-9440-114C-A5E9-443508FBC276}" srcOrd="0" destOrd="0" presId="urn:microsoft.com/office/officeart/2005/8/layout/hierarchy3"/>
    <dgm:cxn modelId="{EFE70AA0-2717-EC4C-AA10-94F3AF443719}" type="presParOf" srcId="{50375E6E-967F-3548-8657-5E556F66373B}" destId="{F3E76257-2C64-5A4F-9AF8-179EB4F1F9A7}" srcOrd="1" destOrd="0" presId="urn:microsoft.com/office/officeart/2005/8/layout/hierarchy3"/>
    <dgm:cxn modelId="{BBD3F32F-AB30-3544-9E6E-6FCA07F3A66F}" type="presParOf" srcId="{6BCAE109-FCBD-FD4A-BD20-F4B1109FA3AD}" destId="{685357D8-6466-4E43-B3FD-437493B99D21}" srcOrd="1" destOrd="0" presId="urn:microsoft.com/office/officeart/2005/8/layout/hierarchy3"/>
    <dgm:cxn modelId="{2665CC48-F4B3-5647-BA62-2EA0251F2E31}" type="presParOf" srcId="{685357D8-6466-4E43-B3FD-437493B99D21}" destId="{56329669-31D7-6C4D-A76E-96B9E06C8925}" srcOrd="0" destOrd="0" presId="urn:microsoft.com/office/officeart/2005/8/layout/hierarchy3"/>
    <dgm:cxn modelId="{FC573C1D-2E92-9A43-AFC1-34C053C9F9A7}" type="presParOf" srcId="{685357D8-6466-4E43-B3FD-437493B99D21}" destId="{FB486313-C86C-0148-8DE1-B443EDFE19F4}" srcOrd="1" destOrd="0" presId="urn:microsoft.com/office/officeart/2005/8/layout/hierarchy3"/>
    <dgm:cxn modelId="{2711EAE2-0ECD-6648-937E-4CB8D4A85A8C}" type="presParOf" srcId="{A6EE6E44-F541-2148-9A28-7BFD3FEE647F}" destId="{16747E25-2DC4-5B44-AE21-BF1F21268D74}" srcOrd="1" destOrd="0" presId="urn:microsoft.com/office/officeart/2005/8/layout/hierarchy3"/>
    <dgm:cxn modelId="{47730C66-04B1-3148-B579-45231B5F014D}" type="presParOf" srcId="{16747E25-2DC4-5B44-AE21-BF1F21268D74}" destId="{DA52DD14-0DDF-824A-B536-3B22F5185B40}" srcOrd="0" destOrd="0" presId="urn:microsoft.com/office/officeart/2005/8/layout/hierarchy3"/>
    <dgm:cxn modelId="{7A08A43A-C631-E940-B212-44C1FC076A96}" type="presParOf" srcId="{DA52DD14-0DDF-824A-B536-3B22F5185B40}" destId="{E88F574C-8435-964E-87F4-DFF947F77E7B}" srcOrd="0" destOrd="0" presId="urn:microsoft.com/office/officeart/2005/8/layout/hierarchy3"/>
    <dgm:cxn modelId="{FE58DF3B-6EFF-DA4A-B2A7-F19409CCB2B3}" type="presParOf" srcId="{DA52DD14-0DDF-824A-B536-3B22F5185B40}" destId="{9D614C75-9EF7-DE45-8D94-8F2CDCEF4870}" srcOrd="1" destOrd="0" presId="urn:microsoft.com/office/officeart/2005/8/layout/hierarchy3"/>
    <dgm:cxn modelId="{8FCD3012-FE37-9148-B70D-84AEEFCE80E1}" type="presParOf" srcId="{16747E25-2DC4-5B44-AE21-BF1F21268D74}" destId="{32C86781-AE5D-9F4D-B8B2-B0FE9E9D4246}" srcOrd="1" destOrd="0" presId="urn:microsoft.com/office/officeart/2005/8/layout/hierarchy3"/>
    <dgm:cxn modelId="{D63B74D4-3F4C-CF46-9D7D-463AE982C03F}" type="presParOf" srcId="{32C86781-AE5D-9F4D-B8B2-B0FE9E9D4246}" destId="{0EC710E6-A1A8-C540-86C5-4E0CE78DCE54}" srcOrd="0" destOrd="0" presId="urn:microsoft.com/office/officeart/2005/8/layout/hierarchy3"/>
    <dgm:cxn modelId="{DAF0A68B-0ADC-964B-945B-29024FBB3DBB}" type="presParOf" srcId="{32C86781-AE5D-9F4D-B8B2-B0FE9E9D4246}" destId="{E7BC6FAF-E549-7D42-BC40-559EEB1B9AC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E3A35-9440-114C-A5E9-443508FBC276}">
      <dsp:nvSpPr>
        <dsp:cNvPr id="0" name=""/>
        <dsp:cNvSpPr/>
      </dsp:nvSpPr>
      <dsp:spPr>
        <a:xfrm>
          <a:off x="846533" y="3089"/>
          <a:ext cx="2288605" cy="1144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Experimental and Quasi Experimental</a:t>
          </a:r>
          <a:endParaRPr lang="en-US" sz="2400" kern="1200" dirty="0"/>
        </a:p>
      </dsp:txBody>
      <dsp:txXfrm>
        <a:off x="880048" y="36604"/>
        <a:ext cx="2221575" cy="1077272"/>
      </dsp:txXfrm>
    </dsp:sp>
    <dsp:sp modelId="{56329669-31D7-6C4D-A76E-96B9E06C8925}">
      <dsp:nvSpPr>
        <dsp:cNvPr id="0" name=""/>
        <dsp:cNvSpPr/>
      </dsp:nvSpPr>
      <dsp:spPr>
        <a:xfrm>
          <a:off x="1075393" y="1147391"/>
          <a:ext cx="228860" cy="2239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9131"/>
              </a:lnTo>
              <a:lnTo>
                <a:pt x="228860" y="223913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86313-C86C-0148-8DE1-B443EDFE19F4}">
      <dsp:nvSpPr>
        <dsp:cNvPr id="0" name=""/>
        <dsp:cNvSpPr/>
      </dsp:nvSpPr>
      <dsp:spPr>
        <a:xfrm>
          <a:off x="1304254" y="1433467"/>
          <a:ext cx="1830884" cy="3906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Usually has a counterfactual of some kind (an estimate of what would have happened if the intervention had not occurred) or a particular sort of counterfactual</a:t>
          </a:r>
          <a:br>
            <a:rPr lang="en-US" sz="1600" b="0" kern="1200" dirty="0" smtClean="0"/>
          </a:br>
          <a:r>
            <a:rPr lang="en-US" sz="1600" b="0" kern="1200" dirty="0" smtClean="0"/>
            <a:t>(for example, comparisons with a group who did not receive the intervention) </a:t>
          </a:r>
          <a:endParaRPr lang="en-US" sz="1600" kern="1200" dirty="0"/>
        </a:p>
      </dsp:txBody>
      <dsp:txXfrm>
        <a:off x="1357879" y="1487092"/>
        <a:ext cx="1723634" cy="3798861"/>
      </dsp:txXfrm>
    </dsp:sp>
    <dsp:sp modelId="{E88F574C-8435-964E-87F4-DFF947F77E7B}">
      <dsp:nvSpPr>
        <dsp:cNvPr id="0" name=""/>
        <dsp:cNvSpPr/>
      </dsp:nvSpPr>
      <dsp:spPr>
        <a:xfrm>
          <a:off x="3707289" y="3089"/>
          <a:ext cx="2288605" cy="1144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Non-experimental Designs</a:t>
          </a:r>
          <a:endParaRPr lang="en-US" sz="2400" kern="1200" dirty="0"/>
        </a:p>
      </dsp:txBody>
      <dsp:txXfrm>
        <a:off x="3740804" y="36604"/>
        <a:ext cx="2221575" cy="1077272"/>
      </dsp:txXfrm>
    </dsp:sp>
    <dsp:sp modelId="{0EC710E6-A1A8-C540-86C5-4E0CE78DCE54}">
      <dsp:nvSpPr>
        <dsp:cNvPr id="0" name=""/>
        <dsp:cNvSpPr/>
      </dsp:nvSpPr>
      <dsp:spPr>
        <a:xfrm>
          <a:off x="3936150" y="1147391"/>
          <a:ext cx="228860" cy="2340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0304"/>
              </a:lnTo>
              <a:lnTo>
                <a:pt x="228860" y="234030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C6FAF-E549-7D42-BC40-559EEB1B9AC8}">
      <dsp:nvSpPr>
        <dsp:cNvPr id="0" name=""/>
        <dsp:cNvSpPr/>
      </dsp:nvSpPr>
      <dsp:spPr>
        <a:xfrm>
          <a:off x="4165010" y="1433467"/>
          <a:ext cx="1830884" cy="4108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Are impact evaluation designs that do not include a matched comparison group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Outcomes and impacts assessed without a conventional counterfactual to address the question</a:t>
          </a:r>
          <a:endParaRPr lang="en-US" sz="1800" kern="1200" dirty="0"/>
        </a:p>
      </dsp:txBody>
      <dsp:txXfrm>
        <a:off x="4218635" y="1487092"/>
        <a:ext cx="1723634" cy="4001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1922-E17C-584C-81BD-C5488DEA549C}" type="datetimeFigureOut">
              <a:rPr lang="en-US" smtClean="0"/>
              <a:t>7/24/17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7DE52-C1E9-FE43-B64A-67051AB93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1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75B38-1B60-4CCE-8E6E-01AFA2D4908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4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4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1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7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D024-9EAB-3544-9B24-9B7361497401}" type="datetimeFigureOut">
              <a:rPr lang="en-US" smtClean="0"/>
              <a:t>7/24/17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4860-DDDA-2946-AF6F-2FB76B15C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6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Impact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  (working with Singizi)</a:t>
            </a:r>
          </a:p>
          <a:p>
            <a:r>
              <a:rPr lang="en-US" dirty="0" smtClean="0"/>
              <a:t>Presentation to NSA 3</a:t>
            </a:r>
            <a:r>
              <a:rPr lang="en-US" baseline="30000" dirty="0" smtClean="0"/>
              <a:t>rd</a:t>
            </a:r>
            <a:r>
              <a:rPr lang="en-US" dirty="0" smtClean="0"/>
              <a:t>/4</a:t>
            </a:r>
            <a:r>
              <a:rPr lang="en-US" baseline="30000" dirty="0" smtClean="0"/>
              <a:t>th</a:t>
            </a:r>
            <a:r>
              <a:rPr lang="en-US" dirty="0" smtClean="0"/>
              <a:t> 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9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 focus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employed before the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1"/>
            <a:r>
              <a:rPr lang="en-US" dirty="0" smtClean="0"/>
              <a:t>Status now - Whether the individual is still in the same workplace</a:t>
            </a:r>
          </a:p>
          <a:p>
            <a:pPr lvl="1"/>
            <a:r>
              <a:rPr lang="en-US" dirty="0" smtClean="0"/>
              <a:t>Promotion? Increase? New responsibilities? Access to training?</a:t>
            </a:r>
          </a:p>
          <a:p>
            <a:pPr lvl="1"/>
            <a:r>
              <a:rPr lang="en-US" dirty="0" smtClean="0"/>
              <a:t>Whether the </a:t>
            </a:r>
            <a:r>
              <a:rPr lang="en-US" dirty="0" err="1" smtClean="0"/>
              <a:t>programme</a:t>
            </a:r>
            <a:r>
              <a:rPr lang="en-US" dirty="0" smtClean="0"/>
              <a:t> enabled this (recognition or new skills – linked to quality or relevance of the </a:t>
            </a:r>
            <a:r>
              <a:rPr lang="en-US" dirty="0" err="1" smtClean="0"/>
              <a:t>programme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Any changes in the workplace because of their increased skill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8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 focus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self-employed before the </a:t>
            </a:r>
            <a:r>
              <a:rPr lang="en-US" dirty="0" err="1" smtClean="0"/>
              <a:t>programme</a:t>
            </a:r>
            <a:endParaRPr lang="en-US" dirty="0"/>
          </a:p>
          <a:p>
            <a:pPr lvl="1"/>
            <a:r>
              <a:rPr lang="en-US" dirty="0" smtClean="0"/>
              <a:t>Status now - whether still self-employed/employed/studying/unemployed</a:t>
            </a:r>
          </a:p>
          <a:p>
            <a:pPr lvl="1"/>
            <a:r>
              <a:rPr lang="en-US" dirty="0" smtClean="0"/>
              <a:t>Extent to which the individual has increased skills to run and grow their business (if still self-employed)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programme</a:t>
            </a:r>
            <a:r>
              <a:rPr lang="en-US" dirty="0" smtClean="0"/>
              <a:t> linked to other support as relevant (finance, market,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4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 focus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unemployed now –</a:t>
            </a:r>
          </a:p>
          <a:p>
            <a:r>
              <a:rPr lang="en-US" dirty="0" smtClean="0"/>
              <a:t>Whether still looking and if so, where -</a:t>
            </a:r>
          </a:p>
          <a:p>
            <a:r>
              <a:rPr lang="en-US" dirty="0" smtClean="0"/>
              <a:t>Whether the </a:t>
            </a:r>
            <a:r>
              <a:rPr lang="en-US" dirty="0" err="1" smtClean="0"/>
              <a:t>programme</a:t>
            </a:r>
            <a:r>
              <a:rPr lang="en-US" dirty="0" smtClean="0"/>
              <a:t> helped them to look</a:t>
            </a:r>
          </a:p>
          <a:p>
            <a:r>
              <a:rPr lang="en-US" dirty="0" smtClean="0"/>
              <a:t>What they think the </a:t>
            </a:r>
            <a:r>
              <a:rPr lang="en-US" dirty="0" err="1" smtClean="0"/>
              <a:t>programme</a:t>
            </a:r>
            <a:r>
              <a:rPr lang="en-US" dirty="0" smtClean="0"/>
              <a:t> could have done more of to assist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1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collecting data:</a:t>
            </a:r>
          </a:p>
          <a:p>
            <a:r>
              <a:rPr lang="en-US" dirty="0" smtClean="0"/>
              <a:t>Which </a:t>
            </a:r>
            <a:r>
              <a:rPr lang="en-US" dirty="0" err="1" smtClean="0"/>
              <a:t>programmes</a:t>
            </a:r>
            <a:r>
              <a:rPr lang="en-US" dirty="0"/>
              <a:t> </a:t>
            </a:r>
            <a:r>
              <a:rPr lang="en-US" dirty="0" smtClean="0"/>
              <a:t>and providers and which learners (plus contact details)</a:t>
            </a:r>
          </a:p>
          <a:p>
            <a:r>
              <a:rPr lang="en-US" dirty="0" smtClean="0"/>
              <a:t>This has been a challenge but working hard to get these</a:t>
            </a:r>
          </a:p>
          <a:p>
            <a:r>
              <a:rPr lang="en-US" dirty="0" smtClean="0"/>
              <a:t>Plan to send tracer to all sectors that have not completed a tracer (emails, calls, SMS)</a:t>
            </a:r>
          </a:p>
          <a:p>
            <a:r>
              <a:rPr lang="en-US" dirty="0" smtClean="0"/>
              <a:t>Then do sample of qualitative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impact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positive and negative, intended and unintended, direct and indirect, primary and secondary effects produced by an intervention. </a:t>
            </a:r>
            <a:endParaRPr lang="en-US" sz="3600" dirty="0" smtClean="0"/>
          </a:p>
          <a:p>
            <a:pPr marL="0" indent="0">
              <a:buNone/>
            </a:pPr>
            <a:r>
              <a:rPr lang="en-US" sz="2000" dirty="0" smtClean="0"/>
              <a:t>	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OECD </a:t>
            </a:r>
            <a:r>
              <a:rPr lang="en-US" sz="2000" dirty="0"/>
              <a:t>Development Assistance Committee </a:t>
            </a:r>
            <a:r>
              <a:rPr lang="en-US" sz="2000" dirty="0" smtClean="0"/>
              <a:t>definition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1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understanding impact there is a need to go </a:t>
            </a:r>
            <a:r>
              <a:rPr lang="en-US" dirty="0"/>
              <a:t>beyond  “</a:t>
            </a:r>
            <a:r>
              <a:rPr lang="en-US" i="1" dirty="0"/>
              <a:t>what </a:t>
            </a:r>
            <a:r>
              <a:rPr lang="en-US" dirty="0"/>
              <a:t>works and for </a:t>
            </a:r>
            <a:r>
              <a:rPr lang="en-US" i="1" dirty="0"/>
              <a:t>which groups</a:t>
            </a:r>
            <a:r>
              <a:rPr lang="en-US" dirty="0"/>
              <a:t>” and answer other equally important and related questions, such as “why do certain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/>
              <a:t>work for some groups and not for </a:t>
            </a:r>
            <a:r>
              <a:rPr lang="en-US" dirty="0" smtClean="0"/>
              <a:t>others”.</a:t>
            </a:r>
            <a:r>
              <a:rPr lang="en-ZA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r>
              <a:rPr lang="en-ZA" sz="2000" dirty="0" smtClean="0"/>
              <a:t>	Martin </a:t>
            </a:r>
            <a:r>
              <a:rPr lang="en-ZA" sz="2000" dirty="0"/>
              <a:t>and Grubb, What works and for </a:t>
            </a:r>
            <a:r>
              <a:rPr lang="en-ZA" sz="2000" dirty="0" smtClean="0"/>
              <a:t>whom:A </a:t>
            </a:r>
            <a:r>
              <a:rPr lang="en-ZA" sz="2000" dirty="0"/>
              <a:t>review of OECD </a:t>
            </a:r>
            <a:r>
              <a:rPr lang="en-ZA" sz="2000" dirty="0" smtClean="0"/>
              <a:t>	countries</a:t>
            </a:r>
            <a:r>
              <a:rPr lang="en-ZA" sz="2000" dirty="0"/>
              <a:t>’ experiences with active labour market policies, Swedish </a:t>
            </a:r>
            <a:r>
              <a:rPr lang="en-ZA" sz="2000" dirty="0" smtClean="0"/>
              <a:t>	Economic </a:t>
            </a:r>
            <a:r>
              <a:rPr lang="en-ZA" sz="2000" dirty="0"/>
              <a:t>Policy Review, 8 (2001) 9-56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3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4" y="205155"/>
            <a:ext cx="8282354" cy="59201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Possible Impact Evaluations Designs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52561"/>
              </p:ext>
            </p:extLst>
          </p:nvPr>
        </p:nvGraphicFramePr>
        <p:xfrm>
          <a:off x="687950" y="931702"/>
          <a:ext cx="6842428" cy="554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2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this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Undertaking a meta-review of impact studies undertaken during the period of NSDSIII</a:t>
            </a:r>
          </a:p>
          <a:p>
            <a:r>
              <a:rPr lang="en-US" dirty="0" smtClean="0"/>
              <a:t>Completing a tracer study (where sectors have not undertaken a tracer study)</a:t>
            </a:r>
          </a:p>
          <a:p>
            <a:r>
              <a:rPr lang="en-US" dirty="0" smtClean="0"/>
              <a:t>Will not have a control group but instead is a longitudinal study (though possibility of comparing with administrative data available being explored to provide a point of comparison for key issues such as length of time to transition to the </a:t>
            </a:r>
            <a:r>
              <a:rPr lang="en-US" dirty="0" err="1" smtClean="0"/>
              <a:t>labour</a:t>
            </a:r>
            <a:r>
              <a:rPr lang="en-US" dirty="0" smtClean="0"/>
              <a:t> market where </a:t>
            </a:r>
            <a:r>
              <a:rPr lang="en-US" dirty="0" err="1" smtClean="0"/>
              <a:t>programmes</a:t>
            </a:r>
            <a:r>
              <a:rPr lang="en-US" dirty="0" smtClean="0"/>
              <a:t> are offered to unemployed)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1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171450" y="6356350"/>
            <a:ext cx="4229100" cy="365125"/>
          </a:xfrm>
        </p:spPr>
        <p:txBody>
          <a:bodyPr/>
          <a:lstStyle/>
          <a:p>
            <a:r>
              <a:rPr lang="en-ZA" dirty="0" smtClean="0"/>
              <a:t>Adapted from Michael Bambeger, June 28, 2011 and Singizi Theory of Change and complex programmes</a:t>
            </a:r>
            <a:endParaRPr lang="en-ZA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82ADE4C9-E83A-4E81-9689-78A19A1C4B4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Rationale for this design selection</a:t>
            </a:r>
          </a:p>
        </p:txBody>
      </p:sp>
      <p:cxnSp>
        <p:nvCxnSpPr>
          <p:cNvPr id="19463" name="Straight Connector 10"/>
          <p:cNvCxnSpPr>
            <a:cxnSpLocks noChangeShapeType="1"/>
          </p:cNvCxnSpPr>
          <p:nvPr/>
        </p:nvCxnSpPr>
        <p:spPr bwMode="auto">
          <a:xfrm>
            <a:off x="1752600" y="4648200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5" name="Rectangle 18"/>
          <p:cNvSpPr>
            <a:spLocks noChangeArrowheads="1"/>
          </p:cNvSpPr>
          <p:nvPr/>
        </p:nvSpPr>
        <p:spPr bwMode="auto">
          <a:xfrm>
            <a:off x="2209800" y="3962400"/>
            <a:ext cx="1447800" cy="381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/>
              <a:t>Complicated programs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9466" name="Rectangle 19"/>
          <p:cNvSpPr>
            <a:spLocks noChangeArrowheads="1"/>
          </p:cNvSpPr>
          <p:nvPr/>
        </p:nvSpPr>
        <p:spPr bwMode="auto">
          <a:xfrm>
            <a:off x="1752600" y="4953000"/>
            <a:ext cx="2209800" cy="3048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/>
              <a:t>Simple projects</a:t>
            </a:r>
          </a:p>
          <a:p>
            <a:pPr algn="ctr"/>
            <a:endParaRPr lang="en-US" sz="1600" b="1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867400" y="5181600"/>
            <a:ext cx="2971800" cy="10668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 “blue print” producing standardized product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  relatively linear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  Limited number of services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 Time-bound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 defined and often small target    population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100" dirty="0"/>
              <a:t>  Defined objectives</a:t>
            </a:r>
          </a:p>
        </p:txBody>
      </p:sp>
      <p:sp>
        <p:nvSpPr>
          <p:cNvPr id="19468" name="Rectangle 21"/>
          <p:cNvSpPr>
            <a:spLocks noChangeArrowheads="1"/>
          </p:cNvSpPr>
          <p:nvPr/>
        </p:nvSpPr>
        <p:spPr bwMode="auto">
          <a:xfrm>
            <a:off x="5257800" y="3581400"/>
            <a:ext cx="3276600" cy="13716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100"/>
              <a:t>  May include a number of projects and wider scope</a:t>
            </a:r>
          </a:p>
          <a:p>
            <a:pPr>
              <a:buFont typeface="Arial" charset="0"/>
              <a:buChar char="•"/>
            </a:pPr>
            <a:r>
              <a:rPr lang="en-US" sz="1100"/>
              <a:t>  Often involves several blueprint approaches</a:t>
            </a:r>
          </a:p>
          <a:p>
            <a:pPr>
              <a:buFont typeface="Arial" charset="0"/>
              <a:buChar char="•"/>
            </a:pPr>
            <a:r>
              <a:rPr lang="en-US" sz="1100"/>
              <a:t>  Defined objectives but often broader and less precise and harder to measure</a:t>
            </a:r>
          </a:p>
          <a:p>
            <a:pPr>
              <a:buFont typeface="Arial" charset="0"/>
              <a:buChar char="•"/>
            </a:pPr>
            <a:r>
              <a:rPr lang="en-US" sz="1100"/>
              <a:t>  Often not time-bound</a:t>
            </a:r>
          </a:p>
          <a:p>
            <a:pPr>
              <a:buFont typeface="Arial" charset="0"/>
              <a:buChar char="•"/>
            </a:pPr>
            <a:r>
              <a:rPr lang="en-US" sz="1100"/>
              <a:t>  Context important</a:t>
            </a:r>
          </a:p>
          <a:p>
            <a:pPr>
              <a:buFont typeface="Arial" charset="0"/>
              <a:buChar char="•"/>
            </a:pPr>
            <a:r>
              <a:rPr lang="en-US" sz="1100"/>
              <a:t>  multiple donors and national agencies</a:t>
            </a:r>
          </a:p>
        </p:txBody>
      </p:sp>
      <p:sp>
        <p:nvSpPr>
          <p:cNvPr id="19469" name="Rectangle 22"/>
          <p:cNvSpPr>
            <a:spLocks noChangeArrowheads="1"/>
          </p:cNvSpPr>
          <p:nvPr/>
        </p:nvSpPr>
        <p:spPr bwMode="auto">
          <a:xfrm>
            <a:off x="4572000" y="1417638"/>
            <a:ext cx="4114800" cy="18335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100" dirty="0"/>
              <a:t>  country-led planning and </a:t>
            </a:r>
            <a:r>
              <a:rPr lang="en-US" sz="1100" dirty="0" smtClean="0"/>
              <a:t>evaluation (often covers whole country)</a:t>
            </a:r>
          </a:p>
          <a:p>
            <a:pPr>
              <a:buFont typeface="Arial" charset="0"/>
              <a:buChar char="•"/>
            </a:pPr>
            <a:r>
              <a:rPr lang="en-US" sz="1100" dirty="0"/>
              <a:t> </a:t>
            </a:r>
            <a:r>
              <a:rPr lang="en-US" sz="1100" dirty="0" smtClean="0"/>
              <a:t>Has </a:t>
            </a:r>
            <a:r>
              <a:rPr lang="en-GB" sz="1100" dirty="0" smtClean="0"/>
              <a:t> </a:t>
            </a:r>
            <a:r>
              <a:rPr lang="en-GB" sz="1100" dirty="0"/>
              <a:t>horizontal and vertical partnerships</a:t>
            </a:r>
            <a:r>
              <a:rPr lang="en-ZA" sz="1100" dirty="0" smtClean="0">
                <a:effectLst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GB" sz="1100" dirty="0" smtClean="0"/>
              <a:t> Aim </a:t>
            </a:r>
            <a:r>
              <a:rPr lang="en-GB" sz="1100" dirty="0"/>
              <a:t>of long-term changes, but a need for short-term results </a:t>
            </a:r>
            <a:endParaRPr lang="en-GB" sz="1100" dirty="0" smtClean="0"/>
          </a:p>
          <a:p>
            <a:pPr>
              <a:buFont typeface="Arial" charset="0"/>
              <a:buChar char="•"/>
            </a:pPr>
            <a:r>
              <a:rPr lang="en-GB" sz="1100" dirty="0" smtClean="0"/>
              <a:t> Multiple </a:t>
            </a:r>
            <a:r>
              <a:rPr lang="en-GB" sz="1100" dirty="0"/>
              <a:t>stakeholders with different perspectives</a:t>
            </a:r>
            <a:r>
              <a:rPr lang="en-ZA" sz="1100" dirty="0" smtClean="0">
                <a:effectLst/>
              </a:rPr>
              <a:t> </a:t>
            </a:r>
            <a:endParaRPr lang="en-US" sz="1100" dirty="0"/>
          </a:p>
          <a:p>
            <a:pPr>
              <a:buFont typeface="Arial" charset="0"/>
              <a:buChar char="•"/>
            </a:pPr>
            <a:r>
              <a:rPr lang="en-US" sz="1100" dirty="0"/>
              <a:t> </a:t>
            </a:r>
            <a:r>
              <a:rPr lang="en-US" sz="1100" dirty="0" smtClean="0"/>
              <a:t>Non </a:t>
            </a:r>
            <a:r>
              <a:rPr lang="en-US" sz="1100" dirty="0"/>
              <a:t>linear</a:t>
            </a:r>
          </a:p>
          <a:p>
            <a:pPr>
              <a:buFont typeface="Arial" charset="0"/>
              <a:buChar char="•"/>
            </a:pPr>
            <a:r>
              <a:rPr lang="en-US" sz="1100" dirty="0"/>
              <a:t>  Many components or </a:t>
            </a:r>
            <a:r>
              <a:rPr lang="en-US" sz="1100" dirty="0" smtClean="0"/>
              <a:t>services</a:t>
            </a:r>
          </a:p>
          <a:p>
            <a:pPr>
              <a:buFont typeface="Arial" charset="0"/>
              <a:buChar char="•"/>
            </a:pPr>
            <a:r>
              <a:rPr lang="en-GB" sz="1100" dirty="0"/>
              <a:t>Different theories of change evident across projects </a:t>
            </a:r>
            <a:endParaRPr lang="en-US" sz="1100" dirty="0"/>
          </a:p>
          <a:p>
            <a:pPr>
              <a:buFont typeface="Arial" charset="0"/>
              <a:buChar char="•"/>
            </a:pPr>
            <a:r>
              <a:rPr lang="en-US" sz="1100" dirty="0" smtClean="0"/>
              <a:t> Multiple </a:t>
            </a:r>
            <a:r>
              <a:rPr lang="en-US" sz="1100" dirty="0"/>
              <a:t>donors and agencies</a:t>
            </a:r>
          </a:p>
          <a:p>
            <a:pPr>
              <a:buFont typeface="Arial" charset="0"/>
              <a:buChar char="•"/>
            </a:pPr>
            <a:r>
              <a:rPr lang="en-US" sz="1100" dirty="0"/>
              <a:t> </a:t>
            </a:r>
            <a:r>
              <a:rPr lang="en-US" sz="1100" dirty="0" smtClean="0"/>
              <a:t>Context </a:t>
            </a:r>
            <a:r>
              <a:rPr lang="en-US" sz="1100" dirty="0"/>
              <a:t>is </a:t>
            </a:r>
            <a:r>
              <a:rPr lang="en-US" sz="1100" dirty="0" smtClean="0"/>
              <a:t>critical and challenge has multiple and contested causes</a:t>
            </a:r>
            <a:endParaRPr lang="en-US" sz="1100" dirty="0"/>
          </a:p>
        </p:txBody>
      </p:sp>
      <p:sp>
        <p:nvSpPr>
          <p:cNvPr id="24" name="Left Arrow 23"/>
          <p:cNvSpPr/>
          <p:nvPr/>
        </p:nvSpPr>
        <p:spPr bwMode="auto">
          <a:xfrm>
            <a:off x="3429000" y="2438400"/>
            <a:ext cx="1066800" cy="228600"/>
          </a:xfrm>
          <a:prstGeom prst="lef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71" name="Left Arrow 24"/>
          <p:cNvSpPr>
            <a:spLocks noChangeArrowheads="1"/>
          </p:cNvSpPr>
          <p:nvPr/>
        </p:nvSpPr>
        <p:spPr bwMode="auto">
          <a:xfrm>
            <a:off x="4191000" y="4038600"/>
            <a:ext cx="977900" cy="381000"/>
          </a:xfrm>
          <a:prstGeom prst="leftArrow">
            <a:avLst>
              <a:gd name="adj1" fmla="val 50000"/>
              <a:gd name="adj2" fmla="val 4997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eft Arrow 25"/>
          <p:cNvSpPr>
            <a:spLocks noChangeArrowheads="1"/>
          </p:cNvSpPr>
          <p:nvPr/>
        </p:nvSpPr>
        <p:spPr bwMode="auto">
          <a:xfrm>
            <a:off x="4800600" y="5257800"/>
            <a:ext cx="977900" cy="381000"/>
          </a:xfrm>
          <a:prstGeom prst="leftArrow">
            <a:avLst>
              <a:gd name="adj1" fmla="val 50000"/>
              <a:gd name="adj2" fmla="val 49979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Rectangle 26"/>
          <p:cNvSpPr>
            <a:spLocks noChangeArrowheads="1"/>
          </p:cNvSpPr>
          <p:nvPr/>
        </p:nvSpPr>
        <p:spPr bwMode="auto">
          <a:xfrm>
            <a:off x="762000" y="2057400"/>
            <a:ext cx="838200" cy="457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sz="1400" b="1" dirty="0" smtClean="0"/>
              <a:t>Large, complex</a:t>
            </a:r>
            <a:endParaRPr lang="en-US" sz="1400" b="1" dirty="0"/>
          </a:p>
        </p:txBody>
      </p:sp>
      <p:sp>
        <p:nvSpPr>
          <p:cNvPr id="19474" name="Rectangle 27"/>
          <p:cNvSpPr>
            <a:spLocks noChangeArrowheads="1"/>
          </p:cNvSpPr>
          <p:nvPr/>
        </p:nvSpPr>
        <p:spPr bwMode="auto">
          <a:xfrm>
            <a:off x="685800" y="5029200"/>
            <a:ext cx="838200" cy="457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sz="1200" b="1" dirty="0" smtClean="0"/>
              <a:t>Small, simple</a:t>
            </a:r>
            <a:endParaRPr lang="en-US" sz="1200" b="1" dirty="0"/>
          </a:p>
        </p:txBody>
      </p:sp>
      <p:sp>
        <p:nvSpPr>
          <p:cNvPr id="19475" name="Down Arrow 32"/>
          <p:cNvSpPr>
            <a:spLocks noChangeArrowheads="1"/>
          </p:cNvSpPr>
          <p:nvPr/>
        </p:nvSpPr>
        <p:spPr bwMode="auto">
          <a:xfrm>
            <a:off x="914400" y="2667000"/>
            <a:ext cx="381000" cy="2362200"/>
          </a:xfrm>
          <a:prstGeom prst="down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743200" y="3048000"/>
            <a:ext cx="838200" cy="3048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sz="1100" b="1" dirty="0"/>
          </a:p>
        </p:txBody>
      </p:sp>
      <p:sp>
        <p:nvSpPr>
          <p:cNvPr id="22" name="Rectangle 21"/>
          <p:cNvSpPr/>
          <p:nvPr/>
        </p:nvSpPr>
        <p:spPr>
          <a:xfrm>
            <a:off x="2438400" y="3086100"/>
            <a:ext cx="1219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Complex interventions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461" name="Isosceles Triangle 6"/>
          <p:cNvSpPr>
            <a:spLocks noChangeArrowheads="1"/>
          </p:cNvSpPr>
          <p:nvPr/>
        </p:nvSpPr>
        <p:spPr bwMode="auto">
          <a:xfrm>
            <a:off x="1219200" y="1981200"/>
            <a:ext cx="3581400" cy="3733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2" name="Straight Connector 31"/>
          <p:cNvCxnSpPr>
            <a:stCxn id="19461" idx="1"/>
            <a:endCxn id="19461" idx="5"/>
          </p:cNvCxnSpPr>
          <p:nvPr/>
        </p:nvCxnSpPr>
        <p:spPr>
          <a:xfrm rot="10800000" flipH="1">
            <a:off x="2114550" y="3848100"/>
            <a:ext cx="1790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950" y="1334869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Its practical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61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4" y="205155"/>
            <a:ext cx="8282354" cy="59201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Implications for methodology</a:t>
            </a:r>
            <a:endParaRPr lang="en-US" sz="3200" dirty="0"/>
          </a:p>
        </p:txBody>
      </p:sp>
      <p:sp>
        <p:nvSpPr>
          <p:cNvPr id="5" name="Cloud Callout 4"/>
          <p:cNvSpPr/>
          <p:nvPr/>
        </p:nvSpPr>
        <p:spPr>
          <a:xfrm>
            <a:off x="387188" y="797171"/>
            <a:ext cx="3101080" cy="279269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Need to consider quantitative and qualitative data -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520048" y="4043269"/>
            <a:ext cx="3239152" cy="244219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Which can be collected in many various ways, like surveys, focus group discussions, interviews,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013200" y="1100667"/>
            <a:ext cx="4385408" cy="420207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ZA" dirty="0" smtClean="0"/>
              <a:t>Participatory, developmental and utilisation approach –</a:t>
            </a:r>
          </a:p>
          <a:p>
            <a:pPr marL="0" lvl="0" indent="0">
              <a:buNone/>
            </a:pPr>
            <a:r>
              <a:rPr lang="en-ZA" dirty="0" smtClean="0"/>
              <a:t>these consider change from the perspective of the people/communities/institutions undergoing the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3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 focus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Programme</a:t>
            </a:r>
            <a:r>
              <a:rPr lang="en-US" dirty="0" smtClean="0"/>
              <a:t> details – field, level, type</a:t>
            </a:r>
          </a:p>
          <a:p>
            <a:r>
              <a:rPr lang="en-US" dirty="0" smtClean="0"/>
              <a:t>Status in </a:t>
            </a:r>
            <a:r>
              <a:rPr lang="en-US" dirty="0" err="1" smtClean="0"/>
              <a:t>programme</a:t>
            </a:r>
            <a:r>
              <a:rPr lang="en-US" dirty="0" smtClean="0"/>
              <a:t> (if still in – STOP, if dropped out – one set of questions, if completed – another set of questions)</a:t>
            </a:r>
          </a:p>
          <a:p>
            <a:r>
              <a:rPr lang="en-US" dirty="0" smtClean="0"/>
              <a:t>Demographics – ace, gender, age, disability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Entry into </a:t>
            </a:r>
            <a:r>
              <a:rPr lang="en-US" dirty="0" err="1" smtClean="0"/>
              <a:t>programme</a:t>
            </a:r>
            <a:r>
              <a:rPr lang="en-US" dirty="0" smtClean="0"/>
              <a:t> – motivation, selection,  employment status when entering the </a:t>
            </a:r>
            <a:r>
              <a:rPr lang="en-US" dirty="0" err="1" smtClean="0"/>
              <a:t>programme</a:t>
            </a:r>
            <a:r>
              <a:rPr lang="en-US" dirty="0" smtClean="0"/>
              <a:t> (will route from here)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0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 focus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unemployed/pre-employed before the </a:t>
            </a:r>
            <a:r>
              <a:rPr lang="en-US" dirty="0" err="1" smtClean="0"/>
              <a:t>programme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Employment status now and/or education status</a:t>
            </a:r>
          </a:p>
          <a:p>
            <a:pPr lvl="1"/>
            <a:r>
              <a:rPr lang="en-US" dirty="0" smtClean="0"/>
              <a:t>Extent to which </a:t>
            </a:r>
            <a:r>
              <a:rPr lang="en-US" dirty="0" err="1" smtClean="0"/>
              <a:t>programme</a:t>
            </a:r>
            <a:r>
              <a:rPr lang="en-US" dirty="0" smtClean="0"/>
              <a:t> enabled you to access this employment (support measures in place and recognition of </a:t>
            </a:r>
            <a:r>
              <a:rPr lang="en-US" dirty="0" err="1" smtClean="0"/>
              <a:t>programme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Whether the </a:t>
            </a:r>
            <a:r>
              <a:rPr lang="en-US" dirty="0" err="1" smtClean="0"/>
              <a:t>programme</a:t>
            </a:r>
            <a:r>
              <a:rPr lang="en-US" dirty="0" smtClean="0"/>
              <a:t> enabled the learner to succeed in this work (quality </a:t>
            </a:r>
            <a:r>
              <a:rPr lang="en-US" dirty="0"/>
              <a:t>and relevance of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and opportunities that the learner have had access to in the workplace)</a:t>
            </a:r>
          </a:p>
          <a:p>
            <a:pPr lvl="1"/>
            <a:r>
              <a:rPr lang="en-US" dirty="0" smtClean="0"/>
              <a:t>Possibilities of navigating further pathways of learning or 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1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803</Words>
  <Application>Microsoft Macintosh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Impact evaluation</vt:lpstr>
      <vt:lpstr>Defining impact evaluation</vt:lpstr>
      <vt:lpstr>Extending the definition</vt:lpstr>
      <vt:lpstr>Possible Impact Evaluations Designs</vt:lpstr>
      <vt:lpstr>Approach for this study</vt:lpstr>
      <vt:lpstr>Rationale for this design selection</vt:lpstr>
      <vt:lpstr>Implications for methodology</vt:lpstr>
      <vt:lpstr>Tracer focus </vt:lpstr>
      <vt:lpstr>Tracer focus (continued)</vt:lpstr>
      <vt:lpstr>Tracer focus (continued)</vt:lpstr>
      <vt:lpstr>Tracer focus (continued)</vt:lpstr>
      <vt:lpstr>Tracer focus (continued)</vt:lpstr>
      <vt:lpstr>Process</vt:lpstr>
    </vt:vector>
  </TitlesOfParts>
  <Company>Singizi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 Marock</dc:creator>
  <cp:lastModifiedBy>Microsoft Office User</cp:lastModifiedBy>
  <cp:revision>22</cp:revision>
  <dcterms:created xsi:type="dcterms:W3CDTF">2017-07-23T08:33:40Z</dcterms:created>
  <dcterms:modified xsi:type="dcterms:W3CDTF">2017-07-24T07:21:54Z</dcterms:modified>
</cp:coreProperties>
</file>