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12"/>
  </p:notesMasterIdLst>
  <p:sldIdLst>
    <p:sldId id="422" r:id="rId2"/>
    <p:sldId id="423" r:id="rId3"/>
    <p:sldId id="424" r:id="rId4"/>
    <p:sldId id="427" r:id="rId5"/>
    <p:sldId id="433" r:id="rId6"/>
    <p:sldId id="428" r:id="rId7"/>
    <p:sldId id="429" r:id="rId8"/>
    <p:sldId id="430" r:id="rId9"/>
    <p:sldId id="431" r:id="rId10"/>
    <p:sldId id="432" r:id="rId11"/>
  </p:sldIdLst>
  <p:sldSz cx="12192000" cy="6858000"/>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DABA954-6633-4884-A0E4-80E4150318F7}">
          <p14:sldIdLst>
            <p14:sldId id="422"/>
            <p14:sldId id="423"/>
            <p14:sldId id="424"/>
            <p14:sldId id="427"/>
            <p14:sldId id="433"/>
            <p14:sldId id="428"/>
            <p14:sldId id="429"/>
            <p14:sldId id="430"/>
            <p14:sldId id="431"/>
            <p14:sldId id="432"/>
          </p14:sldIdLst>
        </p14:section>
        <p14:section name="Untitled Section" id="{33283BA5-9667-47AD-BA8F-E240E2360BD7}">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AD0101"/>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596" autoAdjust="0"/>
    <p:restoredTop sz="94715" autoAdjust="0"/>
  </p:normalViewPr>
  <p:slideViewPr>
    <p:cSldViewPr>
      <p:cViewPr varScale="1">
        <p:scale>
          <a:sx n="87" d="100"/>
          <a:sy n="87" d="100"/>
        </p:scale>
        <p:origin x="1008"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838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D03D1E-899A-A548-8A78-A570236EF256}" type="doc">
      <dgm:prSet loTypeId="urn:microsoft.com/office/officeart/2005/8/layout/vList2" loCatId="list" qsTypeId="urn:microsoft.com/office/officeart/2005/8/quickstyle/simple4" qsCatId="simple" csTypeId="urn:microsoft.com/office/officeart/2005/8/colors/colorful3" csCatId="colorful"/>
      <dgm:spPr/>
      <dgm:t>
        <a:bodyPr/>
        <a:lstStyle/>
        <a:p>
          <a:endParaRPr lang="en-US"/>
        </a:p>
      </dgm:t>
    </dgm:pt>
    <dgm:pt modelId="{4B3E211C-3816-EC4F-8989-6FF6DB20C397}">
      <dgm:prSet custT="1"/>
      <dgm:spPr/>
      <dgm:t>
        <a:bodyPr/>
        <a:lstStyle/>
        <a:p>
          <a:pPr rtl="0"/>
          <a:r>
            <a:rPr lang="en-ZA" sz="1800" dirty="0" smtClean="0"/>
            <a:t>Narrative: a brief overview of what the strategy intended to achieve</a:t>
          </a:r>
          <a:endParaRPr lang="en-ZA" sz="1800" dirty="0"/>
        </a:p>
      </dgm:t>
    </dgm:pt>
    <dgm:pt modelId="{8CF2837E-F682-FE47-A5C9-D1A1FB089C81}" type="parTrans" cxnId="{2ADE2D9B-9354-C543-A3E4-CCAFF5815CC4}">
      <dgm:prSet/>
      <dgm:spPr/>
      <dgm:t>
        <a:bodyPr/>
        <a:lstStyle/>
        <a:p>
          <a:endParaRPr lang="en-US"/>
        </a:p>
      </dgm:t>
    </dgm:pt>
    <dgm:pt modelId="{2351D044-E931-5045-898D-43E3D2DE643F}" type="sibTrans" cxnId="{2ADE2D9B-9354-C543-A3E4-CCAFF5815CC4}">
      <dgm:prSet/>
      <dgm:spPr/>
      <dgm:t>
        <a:bodyPr/>
        <a:lstStyle/>
        <a:p>
          <a:endParaRPr lang="en-US"/>
        </a:p>
      </dgm:t>
    </dgm:pt>
    <dgm:pt modelId="{3243EDE3-57F0-1748-8EED-EE2824051215}">
      <dgm:prSet custT="1"/>
      <dgm:spPr/>
      <dgm:t>
        <a:bodyPr/>
        <a:lstStyle/>
        <a:p>
          <a:pPr rtl="0"/>
          <a:r>
            <a:rPr lang="en-ZA" sz="1800" smtClean="0"/>
            <a:t>Outputs</a:t>
          </a:r>
          <a:endParaRPr lang="en-ZA" sz="1800" dirty="0"/>
        </a:p>
      </dgm:t>
    </dgm:pt>
    <dgm:pt modelId="{F389BE74-AF5E-204A-BEFE-FA0F8C8AF497}" type="parTrans" cxnId="{31C39A27-38C2-B344-9E2E-9C055F40B10A}">
      <dgm:prSet/>
      <dgm:spPr/>
      <dgm:t>
        <a:bodyPr/>
        <a:lstStyle/>
        <a:p>
          <a:endParaRPr lang="en-US"/>
        </a:p>
      </dgm:t>
    </dgm:pt>
    <dgm:pt modelId="{EA0CC7A8-291F-0645-AA21-24E73AA9D8EB}" type="sibTrans" cxnId="{31C39A27-38C2-B344-9E2E-9C055F40B10A}">
      <dgm:prSet/>
      <dgm:spPr/>
      <dgm:t>
        <a:bodyPr/>
        <a:lstStyle/>
        <a:p>
          <a:endParaRPr lang="en-US"/>
        </a:p>
      </dgm:t>
    </dgm:pt>
    <dgm:pt modelId="{BD5FA7E2-87DC-C34B-BCC5-BDE6DFA86779}">
      <dgm:prSet/>
      <dgm:spPr/>
      <dgm:t>
        <a:bodyPr/>
        <a:lstStyle/>
        <a:p>
          <a:pPr rtl="0"/>
          <a:r>
            <a:rPr lang="en-ZA" dirty="0" smtClean="0"/>
            <a:t>Note: it is possible to include activities and inputs in a TOC but there is little in NSDSIII that can be described as such. Implementers were given responsibility for achieving the outputs and outcomes, without inputs and activities being pre-determined by the strategy. </a:t>
          </a:r>
          <a:endParaRPr lang="en-ZA" dirty="0"/>
        </a:p>
      </dgm:t>
    </dgm:pt>
    <dgm:pt modelId="{02351FAC-B11C-0C42-907C-BD5C09CEA066}" type="parTrans" cxnId="{3A8C9627-E87B-CE49-82A3-C61D22536C58}">
      <dgm:prSet/>
      <dgm:spPr/>
      <dgm:t>
        <a:bodyPr/>
        <a:lstStyle/>
        <a:p>
          <a:endParaRPr lang="en-US"/>
        </a:p>
      </dgm:t>
    </dgm:pt>
    <dgm:pt modelId="{11B8AE34-AD48-3640-A105-9E1E469B9795}" type="sibTrans" cxnId="{3A8C9627-E87B-CE49-82A3-C61D22536C58}">
      <dgm:prSet/>
      <dgm:spPr/>
      <dgm:t>
        <a:bodyPr/>
        <a:lstStyle/>
        <a:p>
          <a:endParaRPr lang="en-US"/>
        </a:p>
      </dgm:t>
    </dgm:pt>
    <dgm:pt modelId="{ECD33E34-65BC-C945-B264-9733FCA031E4}">
      <dgm:prSet custT="1"/>
      <dgm:spPr/>
      <dgm:t>
        <a:bodyPr/>
        <a:lstStyle/>
        <a:p>
          <a:pPr rtl="0"/>
          <a:r>
            <a:rPr lang="en-ZA" sz="1800" dirty="0" smtClean="0"/>
            <a:t>Assumptions: the assumptions that are either explicit or implied. If these are correct then progress will be greater than if they are not. </a:t>
          </a:r>
          <a:endParaRPr lang="en-ZA" sz="1800" dirty="0"/>
        </a:p>
      </dgm:t>
    </dgm:pt>
    <dgm:pt modelId="{491A2CD9-9B4B-854B-938E-95AAF1B4523F}" type="parTrans" cxnId="{BEF2EC82-55D9-4C4D-A75A-6048478BE2D7}">
      <dgm:prSet/>
      <dgm:spPr/>
      <dgm:t>
        <a:bodyPr/>
        <a:lstStyle/>
        <a:p>
          <a:endParaRPr lang="en-US"/>
        </a:p>
      </dgm:t>
    </dgm:pt>
    <dgm:pt modelId="{59A99104-3627-AA4F-AB89-20A8CC0430AF}" type="sibTrans" cxnId="{BEF2EC82-55D9-4C4D-A75A-6048478BE2D7}">
      <dgm:prSet/>
      <dgm:spPr/>
      <dgm:t>
        <a:bodyPr/>
        <a:lstStyle/>
        <a:p>
          <a:endParaRPr lang="en-US"/>
        </a:p>
      </dgm:t>
    </dgm:pt>
    <dgm:pt modelId="{3B7A16C8-5CB5-184F-BA92-6C2436CF86EC}">
      <dgm:prSet custT="1"/>
      <dgm:spPr/>
      <dgm:t>
        <a:bodyPr/>
        <a:lstStyle/>
        <a:p>
          <a:pPr rtl="0"/>
          <a:r>
            <a:rPr lang="en-ZA" sz="1800" dirty="0" smtClean="0"/>
            <a:t>Whilst measuring progress against the TOC, it is also important to test assumptions.</a:t>
          </a:r>
          <a:endParaRPr lang="en-ZA" sz="1800" dirty="0"/>
        </a:p>
      </dgm:t>
    </dgm:pt>
    <dgm:pt modelId="{DE4A5353-93D6-2440-A366-F28A8F978768}" type="parTrans" cxnId="{3B739556-43C3-554C-977B-E5354170B5D7}">
      <dgm:prSet/>
      <dgm:spPr/>
      <dgm:t>
        <a:bodyPr/>
        <a:lstStyle/>
        <a:p>
          <a:endParaRPr lang="en-US"/>
        </a:p>
      </dgm:t>
    </dgm:pt>
    <dgm:pt modelId="{7DD7FAE7-5E1E-DE4F-B7BF-8926AF5036F1}" type="sibTrans" cxnId="{3B739556-43C3-554C-977B-E5354170B5D7}">
      <dgm:prSet/>
      <dgm:spPr/>
      <dgm:t>
        <a:bodyPr/>
        <a:lstStyle/>
        <a:p>
          <a:endParaRPr lang="en-US"/>
        </a:p>
      </dgm:t>
    </dgm:pt>
    <dgm:pt modelId="{44C4FBFB-F12E-6D48-9B87-2D94879AF75A}">
      <dgm:prSet custT="1"/>
      <dgm:spPr/>
      <dgm:t>
        <a:bodyPr/>
        <a:lstStyle/>
        <a:p>
          <a:pPr rtl="0"/>
          <a:r>
            <a:rPr lang="en-ZA" sz="1800" dirty="0" smtClean="0"/>
            <a:t>Visual presentation of how change will be achieved, sequencing of:</a:t>
          </a:r>
          <a:endParaRPr lang="en-ZA" sz="1800" dirty="0"/>
        </a:p>
      </dgm:t>
    </dgm:pt>
    <dgm:pt modelId="{883AEAAF-04C4-1948-90B1-D3F512EEAE5C}" type="sibTrans" cxnId="{85B9CD97-1FA1-2740-8D14-4694C9728854}">
      <dgm:prSet/>
      <dgm:spPr/>
      <dgm:t>
        <a:bodyPr/>
        <a:lstStyle/>
        <a:p>
          <a:endParaRPr lang="en-US"/>
        </a:p>
      </dgm:t>
    </dgm:pt>
    <dgm:pt modelId="{18D10666-A069-CA49-9186-1C743F535263}" type="parTrans" cxnId="{85B9CD97-1FA1-2740-8D14-4694C9728854}">
      <dgm:prSet/>
      <dgm:spPr/>
      <dgm:t>
        <a:bodyPr/>
        <a:lstStyle/>
        <a:p>
          <a:endParaRPr lang="en-US"/>
        </a:p>
      </dgm:t>
    </dgm:pt>
    <dgm:pt modelId="{43DEAD40-1AC1-AD45-88E0-6DD00D92E753}">
      <dgm:prSet custT="1"/>
      <dgm:spPr/>
      <dgm:t>
        <a:bodyPr/>
        <a:lstStyle/>
        <a:p>
          <a:pPr rtl="0"/>
          <a:r>
            <a:rPr lang="en-ZA" sz="1800" dirty="0" smtClean="0"/>
            <a:t>Impact</a:t>
          </a:r>
          <a:endParaRPr lang="en-ZA" sz="1800" dirty="0"/>
        </a:p>
      </dgm:t>
    </dgm:pt>
    <dgm:pt modelId="{B70D773B-E51F-3147-B565-F2E22D85EE32}" type="sibTrans" cxnId="{5F3BBAAF-4257-4443-BF80-7D83E69F9452}">
      <dgm:prSet/>
      <dgm:spPr/>
      <dgm:t>
        <a:bodyPr/>
        <a:lstStyle/>
        <a:p>
          <a:endParaRPr lang="en-US"/>
        </a:p>
      </dgm:t>
    </dgm:pt>
    <dgm:pt modelId="{B34CBADC-0BE1-C146-867F-7D0897072474}" type="parTrans" cxnId="{5F3BBAAF-4257-4443-BF80-7D83E69F9452}">
      <dgm:prSet/>
      <dgm:spPr/>
      <dgm:t>
        <a:bodyPr/>
        <a:lstStyle/>
        <a:p>
          <a:endParaRPr lang="en-US"/>
        </a:p>
      </dgm:t>
    </dgm:pt>
    <dgm:pt modelId="{D283818B-1C21-E54E-BD09-7D63FB74D932}">
      <dgm:prSet custT="1"/>
      <dgm:spPr/>
      <dgm:t>
        <a:bodyPr/>
        <a:lstStyle/>
        <a:p>
          <a:pPr rtl="0"/>
          <a:r>
            <a:rPr lang="en-ZA" sz="1800" dirty="0" smtClean="0"/>
            <a:t>Final outcomes</a:t>
          </a:r>
          <a:endParaRPr lang="en-ZA" sz="1800" dirty="0"/>
        </a:p>
      </dgm:t>
    </dgm:pt>
    <dgm:pt modelId="{D911E589-C6CC-664C-98E6-772BEF838CE5}" type="sibTrans" cxnId="{EBBC983B-A517-DB4F-B263-6BECB7D7A9AE}">
      <dgm:prSet/>
      <dgm:spPr/>
      <dgm:t>
        <a:bodyPr/>
        <a:lstStyle/>
        <a:p>
          <a:endParaRPr lang="en-US"/>
        </a:p>
      </dgm:t>
    </dgm:pt>
    <dgm:pt modelId="{B3976E72-EE36-794D-9BD3-465574A49138}" type="parTrans" cxnId="{EBBC983B-A517-DB4F-B263-6BECB7D7A9AE}">
      <dgm:prSet/>
      <dgm:spPr/>
      <dgm:t>
        <a:bodyPr/>
        <a:lstStyle/>
        <a:p>
          <a:endParaRPr lang="en-US"/>
        </a:p>
      </dgm:t>
    </dgm:pt>
    <dgm:pt modelId="{D4B472E1-4608-9B4A-B505-2EA792F6C7EE}">
      <dgm:prSet custT="1"/>
      <dgm:spPr/>
      <dgm:t>
        <a:bodyPr/>
        <a:lstStyle/>
        <a:p>
          <a:pPr rtl="0"/>
          <a:r>
            <a:rPr lang="en-ZA" sz="1800" dirty="0" smtClean="0"/>
            <a:t>Inter-mediate outcomes</a:t>
          </a:r>
          <a:endParaRPr lang="en-ZA" sz="1800" dirty="0"/>
        </a:p>
      </dgm:t>
    </dgm:pt>
    <dgm:pt modelId="{58AE2ADE-B754-1149-9574-8B06DCEEEF7B}" type="sibTrans" cxnId="{F3E0F788-C6D2-D041-86C4-EB9DC3BE5AAB}">
      <dgm:prSet/>
      <dgm:spPr/>
      <dgm:t>
        <a:bodyPr/>
        <a:lstStyle/>
        <a:p>
          <a:endParaRPr lang="en-US"/>
        </a:p>
      </dgm:t>
    </dgm:pt>
    <dgm:pt modelId="{967C3CDD-B0A8-ED4F-864D-5C948006CBCA}" type="parTrans" cxnId="{F3E0F788-C6D2-D041-86C4-EB9DC3BE5AAB}">
      <dgm:prSet/>
      <dgm:spPr/>
      <dgm:t>
        <a:bodyPr/>
        <a:lstStyle/>
        <a:p>
          <a:endParaRPr lang="en-US"/>
        </a:p>
      </dgm:t>
    </dgm:pt>
    <dgm:pt modelId="{F10E75CD-E7CB-9442-AA97-6316B6662A84}">
      <dgm:prSet custT="1"/>
      <dgm:spPr/>
      <dgm:t>
        <a:bodyPr/>
        <a:lstStyle/>
        <a:p>
          <a:pPr rtl="0"/>
          <a:r>
            <a:rPr lang="en-ZA" sz="1800" dirty="0" smtClean="0"/>
            <a:t>Immediate outcomes</a:t>
          </a:r>
          <a:endParaRPr lang="en-ZA" sz="1800" dirty="0"/>
        </a:p>
      </dgm:t>
    </dgm:pt>
    <dgm:pt modelId="{98600E03-662B-1C4B-9844-44D6C313C865}" type="sibTrans" cxnId="{69B29641-A7E9-534D-8EC8-8F0578011FDA}">
      <dgm:prSet/>
      <dgm:spPr/>
      <dgm:t>
        <a:bodyPr/>
        <a:lstStyle/>
        <a:p>
          <a:endParaRPr lang="en-US"/>
        </a:p>
      </dgm:t>
    </dgm:pt>
    <dgm:pt modelId="{B1C08578-847D-1944-A7D8-04BE3D036B12}" type="parTrans" cxnId="{69B29641-A7E9-534D-8EC8-8F0578011FDA}">
      <dgm:prSet/>
      <dgm:spPr/>
      <dgm:t>
        <a:bodyPr/>
        <a:lstStyle/>
        <a:p>
          <a:endParaRPr lang="en-US"/>
        </a:p>
      </dgm:t>
    </dgm:pt>
    <dgm:pt modelId="{3D98AC3E-BF4B-B547-B55B-8E8761AF5B65}" type="pres">
      <dgm:prSet presAssocID="{5ED03D1E-899A-A548-8A78-A570236EF256}" presName="linear" presStyleCnt="0">
        <dgm:presLayoutVars>
          <dgm:animLvl val="lvl"/>
          <dgm:resizeHandles val="exact"/>
        </dgm:presLayoutVars>
      </dgm:prSet>
      <dgm:spPr/>
      <dgm:t>
        <a:bodyPr/>
        <a:lstStyle/>
        <a:p>
          <a:endParaRPr lang="en-US"/>
        </a:p>
      </dgm:t>
    </dgm:pt>
    <dgm:pt modelId="{678CB91A-0A77-CB4A-8E15-F0CD4BD54992}" type="pres">
      <dgm:prSet presAssocID="{4B3E211C-3816-EC4F-8989-6FF6DB20C397}" presName="parentText" presStyleLbl="node1" presStyleIdx="0" presStyleCnt="5">
        <dgm:presLayoutVars>
          <dgm:chMax val="0"/>
          <dgm:bulletEnabled val="1"/>
        </dgm:presLayoutVars>
      </dgm:prSet>
      <dgm:spPr/>
      <dgm:t>
        <a:bodyPr/>
        <a:lstStyle/>
        <a:p>
          <a:endParaRPr lang="en-US"/>
        </a:p>
      </dgm:t>
    </dgm:pt>
    <dgm:pt modelId="{AA543C89-4742-E744-956F-EFF19DD6B1ED}" type="pres">
      <dgm:prSet presAssocID="{2351D044-E931-5045-898D-43E3D2DE643F}" presName="spacer" presStyleCnt="0"/>
      <dgm:spPr/>
    </dgm:pt>
    <dgm:pt modelId="{119A18FD-AEF7-3D47-BD18-EF22E19BEFFB}" type="pres">
      <dgm:prSet presAssocID="{44C4FBFB-F12E-6D48-9B87-2D94879AF75A}" presName="parentText" presStyleLbl="node1" presStyleIdx="1" presStyleCnt="5">
        <dgm:presLayoutVars>
          <dgm:chMax val="0"/>
          <dgm:bulletEnabled val="1"/>
        </dgm:presLayoutVars>
      </dgm:prSet>
      <dgm:spPr/>
      <dgm:t>
        <a:bodyPr/>
        <a:lstStyle/>
        <a:p>
          <a:endParaRPr lang="en-US"/>
        </a:p>
      </dgm:t>
    </dgm:pt>
    <dgm:pt modelId="{47F2A593-8040-5F42-BD6B-6BC6596A4C43}" type="pres">
      <dgm:prSet presAssocID="{44C4FBFB-F12E-6D48-9B87-2D94879AF75A}" presName="childText" presStyleLbl="revTx" presStyleIdx="0" presStyleCnt="1">
        <dgm:presLayoutVars>
          <dgm:bulletEnabled val="1"/>
        </dgm:presLayoutVars>
      </dgm:prSet>
      <dgm:spPr/>
      <dgm:t>
        <a:bodyPr/>
        <a:lstStyle/>
        <a:p>
          <a:endParaRPr lang="en-US"/>
        </a:p>
      </dgm:t>
    </dgm:pt>
    <dgm:pt modelId="{BEC7A821-83C4-3B4A-8DCD-A819E95EB15D}" type="pres">
      <dgm:prSet presAssocID="{BD5FA7E2-87DC-C34B-BCC5-BDE6DFA86779}" presName="parentText" presStyleLbl="node1" presStyleIdx="2" presStyleCnt="5">
        <dgm:presLayoutVars>
          <dgm:chMax val="0"/>
          <dgm:bulletEnabled val="1"/>
        </dgm:presLayoutVars>
      </dgm:prSet>
      <dgm:spPr/>
      <dgm:t>
        <a:bodyPr/>
        <a:lstStyle/>
        <a:p>
          <a:endParaRPr lang="en-US"/>
        </a:p>
      </dgm:t>
    </dgm:pt>
    <dgm:pt modelId="{A1103053-6496-8C42-9972-8ECEC126E2FB}" type="pres">
      <dgm:prSet presAssocID="{11B8AE34-AD48-3640-A105-9E1E469B9795}" presName="spacer" presStyleCnt="0"/>
      <dgm:spPr/>
    </dgm:pt>
    <dgm:pt modelId="{5A563B6F-85A6-C241-A3C7-AEAF48E3ED14}" type="pres">
      <dgm:prSet presAssocID="{ECD33E34-65BC-C945-B264-9733FCA031E4}" presName="parentText" presStyleLbl="node1" presStyleIdx="3" presStyleCnt="5">
        <dgm:presLayoutVars>
          <dgm:chMax val="0"/>
          <dgm:bulletEnabled val="1"/>
        </dgm:presLayoutVars>
      </dgm:prSet>
      <dgm:spPr/>
      <dgm:t>
        <a:bodyPr/>
        <a:lstStyle/>
        <a:p>
          <a:endParaRPr lang="en-US"/>
        </a:p>
      </dgm:t>
    </dgm:pt>
    <dgm:pt modelId="{00130A5D-0BB1-CE4E-8B36-4B36DEC9EAD4}" type="pres">
      <dgm:prSet presAssocID="{59A99104-3627-AA4F-AB89-20A8CC0430AF}" presName="spacer" presStyleCnt="0"/>
      <dgm:spPr/>
    </dgm:pt>
    <dgm:pt modelId="{6F66E608-1838-6F4F-A43C-DE93E6BCE154}" type="pres">
      <dgm:prSet presAssocID="{3B7A16C8-5CB5-184F-BA92-6C2436CF86EC}" presName="parentText" presStyleLbl="node1" presStyleIdx="4" presStyleCnt="5">
        <dgm:presLayoutVars>
          <dgm:chMax val="0"/>
          <dgm:bulletEnabled val="1"/>
        </dgm:presLayoutVars>
      </dgm:prSet>
      <dgm:spPr/>
      <dgm:t>
        <a:bodyPr/>
        <a:lstStyle/>
        <a:p>
          <a:endParaRPr lang="en-US"/>
        </a:p>
      </dgm:t>
    </dgm:pt>
  </dgm:ptLst>
  <dgm:cxnLst>
    <dgm:cxn modelId="{0910522E-0A95-0048-A435-B5DA7FC2FC43}" type="presOf" srcId="{BD5FA7E2-87DC-C34B-BCC5-BDE6DFA86779}" destId="{BEC7A821-83C4-3B4A-8DCD-A819E95EB15D}" srcOrd="0" destOrd="0" presId="urn:microsoft.com/office/officeart/2005/8/layout/vList2"/>
    <dgm:cxn modelId="{EBBC983B-A517-DB4F-B263-6BECB7D7A9AE}" srcId="{44C4FBFB-F12E-6D48-9B87-2D94879AF75A}" destId="{D283818B-1C21-E54E-BD09-7D63FB74D932}" srcOrd="3" destOrd="0" parTransId="{B3976E72-EE36-794D-9BD3-465574A49138}" sibTransId="{D911E589-C6CC-664C-98E6-772BEF838CE5}"/>
    <dgm:cxn modelId="{9212F908-A90D-F440-B2EA-7EA30F1AE7D5}" type="presOf" srcId="{43DEAD40-1AC1-AD45-88E0-6DD00D92E753}" destId="{47F2A593-8040-5F42-BD6B-6BC6596A4C43}" srcOrd="0" destOrd="4" presId="urn:microsoft.com/office/officeart/2005/8/layout/vList2"/>
    <dgm:cxn modelId="{3A8C9627-E87B-CE49-82A3-C61D22536C58}" srcId="{5ED03D1E-899A-A548-8A78-A570236EF256}" destId="{BD5FA7E2-87DC-C34B-BCC5-BDE6DFA86779}" srcOrd="2" destOrd="0" parTransId="{02351FAC-B11C-0C42-907C-BD5C09CEA066}" sibTransId="{11B8AE34-AD48-3640-A105-9E1E469B9795}"/>
    <dgm:cxn modelId="{4E33A4C6-5217-0542-8F29-EFA0D4BE0E77}" type="presOf" srcId="{3B7A16C8-5CB5-184F-BA92-6C2436CF86EC}" destId="{6F66E608-1838-6F4F-A43C-DE93E6BCE154}" srcOrd="0" destOrd="0" presId="urn:microsoft.com/office/officeart/2005/8/layout/vList2"/>
    <dgm:cxn modelId="{BEF2EC82-55D9-4C4D-A75A-6048478BE2D7}" srcId="{5ED03D1E-899A-A548-8A78-A570236EF256}" destId="{ECD33E34-65BC-C945-B264-9733FCA031E4}" srcOrd="3" destOrd="0" parTransId="{491A2CD9-9B4B-854B-938E-95AAF1B4523F}" sibTransId="{59A99104-3627-AA4F-AB89-20A8CC0430AF}"/>
    <dgm:cxn modelId="{5F3BBAAF-4257-4443-BF80-7D83E69F9452}" srcId="{44C4FBFB-F12E-6D48-9B87-2D94879AF75A}" destId="{43DEAD40-1AC1-AD45-88E0-6DD00D92E753}" srcOrd="4" destOrd="0" parTransId="{B34CBADC-0BE1-C146-867F-7D0897072474}" sibTransId="{B70D773B-E51F-3147-B565-F2E22D85EE32}"/>
    <dgm:cxn modelId="{2636CBF9-6759-CC4B-975F-92457B77BE2E}" type="presOf" srcId="{ECD33E34-65BC-C945-B264-9733FCA031E4}" destId="{5A563B6F-85A6-C241-A3C7-AEAF48E3ED14}" srcOrd="0" destOrd="0" presId="urn:microsoft.com/office/officeart/2005/8/layout/vList2"/>
    <dgm:cxn modelId="{F3E0F788-C6D2-D041-86C4-EB9DC3BE5AAB}" srcId="{44C4FBFB-F12E-6D48-9B87-2D94879AF75A}" destId="{D4B472E1-4608-9B4A-B505-2EA792F6C7EE}" srcOrd="2" destOrd="0" parTransId="{967C3CDD-B0A8-ED4F-864D-5C948006CBCA}" sibTransId="{58AE2ADE-B754-1149-9574-8B06DCEEEF7B}"/>
    <dgm:cxn modelId="{2ADE2D9B-9354-C543-A3E4-CCAFF5815CC4}" srcId="{5ED03D1E-899A-A548-8A78-A570236EF256}" destId="{4B3E211C-3816-EC4F-8989-6FF6DB20C397}" srcOrd="0" destOrd="0" parTransId="{8CF2837E-F682-FE47-A5C9-D1A1FB089C81}" sibTransId="{2351D044-E931-5045-898D-43E3D2DE643F}"/>
    <dgm:cxn modelId="{85B9CD97-1FA1-2740-8D14-4694C9728854}" srcId="{5ED03D1E-899A-A548-8A78-A570236EF256}" destId="{44C4FBFB-F12E-6D48-9B87-2D94879AF75A}" srcOrd="1" destOrd="0" parTransId="{18D10666-A069-CA49-9186-1C743F535263}" sibTransId="{883AEAAF-04C4-1948-90B1-D3F512EEAE5C}"/>
    <dgm:cxn modelId="{CD5B37CB-DD9B-2A4A-8055-E12CF07AD68B}" type="presOf" srcId="{4B3E211C-3816-EC4F-8989-6FF6DB20C397}" destId="{678CB91A-0A77-CB4A-8E15-F0CD4BD54992}" srcOrd="0" destOrd="0" presId="urn:microsoft.com/office/officeart/2005/8/layout/vList2"/>
    <dgm:cxn modelId="{3CA26B1A-389F-3347-B4D5-9D749855FB28}" type="presOf" srcId="{44C4FBFB-F12E-6D48-9B87-2D94879AF75A}" destId="{119A18FD-AEF7-3D47-BD18-EF22E19BEFFB}" srcOrd="0" destOrd="0" presId="urn:microsoft.com/office/officeart/2005/8/layout/vList2"/>
    <dgm:cxn modelId="{B6374FAA-97E8-CB43-9815-BA8B4424A8B5}" type="presOf" srcId="{D283818B-1C21-E54E-BD09-7D63FB74D932}" destId="{47F2A593-8040-5F42-BD6B-6BC6596A4C43}" srcOrd="0" destOrd="3" presId="urn:microsoft.com/office/officeart/2005/8/layout/vList2"/>
    <dgm:cxn modelId="{69B29641-A7E9-534D-8EC8-8F0578011FDA}" srcId="{44C4FBFB-F12E-6D48-9B87-2D94879AF75A}" destId="{F10E75CD-E7CB-9442-AA97-6316B6662A84}" srcOrd="1" destOrd="0" parTransId="{B1C08578-847D-1944-A7D8-04BE3D036B12}" sibTransId="{98600E03-662B-1C4B-9844-44D6C313C865}"/>
    <dgm:cxn modelId="{850A5C4D-8339-1144-B775-84153B3A9387}" type="presOf" srcId="{5ED03D1E-899A-A548-8A78-A570236EF256}" destId="{3D98AC3E-BF4B-B547-B55B-8E8761AF5B65}" srcOrd="0" destOrd="0" presId="urn:microsoft.com/office/officeart/2005/8/layout/vList2"/>
    <dgm:cxn modelId="{31C39A27-38C2-B344-9E2E-9C055F40B10A}" srcId="{44C4FBFB-F12E-6D48-9B87-2D94879AF75A}" destId="{3243EDE3-57F0-1748-8EED-EE2824051215}" srcOrd="0" destOrd="0" parTransId="{F389BE74-AF5E-204A-BEFE-FA0F8C8AF497}" sibTransId="{EA0CC7A8-291F-0645-AA21-24E73AA9D8EB}"/>
    <dgm:cxn modelId="{3B739556-43C3-554C-977B-E5354170B5D7}" srcId="{5ED03D1E-899A-A548-8A78-A570236EF256}" destId="{3B7A16C8-5CB5-184F-BA92-6C2436CF86EC}" srcOrd="4" destOrd="0" parTransId="{DE4A5353-93D6-2440-A366-F28A8F978768}" sibTransId="{7DD7FAE7-5E1E-DE4F-B7BF-8926AF5036F1}"/>
    <dgm:cxn modelId="{5D4853E2-AA64-634B-8F18-9362D161D5FF}" type="presOf" srcId="{D4B472E1-4608-9B4A-B505-2EA792F6C7EE}" destId="{47F2A593-8040-5F42-BD6B-6BC6596A4C43}" srcOrd="0" destOrd="2" presId="urn:microsoft.com/office/officeart/2005/8/layout/vList2"/>
    <dgm:cxn modelId="{9FB89996-9BFB-3843-93FD-03841F1F8031}" type="presOf" srcId="{3243EDE3-57F0-1748-8EED-EE2824051215}" destId="{47F2A593-8040-5F42-BD6B-6BC6596A4C43}" srcOrd="0" destOrd="0" presId="urn:microsoft.com/office/officeart/2005/8/layout/vList2"/>
    <dgm:cxn modelId="{A51A1B95-7D77-3C41-B1DC-F535B460D0F2}" type="presOf" srcId="{F10E75CD-E7CB-9442-AA97-6316B6662A84}" destId="{47F2A593-8040-5F42-BD6B-6BC6596A4C43}" srcOrd="0" destOrd="1" presId="urn:microsoft.com/office/officeart/2005/8/layout/vList2"/>
    <dgm:cxn modelId="{1149F242-B2B7-EF42-959B-B4226BF89122}" type="presParOf" srcId="{3D98AC3E-BF4B-B547-B55B-8E8761AF5B65}" destId="{678CB91A-0A77-CB4A-8E15-F0CD4BD54992}" srcOrd="0" destOrd="0" presId="urn:microsoft.com/office/officeart/2005/8/layout/vList2"/>
    <dgm:cxn modelId="{D928E9B9-7604-0A41-8A11-FBFE7A031FAB}" type="presParOf" srcId="{3D98AC3E-BF4B-B547-B55B-8E8761AF5B65}" destId="{AA543C89-4742-E744-956F-EFF19DD6B1ED}" srcOrd="1" destOrd="0" presId="urn:microsoft.com/office/officeart/2005/8/layout/vList2"/>
    <dgm:cxn modelId="{DF8A4998-3D25-D944-B2B8-945A1E9C69D9}" type="presParOf" srcId="{3D98AC3E-BF4B-B547-B55B-8E8761AF5B65}" destId="{119A18FD-AEF7-3D47-BD18-EF22E19BEFFB}" srcOrd="2" destOrd="0" presId="urn:microsoft.com/office/officeart/2005/8/layout/vList2"/>
    <dgm:cxn modelId="{6D5A5201-42A5-7D40-85C3-0B60C859883A}" type="presParOf" srcId="{3D98AC3E-BF4B-B547-B55B-8E8761AF5B65}" destId="{47F2A593-8040-5F42-BD6B-6BC6596A4C43}" srcOrd="3" destOrd="0" presId="urn:microsoft.com/office/officeart/2005/8/layout/vList2"/>
    <dgm:cxn modelId="{79385478-D61D-6E41-88EE-CE3FC0EF852B}" type="presParOf" srcId="{3D98AC3E-BF4B-B547-B55B-8E8761AF5B65}" destId="{BEC7A821-83C4-3B4A-8DCD-A819E95EB15D}" srcOrd="4" destOrd="0" presId="urn:microsoft.com/office/officeart/2005/8/layout/vList2"/>
    <dgm:cxn modelId="{4A27BCF9-B6DF-0043-A18C-0985B9A0F59E}" type="presParOf" srcId="{3D98AC3E-BF4B-B547-B55B-8E8761AF5B65}" destId="{A1103053-6496-8C42-9972-8ECEC126E2FB}" srcOrd="5" destOrd="0" presId="urn:microsoft.com/office/officeart/2005/8/layout/vList2"/>
    <dgm:cxn modelId="{0DFA9FF9-A8B6-E440-B476-363DB6B27D83}" type="presParOf" srcId="{3D98AC3E-BF4B-B547-B55B-8E8761AF5B65}" destId="{5A563B6F-85A6-C241-A3C7-AEAF48E3ED14}" srcOrd="6" destOrd="0" presId="urn:microsoft.com/office/officeart/2005/8/layout/vList2"/>
    <dgm:cxn modelId="{B28CDDBC-21A0-3D43-AD23-67FB8031957B}" type="presParOf" srcId="{3D98AC3E-BF4B-B547-B55B-8E8761AF5B65}" destId="{00130A5D-0BB1-CE4E-8B36-4B36DEC9EAD4}" srcOrd="7" destOrd="0" presId="urn:microsoft.com/office/officeart/2005/8/layout/vList2"/>
    <dgm:cxn modelId="{975B0197-43E7-6B46-A560-5F68F3ACDE8B}" type="presParOf" srcId="{3D98AC3E-BF4B-B547-B55B-8E8761AF5B65}" destId="{6F66E608-1838-6F4F-A43C-DE93E6BCE154}"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51163" cy="497126"/>
          </a:xfrm>
          <a:prstGeom prst="rect">
            <a:avLst/>
          </a:prstGeom>
        </p:spPr>
        <p:txBody>
          <a:bodyPr vert="horz" lIns="92428" tIns="46214" rIns="92428" bIns="46214" rtlCol="0"/>
          <a:lstStyle>
            <a:lvl1pPr algn="l">
              <a:defRPr sz="1200"/>
            </a:lvl1pPr>
          </a:lstStyle>
          <a:p>
            <a:endParaRPr lang="en-US"/>
          </a:p>
        </p:txBody>
      </p:sp>
      <p:sp>
        <p:nvSpPr>
          <p:cNvPr id="3" name="Date Placeholder 2"/>
          <p:cNvSpPr>
            <a:spLocks noGrp="1"/>
          </p:cNvSpPr>
          <p:nvPr>
            <p:ph type="dt" idx="1"/>
          </p:nvPr>
        </p:nvSpPr>
        <p:spPr>
          <a:xfrm>
            <a:off x="3857637" y="0"/>
            <a:ext cx="2951163" cy="497126"/>
          </a:xfrm>
          <a:prstGeom prst="rect">
            <a:avLst/>
          </a:prstGeom>
        </p:spPr>
        <p:txBody>
          <a:bodyPr vert="horz" lIns="92428" tIns="46214" rIns="92428" bIns="46214" rtlCol="0"/>
          <a:lstStyle>
            <a:lvl1pPr algn="r">
              <a:defRPr sz="1200"/>
            </a:lvl1pPr>
          </a:lstStyle>
          <a:p>
            <a:fld id="{ABE62530-9325-41CA-A93A-137DDCFC5684}" type="datetimeFigureOut">
              <a:rPr lang="en-US" smtClean="0"/>
              <a:t>8/17/2017</a:t>
            </a:fld>
            <a:endParaRPr lang="en-US"/>
          </a:p>
        </p:txBody>
      </p:sp>
      <p:sp>
        <p:nvSpPr>
          <p:cNvPr id="4" name="Slide Image Placeholder 3"/>
          <p:cNvSpPr>
            <a:spLocks noGrp="1" noRot="1" noChangeAspect="1"/>
          </p:cNvSpPr>
          <p:nvPr>
            <p:ph type="sldImg" idx="2"/>
          </p:nvPr>
        </p:nvSpPr>
        <p:spPr>
          <a:xfrm>
            <a:off x="90488" y="744538"/>
            <a:ext cx="6629400" cy="3729037"/>
          </a:xfrm>
          <a:prstGeom prst="rect">
            <a:avLst/>
          </a:prstGeom>
          <a:noFill/>
          <a:ln w="12700">
            <a:solidFill>
              <a:prstClr val="black"/>
            </a:solidFill>
          </a:ln>
        </p:spPr>
        <p:txBody>
          <a:bodyPr vert="horz" lIns="92428" tIns="46214" rIns="92428" bIns="46214" rtlCol="0" anchor="ctr"/>
          <a:lstStyle/>
          <a:p>
            <a:endParaRPr lang="en-US"/>
          </a:p>
        </p:txBody>
      </p:sp>
      <p:sp>
        <p:nvSpPr>
          <p:cNvPr id="5" name="Notes Placeholder 4"/>
          <p:cNvSpPr>
            <a:spLocks noGrp="1"/>
          </p:cNvSpPr>
          <p:nvPr>
            <p:ph type="body" sz="quarter" idx="3"/>
          </p:nvPr>
        </p:nvSpPr>
        <p:spPr>
          <a:xfrm>
            <a:off x="681038" y="4722694"/>
            <a:ext cx="5448300" cy="4474131"/>
          </a:xfrm>
          <a:prstGeom prst="rect">
            <a:avLst/>
          </a:prstGeom>
        </p:spPr>
        <p:txBody>
          <a:bodyPr vert="horz" lIns="92428" tIns="46214" rIns="92428" bIns="462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443661"/>
            <a:ext cx="2951163" cy="497126"/>
          </a:xfrm>
          <a:prstGeom prst="rect">
            <a:avLst/>
          </a:prstGeom>
        </p:spPr>
        <p:txBody>
          <a:bodyPr vert="horz" lIns="92428" tIns="46214" rIns="92428" bIns="46214" rtlCol="0" anchor="b"/>
          <a:lstStyle>
            <a:lvl1pPr algn="l">
              <a:defRPr sz="1200"/>
            </a:lvl1pPr>
          </a:lstStyle>
          <a:p>
            <a:endParaRPr lang="en-US"/>
          </a:p>
        </p:txBody>
      </p:sp>
      <p:sp>
        <p:nvSpPr>
          <p:cNvPr id="7" name="Slide Number Placeholder 6"/>
          <p:cNvSpPr>
            <a:spLocks noGrp="1"/>
          </p:cNvSpPr>
          <p:nvPr>
            <p:ph type="sldNum" sz="quarter" idx="5"/>
          </p:nvPr>
        </p:nvSpPr>
        <p:spPr>
          <a:xfrm>
            <a:off x="3857637" y="9443661"/>
            <a:ext cx="2951163" cy="497126"/>
          </a:xfrm>
          <a:prstGeom prst="rect">
            <a:avLst/>
          </a:prstGeom>
        </p:spPr>
        <p:txBody>
          <a:bodyPr vert="horz" lIns="92428" tIns="46214" rIns="92428" bIns="46214" rtlCol="0" anchor="b"/>
          <a:lstStyle>
            <a:lvl1pPr algn="r">
              <a:defRPr sz="1200"/>
            </a:lvl1pPr>
          </a:lstStyle>
          <a:p>
            <a:fld id="{1D2A8D38-AFCC-42AE-930D-5129B5C08B79}" type="slidenum">
              <a:rPr lang="en-US" smtClean="0"/>
              <a:t>‹#›</a:t>
            </a:fld>
            <a:endParaRPr lang="en-US"/>
          </a:p>
        </p:txBody>
      </p:sp>
    </p:spTree>
    <p:extLst>
      <p:ext uri="{BB962C8B-B14F-4D97-AF65-F5344CB8AC3E}">
        <p14:creationId xmlns:p14="http://schemas.microsoft.com/office/powerpoint/2010/main" val="273812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304801" y="228602"/>
            <a:ext cx="11595100"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grpSp>
        <p:nvGrpSpPr>
          <p:cNvPr id="5" name="Group 9"/>
          <p:cNvGrpSpPr>
            <a:grpSpLocks noChangeAspect="1"/>
          </p:cNvGrpSpPr>
          <p:nvPr/>
        </p:nvGrpSpPr>
        <p:grpSpPr bwMode="auto">
          <a:xfrm>
            <a:off x="281519" y="5354640"/>
            <a:ext cx="11631083" cy="1330325"/>
            <a:chOff x="-3905250" y="4294188"/>
            <a:chExt cx="13011150" cy="1892300"/>
          </a:xfrm>
        </p:grpSpPr>
        <p:sp>
          <p:nvSpPr>
            <p:cNvPr id="6"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a:defRPr/>
              </a:pPr>
              <a:endParaRPr lang="en-US" sz="1800">
                <a:solidFill>
                  <a:prstClr val="black"/>
                </a:solidFill>
                <a:cs typeface="Arial" charset="0"/>
              </a:endParaRPr>
            </a:p>
          </p:txBody>
        </p:sp>
        <p:sp>
          <p:nvSpPr>
            <p:cNvPr id="7"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a:defRPr/>
              </a:pPr>
              <a:endParaRPr lang="en-US" sz="1800">
                <a:solidFill>
                  <a:prstClr val="black"/>
                </a:solidFill>
                <a:cs typeface="Arial" charset="0"/>
              </a:endParaRPr>
            </a:p>
          </p:txBody>
        </p:sp>
        <p:sp>
          <p:nvSpPr>
            <p:cNvPr id="8"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n-US" sz="1800">
                <a:solidFill>
                  <a:prstClr val="black"/>
                </a:solidFill>
                <a:cs typeface="Arial" charset="0"/>
              </a:endParaRPr>
            </a:p>
          </p:txBody>
        </p:sp>
        <p:sp>
          <p:nvSpPr>
            <p:cNvPr id="9"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n-US" sz="1800">
                <a:solidFill>
                  <a:prstClr val="black"/>
                </a:solidFill>
                <a:cs typeface="Arial" charset="0"/>
              </a:endParaRPr>
            </a:p>
          </p:txBody>
        </p:sp>
        <p:sp useBgFill="1">
          <p:nvSpPr>
            <p:cNvPr id="10"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a:defRPr/>
              </a:pPr>
              <a:endParaRPr lang="en-US" sz="1800">
                <a:solidFill>
                  <a:prstClr val="black"/>
                </a:solidFill>
                <a:cs typeface="Arial" charset="0"/>
              </a:endParaRPr>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1" name="Date Placeholder 3"/>
          <p:cNvSpPr>
            <a:spLocks noGrp="1"/>
          </p:cNvSpPr>
          <p:nvPr>
            <p:ph type="dt" sz="half" idx="10"/>
          </p:nvPr>
        </p:nvSpPr>
        <p:spPr/>
        <p:txBody>
          <a:bodyPr/>
          <a:lstStyle>
            <a:lvl1pPr>
              <a:defRPr/>
            </a:lvl1pPr>
          </a:lstStyle>
          <a:p>
            <a:pPr>
              <a:defRPr/>
            </a:pPr>
            <a:fld id="{0E6E44D3-504A-4864-A08D-022242AAD544}" type="datetime1">
              <a:rPr lang="en-ZA" smtClean="0">
                <a:solidFill>
                  <a:srgbClr val="303030"/>
                </a:solidFill>
              </a:rPr>
              <a:pPr>
                <a:defRPr/>
              </a:pPr>
              <a:t>2017/08/17</a:t>
            </a:fld>
            <a:endParaRPr lang="en-ZA">
              <a:solidFill>
                <a:srgbClr val="303030"/>
              </a:solidFill>
            </a:endParaRPr>
          </a:p>
        </p:txBody>
      </p:sp>
      <p:sp>
        <p:nvSpPr>
          <p:cNvPr id="12" name="Footer Placeholder 4"/>
          <p:cNvSpPr>
            <a:spLocks noGrp="1"/>
          </p:cNvSpPr>
          <p:nvPr>
            <p:ph type="ftr" sz="quarter" idx="11"/>
          </p:nvPr>
        </p:nvSpPr>
        <p:spPr/>
        <p:txBody>
          <a:bodyPr/>
          <a:lstStyle>
            <a:lvl1pPr>
              <a:defRPr/>
            </a:lvl1pPr>
          </a:lstStyle>
          <a:p>
            <a:pPr>
              <a:defRPr/>
            </a:pPr>
            <a:endParaRPr lang="en-ZA">
              <a:solidFill>
                <a:srgbClr val="303030"/>
              </a:solidFill>
            </a:endParaRPr>
          </a:p>
        </p:txBody>
      </p:sp>
      <p:sp>
        <p:nvSpPr>
          <p:cNvPr id="13" name="Slide Number Placeholder 5"/>
          <p:cNvSpPr>
            <a:spLocks noGrp="1"/>
          </p:cNvSpPr>
          <p:nvPr>
            <p:ph type="sldNum" sz="quarter" idx="12"/>
          </p:nvPr>
        </p:nvSpPr>
        <p:spPr/>
        <p:txBody>
          <a:bodyPr/>
          <a:lstStyle>
            <a:lvl1pPr>
              <a:defRPr/>
            </a:lvl1pPr>
          </a:lstStyle>
          <a:p>
            <a:pPr>
              <a:defRPr/>
            </a:pPr>
            <a:fld id="{57BD75D1-4239-41FA-8965-85D2329D1A26}" type="slidenum">
              <a:rPr lang="en-ZA">
                <a:solidFill>
                  <a:srgbClr val="303030"/>
                </a:solidFill>
              </a:rPr>
              <a:pPr>
                <a:defRPr/>
              </a:pPr>
              <a:t>‹#›</a:t>
            </a:fld>
            <a:endParaRPr lang="en-ZA">
              <a:solidFill>
                <a:srgbClr val="303030"/>
              </a:solidFill>
            </a:endParaRPr>
          </a:p>
        </p:txBody>
      </p:sp>
    </p:spTree>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F0F6FE9-1D5E-46E4-94CB-76F196559D67}" type="datetime1">
              <a:rPr lang="en-ZA" smtClean="0">
                <a:solidFill>
                  <a:srgbClr val="303030"/>
                </a:solidFill>
              </a:rPr>
              <a:pPr>
                <a:defRPr/>
              </a:pPr>
              <a:t>2017/08/17</a:t>
            </a:fld>
            <a:endParaRPr lang="en-ZA">
              <a:solidFill>
                <a:srgbClr val="303030"/>
              </a:solidFill>
            </a:endParaRPr>
          </a:p>
        </p:txBody>
      </p:sp>
      <p:sp>
        <p:nvSpPr>
          <p:cNvPr id="5" name="Footer Placeholder 4"/>
          <p:cNvSpPr>
            <a:spLocks noGrp="1"/>
          </p:cNvSpPr>
          <p:nvPr>
            <p:ph type="ftr" sz="quarter" idx="11"/>
          </p:nvPr>
        </p:nvSpPr>
        <p:spPr/>
        <p:txBody>
          <a:bodyPr/>
          <a:lstStyle>
            <a:lvl1pPr>
              <a:defRPr/>
            </a:lvl1pPr>
          </a:lstStyle>
          <a:p>
            <a:pPr>
              <a:defRPr/>
            </a:pPr>
            <a:endParaRPr lang="en-ZA">
              <a:solidFill>
                <a:srgbClr val="303030"/>
              </a:solidFill>
            </a:endParaRPr>
          </a:p>
        </p:txBody>
      </p:sp>
      <p:sp>
        <p:nvSpPr>
          <p:cNvPr id="6" name="Slide Number Placeholder 5"/>
          <p:cNvSpPr>
            <a:spLocks noGrp="1"/>
          </p:cNvSpPr>
          <p:nvPr>
            <p:ph type="sldNum" sz="quarter" idx="12"/>
          </p:nvPr>
        </p:nvSpPr>
        <p:spPr/>
        <p:txBody>
          <a:bodyPr/>
          <a:lstStyle>
            <a:lvl1pPr>
              <a:defRPr/>
            </a:lvl1pPr>
          </a:lstStyle>
          <a:p>
            <a:pPr>
              <a:defRPr/>
            </a:pPr>
            <a:fld id="{F1787240-38C0-481E-9627-DEF61F309E5C}" type="slidenum">
              <a:rPr lang="en-ZA">
                <a:solidFill>
                  <a:srgbClr val="303030"/>
                </a:solidFill>
              </a:rPr>
              <a:pPr>
                <a:defRPr/>
              </a:pPr>
              <a:t>‹#›</a:t>
            </a:fld>
            <a:endParaRPr lang="en-ZA">
              <a:solidFill>
                <a:srgbClr val="303030"/>
              </a:solidFill>
            </a:endParaRPr>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ounded Rectangle 3"/>
          <p:cNvSpPr/>
          <p:nvPr/>
        </p:nvSpPr>
        <p:spPr bwMode="hidden">
          <a:xfrm>
            <a:off x="304801" y="228602"/>
            <a:ext cx="11595100"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grpSp>
        <p:nvGrpSpPr>
          <p:cNvPr id="5" name="Group 14"/>
          <p:cNvGrpSpPr>
            <a:grpSpLocks noChangeAspect="1"/>
          </p:cNvGrpSpPr>
          <p:nvPr/>
        </p:nvGrpSpPr>
        <p:grpSpPr bwMode="auto">
          <a:xfrm>
            <a:off x="281519" y="714377"/>
            <a:ext cx="11631083" cy="1331913"/>
            <a:chOff x="-3905250" y="4294188"/>
            <a:chExt cx="13011150" cy="1892300"/>
          </a:xfrm>
        </p:grpSpPr>
        <p:sp>
          <p:nvSpPr>
            <p:cNvPr id="6"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a:defRPr/>
              </a:pPr>
              <a:endParaRPr lang="en-US" sz="1800">
                <a:solidFill>
                  <a:prstClr val="black"/>
                </a:solidFill>
                <a:cs typeface="Arial" charset="0"/>
              </a:endParaRPr>
            </a:p>
          </p:txBody>
        </p:sp>
        <p:sp>
          <p:nvSpPr>
            <p:cNvPr id="7"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a:defRPr/>
              </a:pPr>
              <a:endParaRPr lang="en-US" sz="1800">
                <a:solidFill>
                  <a:prstClr val="black"/>
                </a:solidFill>
                <a:cs typeface="Arial" charset="0"/>
              </a:endParaRPr>
            </a:p>
          </p:txBody>
        </p:sp>
        <p:sp>
          <p:nvSpPr>
            <p:cNvPr id="8"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n-US" sz="1800">
                <a:solidFill>
                  <a:prstClr val="black"/>
                </a:solidFill>
                <a:cs typeface="Arial" charset="0"/>
              </a:endParaRPr>
            </a:p>
          </p:txBody>
        </p:sp>
        <p:sp>
          <p:nvSpPr>
            <p:cNvPr id="9"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n-US" sz="1800">
                <a:solidFill>
                  <a:prstClr val="black"/>
                </a:solidFill>
                <a:cs typeface="Arial" charset="0"/>
              </a:endParaRPr>
            </a:p>
          </p:txBody>
        </p:sp>
        <p:sp useBgFill="1">
          <p:nvSpPr>
            <p:cNvPr id="10" name="Freeform 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a:defRPr/>
              </a:pPr>
              <a:endParaRPr lang="en-US" sz="1800">
                <a:solidFill>
                  <a:prstClr val="black"/>
                </a:solidFill>
                <a:cs typeface="Arial" charset="0"/>
              </a:endParaRPr>
            </a:p>
          </p:txBody>
        </p:sp>
      </p:grpSp>
      <p:sp>
        <p:nvSpPr>
          <p:cNvPr id="2" name="Vertical Title 1"/>
          <p:cNvSpPr>
            <a:spLocks noGrp="1"/>
          </p:cNvSpPr>
          <p:nvPr>
            <p:ph type="title" orient="vert"/>
          </p:nvPr>
        </p:nvSpPr>
        <p:spPr>
          <a:xfrm>
            <a:off x="8839200" y="1447802"/>
            <a:ext cx="2743200" cy="4487333"/>
          </a:xfrm>
        </p:spPr>
        <p:txBody>
          <a:bodyPr vert="eaVert"/>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3"/>
          <p:cNvSpPr>
            <a:spLocks noGrp="1"/>
          </p:cNvSpPr>
          <p:nvPr>
            <p:ph type="dt" sz="half" idx="10"/>
          </p:nvPr>
        </p:nvSpPr>
        <p:spPr/>
        <p:txBody>
          <a:bodyPr/>
          <a:lstStyle>
            <a:lvl1pPr>
              <a:defRPr/>
            </a:lvl1pPr>
          </a:lstStyle>
          <a:p>
            <a:pPr>
              <a:defRPr/>
            </a:pPr>
            <a:fld id="{6F15835E-CF76-4EBD-AD15-3985093B2B87}" type="datetime1">
              <a:rPr lang="en-ZA" smtClean="0">
                <a:solidFill>
                  <a:srgbClr val="303030"/>
                </a:solidFill>
              </a:rPr>
              <a:pPr>
                <a:defRPr/>
              </a:pPr>
              <a:t>2017/08/17</a:t>
            </a:fld>
            <a:endParaRPr lang="en-ZA">
              <a:solidFill>
                <a:srgbClr val="303030"/>
              </a:solidFill>
            </a:endParaRPr>
          </a:p>
        </p:txBody>
      </p:sp>
      <p:sp>
        <p:nvSpPr>
          <p:cNvPr id="12" name="Footer Placeholder 4"/>
          <p:cNvSpPr>
            <a:spLocks noGrp="1"/>
          </p:cNvSpPr>
          <p:nvPr>
            <p:ph type="ftr" sz="quarter" idx="11"/>
          </p:nvPr>
        </p:nvSpPr>
        <p:spPr/>
        <p:txBody>
          <a:bodyPr/>
          <a:lstStyle>
            <a:lvl1pPr>
              <a:defRPr/>
            </a:lvl1pPr>
          </a:lstStyle>
          <a:p>
            <a:pPr>
              <a:defRPr/>
            </a:pPr>
            <a:endParaRPr lang="en-ZA">
              <a:solidFill>
                <a:srgbClr val="303030"/>
              </a:solidFill>
            </a:endParaRPr>
          </a:p>
        </p:txBody>
      </p:sp>
      <p:sp>
        <p:nvSpPr>
          <p:cNvPr id="13" name="Slide Number Placeholder 5"/>
          <p:cNvSpPr>
            <a:spLocks noGrp="1"/>
          </p:cNvSpPr>
          <p:nvPr>
            <p:ph type="sldNum" sz="quarter" idx="12"/>
          </p:nvPr>
        </p:nvSpPr>
        <p:spPr/>
        <p:txBody>
          <a:bodyPr/>
          <a:lstStyle>
            <a:lvl1pPr>
              <a:defRPr/>
            </a:lvl1pPr>
          </a:lstStyle>
          <a:p>
            <a:pPr>
              <a:defRPr/>
            </a:pPr>
            <a:fld id="{D0CCA246-356C-48C9-8B36-057CB036E567}" type="slidenum">
              <a:rPr lang="en-ZA">
                <a:solidFill>
                  <a:srgbClr val="303030"/>
                </a:solidFill>
              </a:rPr>
              <a:pPr>
                <a:defRPr/>
              </a:pPr>
              <a:t>‹#›</a:t>
            </a:fld>
            <a:endParaRPr lang="en-ZA">
              <a:solidFill>
                <a:srgbClr val="303030"/>
              </a:solidFill>
            </a:endParaRPr>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66713" y="1340769"/>
            <a:ext cx="10858576" cy="478539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a:lvl1pPr>
          </a:lstStyle>
          <a:p>
            <a:pPr>
              <a:defRPr/>
            </a:pPr>
            <a:fld id="{1CBA2F67-59E5-4BD8-9BB3-B97D111E248D}" type="datetime1">
              <a:rPr lang="en-ZA" smtClean="0">
                <a:solidFill>
                  <a:srgbClr val="303030"/>
                </a:solidFill>
              </a:rPr>
              <a:pPr>
                <a:defRPr/>
              </a:pPr>
              <a:t>2017/08/17</a:t>
            </a:fld>
            <a:endParaRPr lang="en-ZA">
              <a:solidFill>
                <a:srgbClr val="303030"/>
              </a:solidFill>
            </a:endParaRPr>
          </a:p>
        </p:txBody>
      </p:sp>
      <p:sp>
        <p:nvSpPr>
          <p:cNvPr id="5" name="Footer Placeholder 4"/>
          <p:cNvSpPr>
            <a:spLocks noGrp="1"/>
          </p:cNvSpPr>
          <p:nvPr>
            <p:ph type="ftr" sz="quarter" idx="11"/>
          </p:nvPr>
        </p:nvSpPr>
        <p:spPr/>
        <p:txBody>
          <a:bodyPr/>
          <a:lstStyle>
            <a:lvl1pPr>
              <a:defRPr/>
            </a:lvl1pPr>
          </a:lstStyle>
          <a:p>
            <a:pPr>
              <a:defRPr/>
            </a:pPr>
            <a:endParaRPr lang="en-ZA">
              <a:solidFill>
                <a:srgbClr val="303030"/>
              </a:solidFill>
            </a:endParaRPr>
          </a:p>
        </p:txBody>
      </p:sp>
      <p:sp>
        <p:nvSpPr>
          <p:cNvPr id="6" name="Slide Number Placeholder 5"/>
          <p:cNvSpPr>
            <a:spLocks noGrp="1"/>
          </p:cNvSpPr>
          <p:nvPr>
            <p:ph type="sldNum" sz="quarter" idx="12"/>
          </p:nvPr>
        </p:nvSpPr>
        <p:spPr/>
        <p:txBody>
          <a:bodyPr/>
          <a:lstStyle>
            <a:lvl1pPr>
              <a:defRPr/>
            </a:lvl1pPr>
          </a:lstStyle>
          <a:p>
            <a:pPr>
              <a:defRPr/>
            </a:pPr>
            <a:fld id="{7DE0CA54-A189-47AA-8C05-4DE37D7C609A}" type="slidenum">
              <a:rPr lang="en-ZA">
                <a:solidFill>
                  <a:srgbClr val="303030"/>
                </a:solidFill>
              </a:rPr>
              <a:pPr>
                <a:defRPr/>
              </a:pPr>
              <a:t>‹#›</a:t>
            </a:fld>
            <a:endParaRPr lang="en-ZA">
              <a:solidFill>
                <a:srgbClr val="303030"/>
              </a:solidFill>
            </a:endParaRPr>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304801" y="44624"/>
            <a:ext cx="11595100"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
        <p:nvSpPr>
          <p:cNvPr id="5" name="Freeform 14"/>
          <p:cNvSpPr>
            <a:spLocks/>
          </p:cNvSpPr>
          <p:nvPr/>
        </p:nvSpPr>
        <p:spPr bwMode="hidden">
          <a:xfrm>
            <a:off x="8062386" y="4203702"/>
            <a:ext cx="3835401" cy="714375"/>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a:defRPr/>
            </a:pPr>
            <a:endParaRPr lang="en-US" sz="1800">
              <a:solidFill>
                <a:prstClr val="black"/>
              </a:solidFill>
              <a:cs typeface="Arial" charset="0"/>
            </a:endParaRPr>
          </a:p>
        </p:txBody>
      </p:sp>
      <p:sp>
        <p:nvSpPr>
          <p:cNvPr id="6" name="Freeform 18"/>
          <p:cNvSpPr>
            <a:spLocks/>
          </p:cNvSpPr>
          <p:nvPr/>
        </p:nvSpPr>
        <p:spPr bwMode="hidden">
          <a:xfrm>
            <a:off x="3492501" y="4075113"/>
            <a:ext cx="7393519" cy="850900"/>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a:defRPr/>
            </a:pPr>
            <a:endParaRPr lang="en-US" sz="1800">
              <a:solidFill>
                <a:prstClr val="black"/>
              </a:solidFill>
              <a:cs typeface="Arial" charset="0"/>
            </a:endParaRPr>
          </a:p>
        </p:txBody>
      </p:sp>
      <p:sp>
        <p:nvSpPr>
          <p:cNvPr id="7" name="Freeform 6"/>
          <p:cNvSpPr>
            <a:spLocks/>
          </p:cNvSpPr>
          <p:nvPr/>
        </p:nvSpPr>
        <p:spPr bwMode="hidden">
          <a:xfrm>
            <a:off x="3771899" y="4087814"/>
            <a:ext cx="7289801" cy="77470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n-US" sz="1800">
              <a:solidFill>
                <a:prstClr val="black"/>
              </a:solidFill>
              <a:cs typeface="Arial" charset="0"/>
            </a:endParaRPr>
          </a:p>
        </p:txBody>
      </p:sp>
      <p:sp>
        <p:nvSpPr>
          <p:cNvPr id="8" name="Freeform 26"/>
          <p:cNvSpPr>
            <a:spLocks/>
          </p:cNvSpPr>
          <p:nvPr/>
        </p:nvSpPr>
        <p:spPr bwMode="hidden">
          <a:xfrm>
            <a:off x="7480301" y="4073527"/>
            <a:ext cx="4409017" cy="652463"/>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n-US" sz="1800">
              <a:solidFill>
                <a:prstClr val="black"/>
              </a:solidFill>
              <a:cs typeface="Arial" charset="0"/>
            </a:endParaRPr>
          </a:p>
        </p:txBody>
      </p:sp>
      <p:sp useBgFill="1">
        <p:nvSpPr>
          <p:cNvPr id="9" name="Freeform 10"/>
          <p:cNvSpPr>
            <a:spLocks/>
          </p:cNvSpPr>
          <p:nvPr/>
        </p:nvSpPr>
        <p:spPr bwMode="hidden">
          <a:xfrm>
            <a:off x="281519" y="3468416"/>
            <a:ext cx="11631083" cy="1328737"/>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a:defRPr/>
            </a:pPr>
            <a:endParaRPr lang="en-US" sz="1800">
              <a:solidFill>
                <a:prstClr val="black"/>
              </a:solidFill>
              <a:cs typeface="Arial" charset="0"/>
            </a:endParaRPr>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823155" y="1437449"/>
            <a:ext cx="8556980"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lstStyle>
          <a:p>
            <a:pPr>
              <a:defRPr/>
            </a:pPr>
            <a:fld id="{0A0336FD-74B9-4150-8921-440C3306A5AD}" type="datetime1">
              <a:rPr lang="en-ZA" smtClean="0">
                <a:solidFill>
                  <a:srgbClr val="303030"/>
                </a:solidFill>
              </a:rPr>
              <a:pPr>
                <a:defRPr/>
              </a:pPr>
              <a:t>2017/08/17</a:t>
            </a:fld>
            <a:endParaRPr lang="en-ZA">
              <a:solidFill>
                <a:srgbClr val="303030"/>
              </a:solidFill>
            </a:endParaRPr>
          </a:p>
        </p:txBody>
      </p:sp>
      <p:sp>
        <p:nvSpPr>
          <p:cNvPr id="11" name="Footer Placeholder 4"/>
          <p:cNvSpPr>
            <a:spLocks noGrp="1"/>
          </p:cNvSpPr>
          <p:nvPr>
            <p:ph type="ftr" sz="quarter" idx="11"/>
          </p:nvPr>
        </p:nvSpPr>
        <p:spPr/>
        <p:txBody>
          <a:bodyPr/>
          <a:lstStyle>
            <a:lvl1pPr>
              <a:defRPr/>
            </a:lvl1pPr>
          </a:lstStyle>
          <a:p>
            <a:pPr>
              <a:defRPr/>
            </a:pPr>
            <a:endParaRPr lang="en-ZA">
              <a:solidFill>
                <a:srgbClr val="303030"/>
              </a:solidFill>
            </a:endParaRPr>
          </a:p>
        </p:txBody>
      </p:sp>
      <p:sp>
        <p:nvSpPr>
          <p:cNvPr id="12" name="Slide Number Placeholder 5"/>
          <p:cNvSpPr>
            <a:spLocks noGrp="1"/>
          </p:cNvSpPr>
          <p:nvPr>
            <p:ph type="sldNum" sz="quarter" idx="12"/>
          </p:nvPr>
        </p:nvSpPr>
        <p:spPr/>
        <p:txBody>
          <a:bodyPr/>
          <a:lstStyle>
            <a:lvl1pPr>
              <a:defRPr/>
            </a:lvl1pPr>
          </a:lstStyle>
          <a:p>
            <a:pPr>
              <a:defRPr/>
            </a:pPr>
            <a:fld id="{4AE06640-F43A-42E8-B6D4-C9833942A32A}" type="slidenum">
              <a:rPr lang="en-ZA">
                <a:solidFill>
                  <a:srgbClr val="303030"/>
                </a:solidFill>
              </a:rPr>
              <a:pPr>
                <a:defRPr/>
              </a:pPr>
              <a:t>‹#›</a:t>
            </a:fld>
            <a:endParaRPr lang="en-ZA">
              <a:solidFill>
                <a:srgbClr val="303030"/>
              </a:solidFill>
            </a:endParaRPr>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902207" y="1772816"/>
            <a:ext cx="5096256" cy="435366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6193536" y="1772816"/>
            <a:ext cx="5096256" cy="435366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EA5E8730-B91E-44BF-9927-E07B1599807C}" type="datetime1">
              <a:rPr lang="en-ZA" smtClean="0">
                <a:solidFill>
                  <a:srgbClr val="303030"/>
                </a:solidFill>
              </a:rPr>
              <a:pPr>
                <a:defRPr/>
              </a:pPr>
              <a:t>2017/08/17</a:t>
            </a:fld>
            <a:endParaRPr lang="en-ZA">
              <a:solidFill>
                <a:srgbClr val="303030"/>
              </a:solidFill>
            </a:endParaRPr>
          </a:p>
        </p:txBody>
      </p:sp>
      <p:sp>
        <p:nvSpPr>
          <p:cNvPr id="6" name="Footer Placeholder 4"/>
          <p:cNvSpPr>
            <a:spLocks noGrp="1"/>
          </p:cNvSpPr>
          <p:nvPr>
            <p:ph type="ftr" sz="quarter" idx="16"/>
          </p:nvPr>
        </p:nvSpPr>
        <p:spPr/>
        <p:txBody>
          <a:bodyPr/>
          <a:lstStyle>
            <a:lvl1pPr>
              <a:defRPr/>
            </a:lvl1pPr>
          </a:lstStyle>
          <a:p>
            <a:pPr>
              <a:defRPr/>
            </a:pPr>
            <a:endParaRPr lang="en-ZA">
              <a:solidFill>
                <a:srgbClr val="303030"/>
              </a:solidFill>
            </a:endParaRPr>
          </a:p>
        </p:txBody>
      </p:sp>
      <p:sp>
        <p:nvSpPr>
          <p:cNvPr id="7" name="Slide Number Placeholder 5"/>
          <p:cNvSpPr>
            <a:spLocks noGrp="1"/>
          </p:cNvSpPr>
          <p:nvPr>
            <p:ph type="sldNum" sz="quarter" idx="17"/>
          </p:nvPr>
        </p:nvSpPr>
        <p:spPr/>
        <p:txBody>
          <a:bodyPr/>
          <a:lstStyle>
            <a:lvl1pPr>
              <a:defRPr/>
            </a:lvl1pPr>
          </a:lstStyle>
          <a:p>
            <a:pPr>
              <a:defRPr/>
            </a:pPr>
            <a:fld id="{DCDAD05B-52D8-48A9-8C3E-99C1C45C5515}" type="slidenum">
              <a:rPr lang="en-ZA">
                <a:solidFill>
                  <a:srgbClr val="303030"/>
                </a:solidFill>
              </a:rPr>
              <a:pPr>
                <a:defRPr/>
              </a:pPr>
              <a:t>‹#›</a:t>
            </a:fld>
            <a:endParaRPr lang="en-ZA">
              <a:solidFill>
                <a:srgbClr val="303030"/>
              </a:solidFill>
            </a:endParaRPr>
          </a:p>
        </p:txBody>
      </p: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03113" y="3429002"/>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7" y="3429002"/>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952F3583-C8ED-4D3A-A2F1-4359F2FE9B84}" type="datetime1">
              <a:rPr lang="en-ZA" smtClean="0">
                <a:solidFill>
                  <a:srgbClr val="303030"/>
                </a:solidFill>
              </a:rPr>
              <a:pPr>
                <a:defRPr/>
              </a:pPr>
              <a:t>2017/08/17</a:t>
            </a:fld>
            <a:endParaRPr lang="en-ZA">
              <a:solidFill>
                <a:srgbClr val="303030"/>
              </a:solidFill>
            </a:endParaRPr>
          </a:p>
        </p:txBody>
      </p:sp>
      <p:sp>
        <p:nvSpPr>
          <p:cNvPr id="8" name="Footer Placeholder 4"/>
          <p:cNvSpPr>
            <a:spLocks noGrp="1"/>
          </p:cNvSpPr>
          <p:nvPr>
            <p:ph type="ftr" sz="quarter" idx="11"/>
          </p:nvPr>
        </p:nvSpPr>
        <p:spPr/>
        <p:txBody>
          <a:bodyPr/>
          <a:lstStyle>
            <a:lvl1pPr>
              <a:defRPr/>
            </a:lvl1pPr>
          </a:lstStyle>
          <a:p>
            <a:pPr>
              <a:defRPr/>
            </a:pPr>
            <a:endParaRPr lang="en-ZA">
              <a:solidFill>
                <a:srgbClr val="303030"/>
              </a:solidFill>
            </a:endParaRPr>
          </a:p>
        </p:txBody>
      </p:sp>
      <p:sp>
        <p:nvSpPr>
          <p:cNvPr id="9" name="Slide Number Placeholder 5"/>
          <p:cNvSpPr>
            <a:spLocks noGrp="1"/>
          </p:cNvSpPr>
          <p:nvPr>
            <p:ph type="sldNum" sz="quarter" idx="12"/>
          </p:nvPr>
        </p:nvSpPr>
        <p:spPr/>
        <p:txBody>
          <a:bodyPr/>
          <a:lstStyle>
            <a:lvl1pPr>
              <a:defRPr/>
            </a:lvl1pPr>
          </a:lstStyle>
          <a:p>
            <a:pPr>
              <a:defRPr/>
            </a:pPr>
            <a:fld id="{48F78C25-1840-4E26-A53F-73F96957A9F7}" type="slidenum">
              <a:rPr lang="en-ZA">
                <a:solidFill>
                  <a:srgbClr val="303030"/>
                </a:solidFill>
              </a:rPr>
              <a:pPr>
                <a:defRPr/>
              </a:pPr>
              <a:t>‹#›</a:t>
            </a:fld>
            <a:endParaRPr lang="en-ZA">
              <a:solidFill>
                <a:srgbClr val="303030"/>
              </a:solidFill>
            </a:endParaRPr>
          </a:p>
        </p:txBody>
      </p: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p:cNvSpPr/>
          <p:nvPr userDrawn="1"/>
        </p:nvSpPr>
        <p:spPr>
          <a:xfrm>
            <a:off x="0" y="0"/>
            <a:ext cx="12192000" cy="2708920"/>
          </a:xfrm>
          <a:prstGeom prst="rect">
            <a:avLst/>
          </a:prstGeom>
          <a:solidFill>
            <a:schemeClr val="bg1"/>
          </a:solidFill>
          <a:ln>
            <a:noFill/>
          </a:ln>
          <a:effectLst/>
          <a:scene3d>
            <a:camera prst="orthographicFront"/>
            <a:lightRig rig="flat" dir="tl">
              <a:rot lat="0" lon="0" rev="6360000"/>
            </a:lightRig>
          </a:scene3d>
          <a:sp3d prstMaterial="fla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sz="1800">
              <a:solidFill>
                <a:prstClr val="white"/>
              </a:solidFill>
            </a:endParaRPr>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2" name="Rounded Rectangle 1"/>
          <p:cNvSpPr/>
          <p:nvPr/>
        </p:nvSpPr>
        <p:spPr>
          <a:xfrm>
            <a:off x="304801" y="228602"/>
            <a:ext cx="11595100"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grpSp>
        <p:nvGrpSpPr>
          <p:cNvPr id="3" name="Group 5"/>
          <p:cNvGrpSpPr>
            <a:grpSpLocks noChangeAspect="1"/>
          </p:cNvGrpSpPr>
          <p:nvPr/>
        </p:nvGrpSpPr>
        <p:grpSpPr bwMode="auto">
          <a:xfrm>
            <a:off x="281519" y="370484"/>
            <a:ext cx="11631083" cy="1330325"/>
            <a:chOff x="-3905251" y="4294188"/>
            <a:chExt cx="13027839" cy="1892300"/>
          </a:xfrm>
        </p:grpSpPr>
        <p:sp>
          <p:nvSpPr>
            <p:cNvPr id="4"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a:defRPr/>
              </a:pPr>
              <a:endParaRPr lang="en-US" sz="1800">
                <a:solidFill>
                  <a:prstClr val="black"/>
                </a:solidFill>
                <a:cs typeface="Arial" charset="0"/>
              </a:endParaRPr>
            </a:p>
          </p:txBody>
        </p:sp>
        <p:sp>
          <p:nvSpPr>
            <p:cNvPr id="5"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a:defRPr/>
              </a:pPr>
              <a:endParaRPr lang="en-US" sz="1800">
                <a:solidFill>
                  <a:prstClr val="black"/>
                </a:solidFill>
                <a:cs typeface="Arial" charset="0"/>
              </a:endParaRPr>
            </a:p>
          </p:txBody>
        </p:sp>
        <p:sp>
          <p:nvSpPr>
            <p:cNvPr id="6"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n-US" sz="1800">
                <a:solidFill>
                  <a:prstClr val="black"/>
                </a:solidFill>
                <a:cs typeface="Arial" charset="0"/>
              </a:endParaRPr>
            </a:p>
          </p:txBody>
        </p:sp>
        <p:sp>
          <p:nvSpPr>
            <p:cNvPr id="7"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n-US" sz="1800">
                <a:solidFill>
                  <a:prstClr val="black"/>
                </a:solidFill>
                <a:cs typeface="Arial" charset="0"/>
              </a:endParaRPr>
            </a:p>
          </p:txBody>
        </p:sp>
        <p:sp useBgFill="1">
          <p:nvSpPr>
            <p:cNvPr id="8" name="Freeform 7"/>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a:defRPr/>
              </a:pPr>
              <a:endParaRPr lang="en-US" sz="1800">
                <a:solidFill>
                  <a:prstClr val="black"/>
                </a:solidFill>
                <a:cs typeface="Arial" charset="0"/>
              </a:endParaRPr>
            </a:p>
          </p:txBody>
        </p:sp>
      </p:grpSp>
      <p:sp>
        <p:nvSpPr>
          <p:cNvPr id="9" name="Date Placeholder 1"/>
          <p:cNvSpPr>
            <a:spLocks noGrp="1"/>
          </p:cNvSpPr>
          <p:nvPr>
            <p:ph type="dt" sz="half" idx="10"/>
          </p:nvPr>
        </p:nvSpPr>
        <p:spPr/>
        <p:txBody>
          <a:bodyPr/>
          <a:lstStyle>
            <a:lvl1pPr>
              <a:defRPr/>
            </a:lvl1pPr>
          </a:lstStyle>
          <a:p>
            <a:pPr>
              <a:defRPr/>
            </a:pPr>
            <a:fld id="{8551386B-D1A2-45F1-B196-02BB69064F80}" type="datetime1">
              <a:rPr lang="en-ZA" smtClean="0">
                <a:solidFill>
                  <a:srgbClr val="303030"/>
                </a:solidFill>
              </a:rPr>
              <a:pPr>
                <a:defRPr/>
              </a:pPr>
              <a:t>2017/08/17</a:t>
            </a:fld>
            <a:endParaRPr lang="en-ZA">
              <a:solidFill>
                <a:srgbClr val="303030"/>
              </a:solidFill>
            </a:endParaRPr>
          </a:p>
        </p:txBody>
      </p:sp>
      <p:sp>
        <p:nvSpPr>
          <p:cNvPr id="10" name="Footer Placeholder 2"/>
          <p:cNvSpPr>
            <a:spLocks noGrp="1"/>
          </p:cNvSpPr>
          <p:nvPr>
            <p:ph type="ftr" sz="quarter" idx="11"/>
          </p:nvPr>
        </p:nvSpPr>
        <p:spPr/>
        <p:txBody>
          <a:bodyPr/>
          <a:lstStyle>
            <a:lvl1pPr>
              <a:defRPr/>
            </a:lvl1pPr>
          </a:lstStyle>
          <a:p>
            <a:pPr>
              <a:defRPr/>
            </a:pPr>
            <a:endParaRPr lang="en-ZA">
              <a:solidFill>
                <a:srgbClr val="303030"/>
              </a:solidFill>
            </a:endParaRPr>
          </a:p>
        </p:txBody>
      </p:sp>
      <p:sp>
        <p:nvSpPr>
          <p:cNvPr id="11" name="Slide Number Placeholder 3"/>
          <p:cNvSpPr>
            <a:spLocks noGrp="1"/>
          </p:cNvSpPr>
          <p:nvPr>
            <p:ph type="sldNum" sz="quarter" idx="12"/>
          </p:nvPr>
        </p:nvSpPr>
        <p:spPr/>
        <p:txBody>
          <a:bodyPr/>
          <a:lstStyle>
            <a:lvl1pPr>
              <a:defRPr/>
            </a:lvl1pPr>
          </a:lstStyle>
          <a:p>
            <a:pPr>
              <a:defRPr/>
            </a:pPr>
            <a:fld id="{EFDE2288-620C-450C-B71D-72E0FAA98099}" type="slidenum">
              <a:rPr lang="en-ZA">
                <a:solidFill>
                  <a:srgbClr val="303030"/>
                </a:solidFill>
              </a:rPr>
              <a:pPr>
                <a:defRPr/>
              </a:pPr>
              <a:t>‹#›</a:t>
            </a:fld>
            <a:endParaRPr lang="en-ZA">
              <a:solidFill>
                <a:srgbClr val="303030"/>
              </a:solidFill>
            </a:endParaRPr>
          </a:p>
        </p:txBody>
      </p:sp>
      <p:sp>
        <p:nvSpPr>
          <p:cNvPr id="12" name="Title 1"/>
          <p:cNvSpPr>
            <a:spLocks noGrp="1"/>
          </p:cNvSpPr>
          <p:nvPr>
            <p:ph type="title"/>
          </p:nvPr>
        </p:nvSpPr>
        <p:spPr>
          <a:xfrm>
            <a:off x="609600" y="538738"/>
            <a:ext cx="10972800" cy="1162071"/>
          </a:xfrm>
        </p:spPr>
        <p:txBody>
          <a:bodyPr/>
          <a:lstStyle/>
          <a:p>
            <a:r>
              <a:rPr lang="en-US" smtClean="0"/>
              <a:t>Click to edit Master title style</a:t>
            </a:r>
            <a:endParaRPr lang="en-US"/>
          </a:p>
        </p:txBody>
      </p: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ounded Rectangle 4"/>
          <p:cNvSpPr/>
          <p:nvPr/>
        </p:nvSpPr>
        <p:spPr>
          <a:xfrm>
            <a:off x="304801" y="228602"/>
            <a:ext cx="11595100"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grpSp>
        <p:nvGrpSpPr>
          <p:cNvPr id="6" name="Group 23"/>
          <p:cNvGrpSpPr>
            <a:grpSpLocks noChangeAspect="1"/>
          </p:cNvGrpSpPr>
          <p:nvPr/>
        </p:nvGrpSpPr>
        <p:grpSpPr bwMode="auto">
          <a:xfrm>
            <a:off x="281519" y="714377"/>
            <a:ext cx="11631083" cy="1331913"/>
            <a:chOff x="-3905250" y="4294188"/>
            <a:chExt cx="13011150" cy="1892300"/>
          </a:xfrm>
        </p:grpSpPr>
        <p:sp>
          <p:nvSpPr>
            <p:cNvPr id="7"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a:defRPr/>
              </a:pPr>
              <a:endParaRPr lang="en-US" sz="1800">
                <a:solidFill>
                  <a:prstClr val="black"/>
                </a:solidFill>
                <a:cs typeface="Arial" charset="0"/>
              </a:endParaRPr>
            </a:p>
          </p:txBody>
        </p:sp>
        <p:sp>
          <p:nvSpPr>
            <p:cNvPr id="8"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a:defRPr/>
              </a:pPr>
              <a:endParaRPr lang="en-US" sz="1800">
                <a:solidFill>
                  <a:prstClr val="black"/>
                </a:solidFill>
                <a:cs typeface="Arial" charset="0"/>
              </a:endParaRPr>
            </a:p>
          </p:txBody>
        </p:sp>
        <p:sp>
          <p:nvSpPr>
            <p:cNvPr id="9"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n-US" sz="1800">
                <a:solidFill>
                  <a:prstClr val="black"/>
                </a:solidFill>
                <a:cs typeface="Arial" charset="0"/>
              </a:endParaRPr>
            </a:p>
          </p:txBody>
        </p:sp>
        <p:sp>
          <p:nvSpPr>
            <p:cNvPr id="10"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n-US" sz="1800">
                <a:solidFill>
                  <a:prstClr val="black"/>
                </a:solidFill>
                <a:cs typeface="Arial" charset="0"/>
              </a:endParaRPr>
            </a:p>
          </p:txBody>
        </p:sp>
        <p:sp useBgFill="1">
          <p:nvSpPr>
            <p:cNvPr id="11"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a:defRPr/>
              </a:pPr>
              <a:endParaRPr lang="en-US" sz="1800">
                <a:solidFill>
                  <a:prstClr val="black"/>
                </a:solidFill>
                <a:cs typeface="Arial" charset="0"/>
              </a:endParaRPr>
            </a:p>
          </p:txBody>
        </p:sp>
      </p:grpSp>
      <p:sp>
        <p:nvSpPr>
          <p:cNvPr id="4" name="Text Placeholder 3"/>
          <p:cNvSpPr>
            <a:spLocks noGrp="1"/>
          </p:cNvSpPr>
          <p:nvPr>
            <p:ph type="body" sz="half" idx="2"/>
          </p:nvPr>
        </p:nvSpPr>
        <p:spPr>
          <a:xfrm>
            <a:off x="1219200" y="3581402"/>
            <a:ext cx="44704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02617"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4"/>
          <p:cNvSpPr>
            <a:spLocks noGrp="1"/>
          </p:cNvSpPr>
          <p:nvPr>
            <p:ph type="dt" sz="half" idx="10"/>
          </p:nvPr>
        </p:nvSpPr>
        <p:spPr/>
        <p:txBody>
          <a:bodyPr/>
          <a:lstStyle>
            <a:lvl1pPr>
              <a:defRPr/>
            </a:lvl1pPr>
          </a:lstStyle>
          <a:p>
            <a:pPr>
              <a:defRPr/>
            </a:pPr>
            <a:fld id="{593A9E29-1B44-4C09-8A15-BA404E2A2C89}" type="datetime1">
              <a:rPr lang="en-ZA" smtClean="0">
                <a:solidFill>
                  <a:srgbClr val="303030"/>
                </a:solidFill>
              </a:rPr>
              <a:pPr>
                <a:defRPr/>
              </a:pPr>
              <a:t>2017/08/17</a:t>
            </a:fld>
            <a:endParaRPr lang="en-ZA">
              <a:solidFill>
                <a:srgbClr val="303030"/>
              </a:solidFill>
            </a:endParaRPr>
          </a:p>
        </p:txBody>
      </p:sp>
      <p:sp>
        <p:nvSpPr>
          <p:cNvPr id="13" name="Footer Placeholder 5"/>
          <p:cNvSpPr>
            <a:spLocks noGrp="1"/>
          </p:cNvSpPr>
          <p:nvPr>
            <p:ph type="ftr" sz="quarter" idx="11"/>
          </p:nvPr>
        </p:nvSpPr>
        <p:spPr/>
        <p:txBody>
          <a:bodyPr/>
          <a:lstStyle>
            <a:lvl1pPr>
              <a:defRPr/>
            </a:lvl1pPr>
          </a:lstStyle>
          <a:p>
            <a:pPr>
              <a:defRPr/>
            </a:pPr>
            <a:endParaRPr lang="en-ZA">
              <a:solidFill>
                <a:srgbClr val="303030"/>
              </a:solidFill>
            </a:endParaRPr>
          </a:p>
        </p:txBody>
      </p:sp>
      <p:sp>
        <p:nvSpPr>
          <p:cNvPr id="14" name="Slide Number Placeholder 6"/>
          <p:cNvSpPr>
            <a:spLocks noGrp="1"/>
          </p:cNvSpPr>
          <p:nvPr>
            <p:ph type="sldNum" sz="quarter" idx="12"/>
          </p:nvPr>
        </p:nvSpPr>
        <p:spPr/>
        <p:txBody>
          <a:bodyPr/>
          <a:lstStyle>
            <a:lvl1pPr>
              <a:defRPr/>
            </a:lvl1pPr>
          </a:lstStyle>
          <a:p>
            <a:pPr>
              <a:defRPr/>
            </a:pPr>
            <a:fld id="{697164DA-85B6-464F-ACC8-EDA0A3D1D00D}" type="slidenum">
              <a:rPr lang="en-ZA">
                <a:solidFill>
                  <a:srgbClr val="303030"/>
                </a:solidFill>
              </a:rPr>
              <a:pPr>
                <a:defRPr/>
              </a:pPr>
              <a:t>‹#›</a:t>
            </a:fld>
            <a:endParaRPr lang="en-ZA">
              <a:solidFill>
                <a:srgbClr val="303030"/>
              </a:solidFill>
            </a:endParaRPr>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304801" y="228602"/>
            <a:ext cx="11595100"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grpSp>
        <p:nvGrpSpPr>
          <p:cNvPr id="6" name="Group 8"/>
          <p:cNvGrpSpPr>
            <a:grpSpLocks noChangeAspect="1"/>
          </p:cNvGrpSpPr>
          <p:nvPr/>
        </p:nvGrpSpPr>
        <p:grpSpPr bwMode="auto">
          <a:xfrm>
            <a:off x="281519" y="5354640"/>
            <a:ext cx="11631083" cy="1330325"/>
            <a:chOff x="-3905250" y="4294188"/>
            <a:chExt cx="13011150" cy="1892300"/>
          </a:xfrm>
        </p:grpSpPr>
        <p:sp>
          <p:nvSpPr>
            <p:cNvPr id="7"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a:defRPr/>
              </a:pPr>
              <a:endParaRPr lang="en-US" sz="1800">
                <a:solidFill>
                  <a:prstClr val="black"/>
                </a:solidFill>
                <a:cs typeface="Arial" charset="0"/>
              </a:endParaRPr>
            </a:p>
          </p:txBody>
        </p:sp>
        <p:sp>
          <p:nvSpPr>
            <p:cNvPr id="8"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a:defRPr/>
              </a:pPr>
              <a:endParaRPr lang="en-US" sz="1800">
                <a:solidFill>
                  <a:prstClr val="black"/>
                </a:solidFill>
                <a:cs typeface="Arial" charset="0"/>
              </a:endParaRPr>
            </a:p>
          </p:txBody>
        </p:sp>
        <p:sp>
          <p:nvSpPr>
            <p:cNvPr id="9"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n-US" sz="1800">
                <a:solidFill>
                  <a:prstClr val="black"/>
                </a:solidFill>
                <a:cs typeface="Arial" charset="0"/>
              </a:endParaRPr>
            </a:p>
          </p:txBody>
        </p:sp>
        <p:sp>
          <p:nvSpPr>
            <p:cNvPr id="10"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n-US" sz="1800">
                <a:solidFill>
                  <a:prstClr val="black"/>
                </a:solidFill>
                <a:cs typeface="Arial" charset="0"/>
              </a:endParaRPr>
            </a:p>
          </p:txBody>
        </p:sp>
        <p:sp useBgFill="1">
          <p:nvSpPr>
            <p:cNvPr id="11"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a:defRPr/>
              </a:pPr>
              <a:endParaRPr lang="en-US" sz="1800">
                <a:solidFill>
                  <a:prstClr val="black"/>
                </a:solidFill>
                <a:cs typeface="Arial" charset="0"/>
              </a:endParaRPr>
            </a:p>
          </p:txBody>
        </p:sp>
      </p:grpSp>
      <p:sp>
        <p:nvSpPr>
          <p:cNvPr id="2" name="Title 1"/>
          <p:cNvSpPr>
            <a:spLocks noGrp="1"/>
          </p:cNvSpPr>
          <p:nvPr>
            <p:ph type="title"/>
          </p:nvPr>
        </p:nvSpPr>
        <p:spPr>
          <a:xfrm>
            <a:off x="6498875" y="338667"/>
            <a:ext cx="5083527"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491112" y="2785535"/>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12" name="Date Placeholder 4"/>
          <p:cNvSpPr>
            <a:spLocks noGrp="1"/>
          </p:cNvSpPr>
          <p:nvPr>
            <p:ph type="dt" sz="half" idx="10"/>
          </p:nvPr>
        </p:nvSpPr>
        <p:spPr/>
        <p:txBody>
          <a:bodyPr/>
          <a:lstStyle>
            <a:lvl1pPr>
              <a:defRPr/>
            </a:lvl1pPr>
          </a:lstStyle>
          <a:p>
            <a:pPr>
              <a:defRPr/>
            </a:pPr>
            <a:fld id="{BD5A53B6-BCBA-4C30-88B0-F75C8BD9E5F4}" type="datetime1">
              <a:rPr lang="en-ZA" smtClean="0">
                <a:solidFill>
                  <a:srgbClr val="303030"/>
                </a:solidFill>
              </a:rPr>
              <a:pPr>
                <a:defRPr/>
              </a:pPr>
              <a:t>2017/08/17</a:t>
            </a:fld>
            <a:endParaRPr lang="en-ZA">
              <a:solidFill>
                <a:srgbClr val="303030"/>
              </a:solidFill>
            </a:endParaRPr>
          </a:p>
        </p:txBody>
      </p:sp>
      <p:sp>
        <p:nvSpPr>
          <p:cNvPr id="13" name="Footer Placeholder 5"/>
          <p:cNvSpPr>
            <a:spLocks noGrp="1"/>
          </p:cNvSpPr>
          <p:nvPr>
            <p:ph type="ftr" sz="quarter" idx="11"/>
          </p:nvPr>
        </p:nvSpPr>
        <p:spPr/>
        <p:txBody>
          <a:bodyPr/>
          <a:lstStyle>
            <a:lvl1pPr>
              <a:defRPr/>
            </a:lvl1pPr>
          </a:lstStyle>
          <a:p>
            <a:pPr>
              <a:defRPr/>
            </a:pPr>
            <a:endParaRPr lang="en-ZA">
              <a:solidFill>
                <a:srgbClr val="303030"/>
              </a:solidFill>
            </a:endParaRPr>
          </a:p>
        </p:txBody>
      </p:sp>
      <p:sp>
        <p:nvSpPr>
          <p:cNvPr id="14" name="Slide Number Placeholder 6"/>
          <p:cNvSpPr>
            <a:spLocks noGrp="1"/>
          </p:cNvSpPr>
          <p:nvPr>
            <p:ph type="sldNum" sz="quarter" idx="12"/>
          </p:nvPr>
        </p:nvSpPr>
        <p:spPr/>
        <p:txBody>
          <a:bodyPr/>
          <a:lstStyle>
            <a:lvl1pPr>
              <a:defRPr/>
            </a:lvl1pPr>
          </a:lstStyle>
          <a:p>
            <a:pPr>
              <a:defRPr/>
            </a:pPr>
            <a:fld id="{E9C9B66F-06F7-4420-8E0F-A87EE066CE1C}" type="slidenum">
              <a:rPr lang="en-ZA">
                <a:solidFill>
                  <a:srgbClr val="303030"/>
                </a:solidFill>
              </a:rPr>
              <a:pPr>
                <a:defRPr/>
              </a:pPr>
              <a:t>‹#›</a:t>
            </a:fld>
            <a:endParaRPr lang="en-ZA">
              <a:solidFill>
                <a:srgbClr val="303030"/>
              </a:solidFill>
            </a:endParaRPr>
          </a:p>
        </p:txBody>
      </p:sp>
    </p:spTree>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0" y="-24"/>
            <a:ext cx="12192000" cy="141445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grpSp>
        <p:nvGrpSpPr>
          <p:cNvPr id="1027" name="Group 15"/>
          <p:cNvGrpSpPr>
            <a:grpSpLocks noChangeAspect="1"/>
          </p:cNvGrpSpPr>
          <p:nvPr/>
        </p:nvGrpSpPr>
        <p:grpSpPr bwMode="auto">
          <a:xfrm>
            <a:off x="0" y="98413"/>
            <a:ext cx="12192000" cy="1330325"/>
            <a:chOff x="-3905251" y="4294188"/>
            <a:chExt cx="13027839" cy="1892300"/>
          </a:xfrm>
        </p:grpSpPr>
        <p:sp>
          <p:nvSpPr>
            <p:cNvPr id="17"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a:defRPr/>
              </a:pPr>
              <a:endParaRPr lang="en-US" sz="1800">
                <a:solidFill>
                  <a:prstClr val="black"/>
                </a:solidFill>
                <a:cs typeface="Arial" charset="0"/>
              </a:endParaRPr>
            </a:p>
          </p:txBody>
        </p:sp>
        <p:sp>
          <p:nvSpPr>
            <p:cNvPr id="1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a:defRPr/>
              </a:pPr>
              <a:endParaRPr lang="en-US" sz="1800">
                <a:solidFill>
                  <a:prstClr val="black"/>
                </a:solidFill>
                <a:cs typeface="Arial" charset="0"/>
              </a:endParaRPr>
            </a:p>
          </p:txBody>
        </p:sp>
        <p:sp>
          <p:nvSpPr>
            <p:cNvPr id="19"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n-US" sz="1800">
                <a:solidFill>
                  <a:prstClr val="black"/>
                </a:solidFill>
                <a:cs typeface="Arial" charset="0"/>
              </a:endParaRPr>
            </a:p>
          </p:txBody>
        </p:sp>
        <p:sp>
          <p:nvSpPr>
            <p:cNvPr id="20"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n-US" sz="1800">
                <a:solidFill>
                  <a:prstClr val="black"/>
                </a:solidFill>
                <a:cs typeface="Arial" charset="0"/>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a:defRPr/>
              </a:pPr>
              <a:endParaRPr lang="en-US" sz="1800">
                <a:solidFill>
                  <a:prstClr val="black"/>
                </a:solidFill>
                <a:cs typeface="Arial" charset="0"/>
              </a:endParaRPr>
            </a:p>
          </p:txBody>
        </p:sp>
      </p:grpSp>
      <p:sp>
        <p:nvSpPr>
          <p:cNvPr id="4" name="Date Placeholder 3"/>
          <p:cNvSpPr>
            <a:spLocks noGrp="1"/>
          </p:cNvSpPr>
          <p:nvPr>
            <p:ph type="dt" sz="half" idx="2"/>
          </p:nvPr>
        </p:nvSpPr>
        <p:spPr>
          <a:xfrm>
            <a:off x="6885520" y="6249990"/>
            <a:ext cx="5048249" cy="365125"/>
          </a:xfrm>
          <a:prstGeom prst="rect">
            <a:avLst/>
          </a:prstGeom>
        </p:spPr>
        <p:txBody>
          <a:bodyPr vert="horz" lIns="91440" tIns="45720" rIns="91440" bIns="45720" rtlCol="0" anchor="ctr"/>
          <a:lstStyle>
            <a:lvl1pPr algn="ctr" fontAlgn="auto">
              <a:spcBef>
                <a:spcPts val="0"/>
              </a:spcBef>
              <a:spcAft>
                <a:spcPts val="0"/>
              </a:spcAft>
              <a:defRPr sz="1000">
                <a:solidFill>
                  <a:schemeClr val="tx2"/>
                </a:solidFill>
                <a:latin typeface="+mn-lt"/>
                <a:cs typeface="+mn-cs"/>
              </a:defRPr>
            </a:lvl1pPr>
          </a:lstStyle>
          <a:p>
            <a:pPr>
              <a:defRPr/>
            </a:pPr>
            <a:fld id="{238D2004-F00F-46FB-895A-DA0501491E0D}" type="datetime1">
              <a:rPr lang="en-ZA" smtClean="0">
                <a:solidFill>
                  <a:srgbClr val="303030"/>
                </a:solidFill>
              </a:rPr>
              <a:pPr>
                <a:defRPr/>
              </a:pPr>
              <a:t>2017/08/17</a:t>
            </a:fld>
            <a:endParaRPr lang="en-ZA">
              <a:solidFill>
                <a:srgbClr val="303030"/>
              </a:solidFill>
            </a:endParaRPr>
          </a:p>
        </p:txBody>
      </p:sp>
      <p:sp>
        <p:nvSpPr>
          <p:cNvPr id="5" name="Footer Placeholder 4"/>
          <p:cNvSpPr>
            <a:spLocks noGrp="1"/>
          </p:cNvSpPr>
          <p:nvPr>
            <p:ph type="ftr" sz="quarter" idx="3"/>
          </p:nvPr>
        </p:nvSpPr>
        <p:spPr>
          <a:xfrm>
            <a:off x="258233" y="6249990"/>
            <a:ext cx="5048251" cy="365125"/>
          </a:xfrm>
          <a:prstGeom prst="rect">
            <a:avLst/>
          </a:prstGeom>
        </p:spPr>
        <p:txBody>
          <a:bodyPr vert="horz" lIns="91440" tIns="45720" rIns="91440" bIns="45720" rtlCol="0" anchor="ctr"/>
          <a:lstStyle>
            <a:lvl1pPr algn="l" fontAlgn="auto">
              <a:spcBef>
                <a:spcPts val="0"/>
              </a:spcBef>
              <a:spcAft>
                <a:spcPts val="0"/>
              </a:spcAft>
              <a:defRPr sz="1000">
                <a:solidFill>
                  <a:schemeClr val="tx2"/>
                </a:solidFill>
                <a:latin typeface="+mn-lt"/>
                <a:cs typeface="+mn-cs"/>
              </a:defRPr>
            </a:lvl1pPr>
          </a:lstStyle>
          <a:p>
            <a:pPr>
              <a:defRPr/>
            </a:pPr>
            <a:endParaRPr lang="en-ZA">
              <a:solidFill>
                <a:srgbClr val="303030"/>
              </a:solidFill>
            </a:endParaRPr>
          </a:p>
        </p:txBody>
      </p:sp>
      <p:sp>
        <p:nvSpPr>
          <p:cNvPr id="6" name="Slide Number Placeholder 5"/>
          <p:cNvSpPr>
            <a:spLocks noGrp="1"/>
          </p:cNvSpPr>
          <p:nvPr>
            <p:ph type="sldNum" sz="quarter" idx="4"/>
          </p:nvPr>
        </p:nvSpPr>
        <p:spPr>
          <a:xfrm>
            <a:off x="6960097" y="6237313"/>
            <a:ext cx="1549401" cy="365125"/>
          </a:xfrm>
          <a:prstGeom prst="rect">
            <a:avLst/>
          </a:prstGeom>
        </p:spPr>
        <p:txBody>
          <a:bodyPr vert="horz" lIns="91440" tIns="45720" rIns="91440" bIns="45720" rtlCol="0" anchor="ctr"/>
          <a:lstStyle>
            <a:lvl1pPr algn="ctr" fontAlgn="auto">
              <a:spcBef>
                <a:spcPts val="0"/>
              </a:spcBef>
              <a:spcAft>
                <a:spcPts val="0"/>
              </a:spcAft>
              <a:defRPr sz="1000">
                <a:solidFill>
                  <a:schemeClr val="tx2"/>
                </a:solidFill>
                <a:latin typeface="+mn-lt"/>
                <a:cs typeface="+mn-cs"/>
              </a:defRPr>
            </a:lvl1pPr>
          </a:lstStyle>
          <a:p>
            <a:pPr>
              <a:defRPr/>
            </a:pPr>
            <a:fld id="{D8EC3D11-AAD6-43A7-BAAB-B5AFAB4EF400}" type="slidenum">
              <a:rPr lang="en-ZA">
                <a:solidFill>
                  <a:srgbClr val="303030"/>
                </a:solidFill>
              </a:rPr>
              <a:pPr>
                <a:defRPr/>
              </a:pPr>
              <a:t>‹#›</a:t>
            </a:fld>
            <a:endParaRPr lang="en-ZA">
              <a:solidFill>
                <a:srgbClr val="303030"/>
              </a:solidFill>
            </a:endParaRPr>
          </a:p>
        </p:txBody>
      </p:sp>
      <p:sp>
        <p:nvSpPr>
          <p:cNvPr id="1032" name="Text Placeholder 2"/>
          <p:cNvSpPr>
            <a:spLocks noGrp="1"/>
          </p:cNvSpPr>
          <p:nvPr>
            <p:ph type="body" idx="1"/>
          </p:nvPr>
        </p:nvSpPr>
        <p:spPr bwMode="auto">
          <a:xfrm>
            <a:off x="666713" y="1340769"/>
            <a:ext cx="10858576" cy="47853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 name="Rectangle 15"/>
          <p:cNvSpPr/>
          <p:nvPr userDrawn="1"/>
        </p:nvSpPr>
        <p:spPr>
          <a:xfrm>
            <a:off x="0" y="0"/>
            <a:ext cx="12192000" cy="9807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ZA" sz="2400" dirty="0">
              <a:solidFill>
                <a:srgbClr val="000000"/>
              </a:solidFill>
            </a:endParaRPr>
          </a:p>
        </p:txBody>
      </p:sp>
      <p:sp>
        <p:nvSpPr>
          <p:cNvPr id="1028" name="Title Placeholder 1"/>
          <p:cNvSpPr>
            <a:spLocks noGrp="1"/>
          </p:cNvSpPr>
          <p:nvPr>
            <p:ph type="title"/>
          </p:nvPr>
        </p:nvSpPr>
        <p:spPr bwMode="auto">
          <a:xfrm>
            <a:off x="609600" y="-1"/>
            <a:ext cx="10972800" cy="980729"/>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Tree>
    <p:extLst>
      <p:ext uri="{BB962C8B-B14F-4D97-AF65-F5344CB8AC3E}">
        <p14:creationId xmlns:p14="http://schemas.microsoft.com/office/powerpoint/2010/main" val="1121482816"/>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ftr="0" dt="0"/>
  <p:txStyles>
    <p:titleStyle>
      <a:lvl1pPr algn="ctr" rtl="0" eaLnBrk="0" fontAlgn="base" hangingPunct="0">
        <a:spcBef>
          <a:spcPct val="0"/>
        </a:spcBef>
        <a:spcAft>
          <a:spcPct val="0"/>
        </a:spcAft>
        <a:defRPr sz="3500" b="1" kern="1200">
          <a:solidFill>
            <a:schemeClr val="bg1"/>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mailto:Presha.ramsurup@wits.ac.za" TargetMode="External"/><Relationship Id="rId2" Type="http://schemas.openxmlformats.org/officeDocument/2006/relationships/hyperlink" Target="mailto:richard@mzabalazoas.co.z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7524" y="5038949"/>
            <a:ext cx="2664296" cy="183355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7E6E6"/>
                  </a:outerShdw>
                </a:effectLst>
              </a14:hiddenEffects>
            </a:ext>
          </a:extLst>
        </p:spPr>
      </p:pic>
      <p:sp>
        <p:nvSpPr>
          <p:cNvPr id="2" name="Title 1"/>
          <p:cNvSpPr>
            <a:spLocks noGrp="1"/>
          </p:cNvSpPr>
          <p:nvPr>
            <p:ph type="title"/>
          </p:nvPr>
        </p:nvSpPr>
        <p:spPr>
          <a:xfrm>
            <a:off x="2135560" y="536848"/>
            <a:ext cx="7772400" cy="1524000"/>
          </a:xfrm>
        </p:spPr>
        <p:txBody>
          <a:bodyPr>
            <a:normAutofit/>
          </a:bodyPr>
          <a:lstStyle/>
          <a:p>
            <a:r>
              <a:rPr lang="en-ZA" sz="2800" dirty="0">
                <a:latin typeface="Candara"/>
                <a:cs typeface="Candara"/>
              </a:rPr>
              <a:t>NSDSIII Evaluation </a:t>
            </a:r>
            <a:br>
              <a:rPr lang="en-ZA" sz="2800" dirty="0">
                <a:latin typeface="Candara"/>
                <a:cs typeface="Candara"/>
              </a:rPr>
            </a:br>
            <a:r>
              <a:rPr lang="en-ZA" sz="2800" dirty="0">
                <a:latin typeface="Candara"/>
                <a:cs typeface="Candara"/>
              </a:rPr>
              <a:t>How can progress be measured and lessons learned? Can a Theory of Change Assist?</a:t>
            </a:r>
            <a:endParaRPr lang="en-US" sz="2800" dirty="0">
              <a:latin typeface="Candara"/>
              <a:cs typeface="Candara"/>
            </a:endParaRPr>
          </a:p>
        </p:txBody>
      </p:sp>
      <p:sp>
        <p:nvSpPr>
          <p:cNvPr id="3" name="Text Placeholder 2"/>
          <p:cNvSpPr>
            <a:spLocks noGrp="1"/>
          </p:cNvSpPr>
          <p:nvPr>
            <p:ph type="body" idx="1"/>
          </p:nvPr>
        </p:nvSpPr>
        <p:spPr>
          <a:xfrm>
            <a:off x="2927649" y="2204865"/>
            <a:ext cx="6417735" cy="939801"/>
          </a:xfrm>
        </p:spPr>
        <p:txBody>
          <a:bodyPr>
            <a:normAutofit fontScale="92500" lnSpcReduction="20000"/>
          </a:bodyPr>
          <a:lstStyle/>
          <a:p>
            <a:r>
              <a:rPr lang="en-US" dirty="0" smtClean="0"/>
              <a:t>A presentation to the National Skills Conference</a:t>
            </a:r>
          </a:p>
          <a:p>
            <a:r>
              <a:rPr lang="en-US" dirty="0" smtClean="0"/>
              <a:t> 23 March 2017</a:t>
            </a:r>
          </a:p>
          <a:p>
            <a:r>
              <a:rPr lang="en-US" dirty="0" smtClean="0"/>
              <a:t>Richard </a:t>
            </a:r>
            <a:r>
              <a:rPr lang="en-US" dirty="0" err="1" smtClean="0"/>
              <a:t>Jewison</a:t>
            </a:r>
            <a:r>
              <a:rPr lang="en-US" dirty="0" smtClean="0"/>
              <a:t> and </a:t>
            </a:r>
            <a:r>
              <a:rPr lang="en-US" dirty="0" err="1" smtClean="0"/>
              <a:t>Presha</a:t>
            </a:r>
            <a:r>
              <a:rPr lang="en-US" dirty="0" smtClean="0"/>
              <a:t> </a:t>
            </a:r>
            <a:r>
              <a:rPr lang="en-US" dirty="0" err="1" smtClean="0"/>
              <a:t>Ramsarup</a:t>
            </a:r>
            <a:endParaRPr lang="en-US" dirty="0"/>
          </a:p>
        </p:txBody>
      </p:sp>
      <p:pic>
        <p:nvPicPr>
          <p:cNvPr id="7" name="Picture 1" descr="C:\Users\MICHEL~1.000\AppData\Local\Temp\M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51278" y="5736998"/>
            <a:ext cx="4637210" cy="93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7187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2050055" y="1340768"/>
            <a:ext cx="8143932" cy="4785396"/>
          </a:xfrm>
        </p:spPr>
        <p:txBody>
          <a:bodyPr>
            <a:normAutofit/>
          </a:bodyPr>
          <a:lstStyle/>
          <a:p>
            <a:pPr marL="971550" lvl="1" indent="-514350">
              <a:buFont typeface="Wingdings" charset="2"/>
              <a:buChar char="v"/>
            </a:pPr>
            <a:r>
              <a:rPr lang="en-US" dirty="0" smtClean="0"/>
              <a:t>Measuring progress in relation to the TOC may identify progress and problems and enable adjustments to strategy</a:t>
            </a:r>
          </a:p>
          <a:p>
            <a:pPr marL="971550" lvl="1" indent="-514350">
              <a:buFont typeface="Wingdings" charset="2"/>
              <a:buChar char="v"/>
            </a:pPr>
            <a:r>
              <a:rPr lang="en-US" dirty="0" smtClean="0"/>
              <a:t>It will become evident that same elements of strategy may only start to show results after the five year period. Some things take time.</a:t>
            </a:r>
          </a:p>
          <a:p>
            <a:pPr marL="971550" lvl="1" indent="-514350">
              <a:buFont typeface="Wingdings" charset="2"/>
              <a:buChar char="v"/>
            </a:pPr>
            <a:r>
              <a:rPr lang="en-US" dirty="0" smtClean="0"/>
              <a:t>This raises the question: Is there a need for a completely new strategy every five years? Should it be longer term? </a:t>
            </a:r>
          </a:p>
          <a:p>
            <a:pPr marL="971550" lvl="1" indent="-514350">
              <a:buFont typeface="Wingdings" charset="2"/>
              <a:buChar char="v"/>
            </a:pPr>
            <a:r>
              <a:rPr lang="en-US" dirty="0" smtClean="0"/>
              <a:t>Comments on the TOC welcome: </a:t>
            </a:r>
            <a:r>
              <a:rPr lang="en-US" dirty="0" smtClean="0">
                <a:hlinkClick r:id="rId2"/>
              </a:rPr>
              <a:t>richard@mzabalazoas.co.za</a:t>
            </a:r>
            <a:r>
              <a:rPr lang="en-US" dirty="0"/>
              <a:t/>
            </a:r>
            <a:br>
              <a:rPr lang="en-US" dirty="0"/>
            </a:br>
            <a:r>
              <a:rPr lang="en-US" dirty="0" smtClean="0">
                <a:hlinkClick r:id="rId3"/>
              </a:rPr>
              <a:t>Presha.ramsurup@wits.ac.za</a:t>
            </a:r>
            <a:endParaRPr lang="en-US" dirty="0" smtClean="0"/>
          </a:p>
          <a:p>
            <a:pPr marL="971550" lvl="1" indent="-514350">
              <a:buFont typeface="Wingdings" charset="2"/>
              <a:buChar char="v"/>
            </a:pPr>
            <a:endParaRPr lang="en-US" dirty="0" smtClean="0"/>
          </a:p>
        </p:txBody>
      </p:sp>
    </p:spTree>
    <p:extLst>
      <p:ext uri="{BB962C8B-B14F-4D97-AF65-F5344CB8AC3E}">
        <p14:creationId xmlns:p14="http://schemas.microsoft.com/office/powerpoint/2010/main" val="1729106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3432" y="1052736"/>
            <a:ext cx="10081119" cy="5760640"/>
          </a:xfrm>
        </p:spPr>
        <p:txBody>
          <a:bodyPr/>
          <a:lstStyle/>
          <a:p>
            <a:pPr>
              <a:buFont typeface="Wingdings" charset="2"/>
              <a:buChar char="q"/>
            </a:pPr>
            <a:r>
              <a:rPr lang="en-US" sz="2000" dirty="0"/>
              <a:t>MAS and Wits University (REAL Centre) have been appointed to conduct an evaluation of NSDSIII from 2011 to 2016. The intention is to learn lessons for future strategy.</a:t>
            </a:r>
          </a:p>
          <a:p>
            <a:pPr>
              <a:buFont typeface="Wingdings" charset="2"/>
              <a:buChar char="q"/>
            </a:pPr>
            <a:r>
              <a:rPr lang="en-US" sz="2000" dirty="0"/>
              <a:t>NSDSIII has been in place since 2011. It was extended from it’s end date of 2016 to 2018, and now it has been extended again until 2020.</a:t>
            </a:r>
          </a:p>
          <a:p>
            <a:pPr>
              <a:buFont typeface="Wingdings" charset="2"/>
              <a:buChar char="q"/>
            </a:pPr>
            <a:r>
              <a:rPr lang="en-US" sz="2000" dirty="0"/>
              <a:t>Currently with </a:t>
            </a:r>
            <a:r>
              <a:rPr lang="en-US" sz="2000" dirty="0" err="1"/>
              <a:t>Nedlac</a:t>
            </a:r>
            <a:r>
              <a:rPr lang="en-US" sz="2000" dirty="0"/>
              <a:t>, and about to be </a:t>
            </a:r>
            <a:r>
              <a:rPr lang="en-US" sz="2000" dirty="0" err="1"/>
              <a:t>Gazetted</a:t>
            </a:r>
            <a:r>
              <a:rPr lang="en-US" sz="2000" dirty="0"/>
              <a:t>, is a National Skills Development Plan (NSDP) and SETA Landscape that takes forward some of the themes of NSDSIII.</a:t>
            </a:r>
          </a:p>
          <a:p>
            <a:pPr>
              <a:buFont typeface="Wingdings" charset="2"/>
              <a:buChar char="q"/>
            </a:pPr>
            <a:r>
              <a:rPr lang="en-US" sz="2000" dirty="0"/>
              <a:t>Part of the process of evaluation of SA government </a:t>
            </a:r>
            <a:r>
              <a:rPr lang="en-US" sz="2000" dirty="0" err="1"/>
              <a:t>programmes</a:t>
            </a:r>
            <a:r>
              <a:rPr lang="en-US" sz="2000" dirty="0"/>
              <a:t> is the development of a Theory of Change. This sets out a sequence of outputs, outcomes and impacts that contained in the strategy that should enable measurement of progress.</a:t>
            </a:r>
          </a:p>
          <a:p>
            <a:pPr>
              <a:buFont typeface="Wingdings" charset="2"/>
              <a:buChar char="q"/>
            </a:pPr>
            <a:r>
              <a:rPr lang="en-US" sz="2000" dirty="0"/>
              <a:t>Because there was no TOC developed at the time the strategy was published, one has had to be developed in retrospect. MAS/REAL and the NSA have engaged and a draft TOC has been developed. </a:t>
            </a:r>
          </a:p>
          <a:p>
            <a:pPr>
              <a:buFont typeface="Wingdings" charset="2"/>
              <a:buChar char="q"/>
            </a:pPr>
            <a:r>
              <a:rPr lang="en-US" sz="2000" dirty="0"/>
              <a:t>The intention of this presentation is to share the TOC being worked on with the NSA and to pose the question as to whether it can assist in measuring progress and learning lessons. </a:t>
            </a:r>
          </a:p>
          <a:p>
            <a:pPr lvl="1">
              <a:buFont typeface="Wingdings" charset="2"/>
              <a:buChar char="§"/>
            </a:pPr>
            <a:endParaRPr lang="en-US" sz="1800" dirty="0"/>
          </a:p>
        </p:txBody>
      </p:sp>
      <p:sp>
        <p:nvSpPr>
          <p:cNvPr id="3" name="Title 2"/>
          <p:cNvSpPr>
            <a:spLocks noGrp="1"/>
          </p:cNvSpPr>
          <p:nvPr>
            <p:ph type="title"/>
          </p:nvPr>
        </p:nvSpPr>
        <p:spPr/>
        <p:txBody>
          <a:bodyPr/>
          <a:lstStyle/>
          <a:p>
            <a:r>
              <a:rPr lang="en-US" dirty="0" smtClean="0"/>
              <a:t>Purpose of the presentation</a:t>
            </a:r>
            <a:endParaRPr lang="en-US" dirty="0"/>
          </a:p>
        </p:txBody>
      </p:sp>
      <p:sp>
        <p:nvSpPr>
          <p:cNvPr id="4" name="Slide Number Placeholder 3"/>
          <p:cNvSpPr>
            <a:spLocks noGrp="1"/>
          </p:cNvSpPr>
          <p:nvPr>
            <p:ph type="sldNum" sz="quarter" idx="12"/>
          </p:nvPr>
        </p:nvSpPr>
        <p:spPr/>
        <p:txBody>
          <a:bodyPr/>
          <a:lstStyle/>
          <a:p>
            <a:pPr>
              <a:defRPr/>
            </a:pPr>
            <a:fld id="{7DE0CA54-A189-47AA-8C05-4DE37D7C609A}" type="slidenum">
              <a:rPr lang="en-ZA" smtClean="0">
                <a:solidFill>
                  <a:srgbClr val="303030"/>
                </a:solidFill>
              </a:rPr>
              <a:pPr>
                <a:defRPr/>
              </a:pPr>
              <a:t>2</a:t>
            </a:fld>
            <a:endParaRPr lang="en-ZA" dirty="0">
              <a:solidFill>
                <a:srgbClr val="303030"/>
              </a:solidFill>
            </a:endParaRPr>
          </a:p>
        </p:txBody>
      </p:sp>
    </p:spTree>
    <p:extLst>
      <p:ext uri="{BB962C8B-B14F-4D97-AF65-F5344CB8AC3E}">
        <p14:creationId xmlns:p14="http://schemas.microsoft.com/office/powerpoint/2010/main" val="1228564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noFill/>
          <a:ln>
            <a:noFill/>
          </a:ln>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ZA" dirty="0" smtClean="0"/>
              <a:t>Components of the TOC</a:t>
            </a:r>
            <a:br>
              <a:rPr lang="en-ZA" dirty="0" smtClean="0"/>
            </a:br>
            <a:endParaRPr lang="en-ZA" dirty="0"/>
          </a:p>
        </p:txBody>
      </p:sp>
      <p:graphicFrame>
        <p:nvGraphicFramePr>
          <p:cNvPr id="5" name="Diagram 4"/>
          <p:cNvGraphicFramePr/>
          <p:nvPr>
            <p:extLst>
              <p:ext uri="{D42A27DB-BD31-4B8C-83A1-F6EECF244321}">
                <p14:modId xmlns:p14="http://schemas.microsoft.com/office/powerpoint/2010/main" val="1036081926"/>
              </p:ext>
            </p:extLst>
          </p:nvPr>
        </p:nvGraphicFramePr>
        <p:xfrm>
          <a:off x="767408" y="1052736"/>
          <a:ext cx="10585176"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2"/>
          </p:nvPr>
        </p:nvSpPr>
        <p:spPr/>
        <p:txBody>
          <a:bodyPr/>
          <a:lstStyle/>
          <a:p>
            <a:pPr>
              <a:defRPr/>
            </a:pPr>
            <a:fld id="{7DE0CA54-A189-47AA-8C05-4DE37D7C609A}" type="slidenum">
              <a:rPr lang="en-ZA" smtClean="0">
                <a:solidFill>
                  <a:srgbClr val="303030"/>
                </a:solidFill>
              </a:rPr>
              <a:pPr>
                <a:defRPr/>
              </a:pPr>
              <a:t>3</a:t>
            </a:fld>
            <a:endParaRPr lang="en-ZA">
              <a:solidFill>
                <a:srgbClr val="303030"/>
              </a:solidFill>
            </a:endParaRPr>
          </a:p>
        </p:txBody>
      </p:sp>
    </p:spTree>
    <p:extLst>
      <p:ext uri="{BB962C8B-B14F-4D97-AF65-F5344CB8AC3E}">
        <p14:creationId xmlns:p14="http://schemas.microsoft.com/office/powerpoint/2010/main" val="11164191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no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ZA" dirty="0"/>
              <a:t>High Level TOC</a:t>
            </a:r>
          </a:p>
        </p:txBody>
      </p:sp>
      <p:sp>
        <p:nvSpPr>
          <p:cNvPr id="2" name="Slide Number Placeholder 1"/>
          <p:cNvSpPr>
            <a:spLocks noGrp="1"/>
          </p:cNvSpPr>
          <p:nvPr>
            <p:ph type="sldNum" sz="quarter" idx="12"/>
          </p:nvPr>
        </p:nvSpPr>
        <p:spPr>
          <a:xfrm>
            <a:off x="7655517" y="6251769"/>
            <a:ext cx="1776820" cy="365125"/>
          </a:xfrm>
        </p:spPr>
        <p:txBody>
          <a:bodyPr/>
          <a:lstStyle/>
          <a:p>
            <a:pPr>
              <a:defRPr/>
            </a:pPr>
            <a:fld id="{7DE0CA54-A189-47AA-8C05-4DE37D7C609A}" type="slidenum">
              <a:rPr lang="en-ZA" sz="1100" smtClean="0">
                <a:solidFill>
                  <a:srgbClr val="303030"/>
                </a:solidFill>
              </a:rPr>
              <a:pPr>
                <a:defRPr/>
              </a:pPr>
              <a:t>4</a:t>
            </a:fld>
            <a:endParaRPr lang="en-ZA" sz="1100">
              <a:solidFill>
                <a:srgbClr val="303030"/>
              </a:solidFill>
            </a:endParaRPr>
          </a:p>
        </p:txBody>
      </p:sp>
      <p:sp>
        <p:nvSpPr>
          <p:cNvPr id="5" name="Rectangle 4"/>
          <p:cNvSpPr/>
          <p:nvPr/>
        </p:nvSpPr>
        <p:spPr>
          <a:xfrm>
            <a:off x="119337" y="1844824"/>
            <a:ext cx="1296144" cy="2304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ctr"/>
            <a:r>
              <a:rPr lang="en-US" sz="1400" dirty="0">
                <a:solidFill>
                  <a:prstClr val="white"/>
                </a:solidFill>
              </a:rPr>
              <a:t>Skills Planning Mechanism</a:t>
            </a:r>
            <a:br>
              <a:rPr lang="en-US" sz="1400" dirty="0">
                <a:solidFill>
                  <a:prstClr val="white"/>
                </a:solidFill>
              </a:rPr>
            </a:br>
            <a:r>
              <a:rPr lang="en-US" sz="1400" dirty="0">
                <a:solidFill>
                  <a:prstClr val="white"/>
                </a:solidFill>
              </a:rPr>
              <a:t>(Credible institutional mechanism for skills planning is established)</a:t>
            </a:r>
            <a:endParaRPr lang="en-US" sz="1400" dirty="0">
              <a:solidFill>
                <a:srgbClr val="000000"/>
              </a:solidFill>
              <a:latin typeface="Calibri" charset="0"/>
            </a:endParaRPr>
          </a:p>
        </p:txBody>
      </p:sp>
      <p:sp>
        <p:nvSpPr>
          <p:cNvPr id="7" name="Rectangle 6"/>
          <p:cNvSpPr/>
          <p:nvPr/>
        </p:nvSpPr>
        <p:spPr>
          <a:xfrm>
            <a:off x="119336" y="1124744"/>
            <a:ext cx="1440160" cy="56166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1">
                <a:solidFill>
                  <a:prstClr val="black"/>
                </a:solidFill>
              </a:rPr>
              <a:t>Outputs</a:t>
            </a:r>
          </a:p>
        </p:txBody>
      </p:sp>
      <p:sp>
        <p:nvSpPr>
          <p:cNvPr id="8" name="Rectangle 7"/>
          <p:cNvSpPr/>
          <p:nvPr/>
        </p:nvSpPr>
        <p:spPr>
          <a:xfrm>
            <a:off x="6724021" y="1137159"/>
            <a:ext cx="2627368" cy="559994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b="1" dirty="0" smtClean="0">
                <a:solidFill>
                  <a:prstClr val="black"/>
                </a:solidFill>
              </a:rPr>
              <a:t>Final Outcomes</a:t>
            </a:r>
            <a:r>
              <a:rPr lang="en-US" dirty="0" smtClean="0">
                <a:solidFill>
                  <a:prstClr val="white"/>
                </a:solidFill>
                <a:latin typeface="Calibri" charset="0"/>
              </a:rPr>
              <a:t> participation </a:t>
            </a:r>
            <a:endParaRPr lang="en-US" b="1" dirty="0">
              <a:solidFill>
                <a:prstClr val="black"/>
              </a:solidFill>
            </a:endParaRPr>
          </a:p>
        </p:txBody>
      </p:sp>
      <p:sp>
        <p:nvSpPr>
          <p:cNvPr id="9" name="Rectangle 8"/>
          <p:cNvSpPr/>
          <p:nvPr/>
        </p:nvSpPr>
        <p:spPr>
          <a:xfrm>
            <a:off x="4310233" y="1147438"/>
            <a:ext cx="2092443" cy="5616624"/>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1" dirty="0" smtClean="0">
                <a:solidFill>
                  <a:prstClr val="black"/>
                </a:solidFill>
              </a:rPr>
              <a:t>Intermediate Outcomes</a:t>
            </a:r>
            <a:endParaRPr lang="en-US" b="1" dirty="0">
              <a:solidFill>
                <a:prstClr val="black"/>
              </a:solidFill>
            </a:endParaRPr>
          </a:p>
        </p:txBody>
      </p:sp>
      <p:sp>
        <p:nvSpPr>
          <p:cNvPr id="10" name="Rectangle 9"/>
          <p:cNvSpPr/>
          <p:nvPr/>
        </p:nvSpPr>
        <p:spPr>
          <a:xfrm>
            <a:off x="1654865" y="1161531"/>
            <a:ext cx="2387945" cy="5616624"/>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1" dirty="0">
                <a:solidFill>
                  <a:prstClr val="black"/>
                </a:solidFill>
              </a:rPr>
              <a:t>Immediate Outcomes</a:t>
            </a:r>
          </a:p>
        </p:txBody>
      </p:sp>
      <p:sp>
        <p:nvSpPr>
          <p:cNvPr id="11" name="Rectangle 10"/>
          <p:cNvSpPr/>
          <p:nvPr/>
        </p:nvSpPr>
        <p:spPr>
          <a:xfrm>
            <a:off x="9672734" y="1124744"/>
            <a:ext cx="2122926" cy="561662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1" dirty="0">
                <a:solidFill>
                  <a:prstClr val="black"/>
                </a:solidFill>
              </a:rPr>
              <a:t>Impacts</a:t>
            </a:r>
          </a:p>
        </p:txBody>
      </p:sp>
      <p:sp>
        <p:nvSpPr>
          <p:cNvPr id="12" name="Rectangle 11"/>
          <p:cNvSpPr/>
          <p:nvPr/>
        </p:nvSpPr>
        <p:spPr>
          <a:xfrm>
            <a:off x="1723393" y="2234876"/>
            <a:ext cx="2172332" cy="162617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ctr"/>
            <a:r>
              <a:rPr lang="en-US" sz="1200" dirty="0">
                <a:solidFill>
                  <a:prstClr val="black"/>
                </a:solidFill>
                <a:latin typeface="Calibri" charset="0"/>
              </a:rPr>
              <a:t>﻿</a:t>
            </a:r>
            <a:r>
              <a:rPr lang="en-US" sz="1400" dirty="0">
                <a:solidFill>
                  <a:prstClr val="black"/>
                </a:solidFill>
                <a:latin typeface="Calibri" charset="0"/>
              </a:rPr>
              <a:t>Career and vocational guidance is developed and mainstreamed)</a:t>
            </a:r>
          </a:p>
        </p:txBody>
      </p:sp>
      <p:sp>
        <p:nvSpPr>
          <p:cNvPr id="14" name="Rectangle 13"/>
          <p:cNvSpPr/>
          <p:nvPr/>
        </p:nvSpPr>
        <p:spPr>
          <a:xfrm>
            <a:off x="1698191" y="4384082"/>
            <a:ext cx="2197533" cy="158417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ctr"/>
            <a:r>
              <a:rPr lang="en-US" sz="1400" dirty="0">
                <a:solidFill>
                  <a:prstClr val="black"/>
                </a:solidFill>
                <a:latin typeface="Calibri" charset="0"/>
              </a:rPr>
              <a:t>Improved and responsive public TVET system</a:t>
            </a:r>
          </a:p>
        </p:txBody>
      </p:sp>
      <p:sp>
        <p:nvSpPr>
          <p:cNvPr id="15" name="Rectangle 14"/>
          <p:cNvSpPr/>
          <p:nvPr/>
        </p:nvSpPr>
        <p:spPr>
          <a:xfrm>
            <a:off x="4425230" y="1732465"/>
            <a:ext cx="1862447" cy="103262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ctr"/>
            <a:r>
              <a:rPr lang="en-US" sz="1200" dirty="0">
                <a:solidFill>
                  <a:prstClr val="white"/>
                </a:solidFill>
                <a:latin typeface="Calibri" charset="0"/>
              </a:rPr>
              <a:t>﻿</a:t>
            </a:r>
            <a:r>
              <a:rPr lang="en-US" sz="1400" dirty="0">
                <a:solidFill>
                  <a:prstClr val="white"/>
                </a:solidFill>
                <a:latin typeface="Calibri" charset="0"/>
              </a:rPr>
              <a:t>Targeted skills development</a:t>
            </a:r>
          </a:p>
          <a:p>
            <a:pPr fontAlgn="ctr"/>
            <a:r>
              <a:rPr lang="en-US" sz="1400" i="1" dirty="0">
                <a:solidFill>
                  <a:prstClr val="white"/>
                </a:solidFill>
                <a:latin typeface="Calibri" charset="0"/>
              </a:rPr>
              <a:t>(Increased access to occupationally-directed programmes)</a:t>
            </a:r>
          </a:p>
        </p:txBody>
      </p:sp>
      <p:sp>
        <p:nvSpPr>
          <p:cNvPr id="16" name="Rectangle 15"/>
          <p:cNvSpPr/>
          <p:nvPr/>
        </p:nvSpPr>
        <p:spPr>
          <a:xfrm>
            <a:off x="4447181" y="2864228"/>
            <a:ext cx="1862447" cy="830928"/>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ctr"/>
            <a:r>
              <a:rPr lang="en-US" sz="1200" dirty="0">
                <a:solidFill>
                  <a:prstClr val="white"/>
                </a:solidFill>
                <a:latin typeface="Calibri" charset="0"/>
              </a:rPr>
              <a:t>﻿</a:t>
            </a:r>
            <a:r>
              <a:rPr lang="en-US" sz="1400" dirty="0">
                <a:solidFill>
                  <a:prstClr val="white"/>
                </a:solidFill>
                <a:latin typeface="Calibri" charset="0"/>
              </a:rPr>
              <a:t>Improved youth and adult language and numeracy skills</a:t>
            </a:r>
          </a:p>
        </p:txBody>
      </p:sp>
      <p:sp>
        <p:nvSpPr>
          <p:cNvPr id="17" name="Rectangle 16"/>
          <p:cNvSpPr/>
          <p:nvPr/>
        </p:nvSpPr>
        <p:spPr>
          <a:xfrm>
            <a:off x="4425230" y="3814768"/>
            <a:ext cx="1862447" cy="66862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ctr"/>
            <a:r>
              <a:rPr lang="en-US" sz="1200" dirty="0">
                <a:solidFill>
                  <a:prstClr val="white"/>
                </a:solidFill>
                <a:latin typeface="Calibri" charset="0"/>
              </a:rPr>
              <a:t>﻿</a:t>
            </a:r>
            <a:r>
              <a:rPr lang="en-US" sz="1400" dirty="0">
                <a:solidFill>
                  <a:prstClr val="white"/>
                </a:solidFill>
                <a:latin typeface="Calibri" charset="0"/>
              </a:rPr>
              <a:t>Improved workplace-based skills development</a:t>
            </a:r>
          </a:p>
        </p:txBody>
      </p:sp>
      <p:sp>
        <p:nvSpPr>
          <p:cNvPr id="18" name="Rectangle 17"/>
          <p:cNvSpPr/>
          <p:nvPr/>
        </p:nvSpPr>
        <p:spPr>
          <a:xfrm>
            <a:off x="4396438" y="4575506"/>
            <a:ext cx="1862447" cy="125927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ctr"/>
            <a:r>
              <a:rPr lang="en-US" sz="1400" dirty="0">
                <a:solidFill>
                  <a:prstClr val="white"/>
                </a:solidFill>
                <a:latin typeface="Calibri" charset="0"/>
              </a:rPr>
              <a:t>Increased support to cooperatives, small enterprises, worker initiated,</a:t>
            </a:r>
          </a:p>
          <a:p>
            <a:pPr fontAlgn="ctr"/>
            <a:r>
              <a:rPr lang="en-US" sz="1400" dirty="0">
                <a:solidFill>
                  <a:prstClr val="white"/>
                </a:solidFill>
                <a:latin typeface="Calibri" charset="0"/>
              </a:rPr>
              <a:t>NGO and community training initiatives</a:t>
            </a:r>
          </a:p>
        </p:txBody>
      </p:sp>
      <p:sp>
        <p:nvSpPr>
          <p:cNvPr id="19" name="Rectangle 18"/>
          <p:cNvSpPr/>
          <p:nvPr/>
        </p:nvSpPr>
        <p:spPr>
          <a:xfrm>
            <a:off x="4395826" y="5930285"/>
            <a:ext cx="1862447" cy="80654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ctr"/>
            <a:r>
              <a:rPr lang="en-US" sz="1400" dirty="0">
                <a:solidFill>
                  <a:prstClr val="white"/>
                </a:solidFill>
                <a:latin typeface="Calibri" charset="0"/>
              </a:rPr>
              <a:t>﻿Increased public sector capacity for improved service delivery</a:t>
            </a:r>
          </a:p>
        </p:txBody>
      </p:sp>
      <p:sp>
        <p:nvSpPr>
          <p:cNvPr id="20" name="Rectangle 19"/>
          <p:cNvSpPr/>
          <p:nvPr/>
        </p:nvSpPr>
        <p:spPr>
          <a:xfrm>
            <a:off x="6841265" y="1569566"/>
            <a:ext cx="2157108" cy="1163735"/>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ctr"/>
            <a:r>
              <a:rPr lang="en-US" sz="1200" dirty="0">
                <a:solidFill>
                  <a:prstClr val="white"/>
                </a:solidFill>
                <a:latin typeface="Calibri" charset="0"/>
              </a:rPr>
              <a:t>﻿</a:t>
            </a:r>
            <a:r>
              <a:rPr lang="en-US" sz="1400" dirty="0">
                <a:solidFill>
                  <a:prstClr val="white"/>
                </a:solidFill>
                <a:latin typeface="Calibri" charset="0"/>
              </a:rPr>
              <a:t>Improved absorption of learners enrolled in occupationally directed programmes in the </a:t>
            </a:r>
            <a:r>
              <a:rPr lang="en-US" sz="1400" dirty="0" err="1">
                <a:solidFill>
                  <a:prstClr val="white"/>
                </a:solidFill>
                <a:latin typeface="Calibri" charset="0"/>
              </a:rPr>
              <a:t>labour</a:t>
            </a:r>
            <a:r>
              <a:rPr lang="en-US" sz="1400" dirty="0">
                <a:solidFill>
                  <a:prstClr val="white"/>
                </a:solidFill>
                <a:latin typeface="Calibri" charset="0"/>
              </a:rPr>
              <a:t> market</a:t>
            </a:r>
          </a:p>
        </p:txBody>
      </p:sp>
      <p:sp>
        <p:nvSpPr>
          <p:cNvPr id="21" name="Rectangle 20"/>
          <p:cNvSpPr/>
          <p:nvPr/>
        </p:nvSpPr>
        <p:spPr>
          <a:xfrm>
            <a:off x="6853293" y="2889732"/>
            <a:ext cx="2133052" cy="58313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ctr"/>
            <a:r>
              <a:rPr lang="en-US" sz="1200" dirty="0">
                <a:solidFill>
                  <a:prstClr val="white"/>
                </a:solidFill>
                <a:latin typeface="Calibri" charset="0"/>
              </a:rPr>
              <a:t>﻿</a:t>
            </a:r>
            <a:r>
              <a:rPr lang="en-US" sz="1400" dirty="0" smtClean="0">
                <a:solidFill>
                  <a:prstClr val="white"/>
                </a:solidFill>
                <a:latin typeface="Calibri" charset="0"/>
              </a:rPr>
              <a:t>improved participation of </a:t>
            </a:r>
            <a:r>
              <a:rPr lang="en-US" sz="1400" dirty="0">
                <a:solidFill>
                  <a:prstClr val="white"/>
                </a:solidFill>
                <a:latin typeface="Calibri" charset="0"/>
              </a:rPr>
              <a:t>youth in the </a:t>
            </a:r>
            <a:r>
              <a:rPr lang="en-US" sz="1400" dirty="0" err="1">
                <a:solidFill>
                  <a:prstClr val="white"/>
                </a:solidFill>
                <a:latin typeface="Calibri" charset="0"/>
              </a:rPr>
              <a:t>labour</a:t>
            </a:r>
            <a:r>
              <a:rPr lang="en-US" sz="1400" dirty="0">
                <a:solidFill>
                  <a:prstClr val="white"/>
                </a:solidFill>
                <a:latin typeface="Calibri" charset="0"/>
              </a:rPr>
              <a:t> market</a:t>
            </a:r>
          </a:p>
        </p:txBody>
      </p:sp>
      <p:sp>
        <p:nvSpPr>
          <p:cNvPr id="22" name="Rectangle 21"/>
          <p:cNvSpPr/>
          <p:nvPr/>
        </p:nvSpPr>
        <p:spPr>
          <a:xfrm>
            <a:off x="6868424" y="3584210"/>
            <a:ext cx="2117921" cy="198259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ctr"/>
            <a:r>
              <a:rPr lang="en-US" sz="1200" dirty="0">
                <a:solidFill>
                  <a:prstClr val="white"/>
                </a:solidFill>
                <a:latin typeface="Calibri" charset="0"/>
              </a:rPr>
              <a:t>﻿</a:t>
            </a:r>
            <a:r>
              <a:rPr lang="en-US" sz="1400" dirty="0">
                <a:solidFill>
                  <a:prstClr val="white"/>
                </a:solidFill>
                <a:latin typeface="Calibri" charset="0"/>
              </a:rPr>
              <a:t>Training of employed workers addresses critical skills, enabling improved productivity, economic growth and the ability of the work force to adapt to change in the </a:t>
            </a:r>
            <a:r>
              <a:rPr lang="en-US" sz="1400" dirty="0" err="1">
                <a:solidFill>
                  <a:prstClr val="white"/>
                </a:solidFill>
                <a:latin typeface="Calibri" charset="0"/>
              </a:rPr>
              <a:t>labour</a:t>
            </a:r>
            <a:r>
              <a:rPr lang="en-US" sz="1400" dirty="0">
                <a:solidFill>
                  <a:prstClr val="white"/>
                </a:solidFill>
                <a:latin typeface="Calibri" charset="0"/>
              </a:rPr>
              <a:t> market</a:t>
            </a:r>
          </a:p>
        </p:txBody>
      </p:sp>
      <p:sp>
        <p:nvSpPr>
          <p:cNvPr id="23" name="Rectangle 22"/>
          <p:cNvSpPr/>
          <p:nvPr/>
        </p:nvSpPr>
        <p:spPr>
          <a:xfrm>
            <a:off x="6875965" y="5662938"/>
            <a:ext cx="2110380" cy="93724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ctr"/>
            <a:r>
              <a:rPr lang="en-US" sz="1200" dirty="0">
                <a:solidFill>
                  <a:prstClr val="white"/>
                </a:solidFill>
                <a:latin typeface="Calibri" charset="0"/>
              </a:rPr>
              <a:t>﻿</a:t>
            </a:r>
            <a:r>
              <a:rPr lang="en-US" sz="1400" dirty="0">
                <a:solidFill>
                  <a:prstClr val="white"/>
                </a:solidFill>
                <a:latin typeface="Calibri" charset="0"/>
              </a:rPr>
              <a:t>Expanded contribution to sector economic and employment growth by supported entities</a:t>
            </a:r>
          </a:p>
        </p:txBody>
      </p:sp>
      <p:sp>
        <p:nvSpPr>
          <p:cNvPr id="24" name="Rectangle 23"/>
          <p:cNvSpPr/>
          <p:nvPr/>
        </p:nvSpPr>
        <p:spPr>
          <a:xfrm>
            <a:off x="9768408" y="2132856"/>
            <a:ext cx="1944216" cy="2732237"/>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ctr"/>
            <a:endParaRPr lang="en-US" sz="1200" dirty="0">
              <a:solidFill>
                <a:prstClr val="white"/>
              </a:solidFill>
            </a:endParaRPr>
          </a:p>
          <a:p>
            <a:pPr fontAlgn="ctr"/>
            <a:endParaRPr lang="en-US" sz="1200" dirty="0">
              <a:solidFill>
                <a:prstClr val="white"/>
              </a:solidFill>
            </a:endParaRPr>
          </a:p>
          <a:p>
            <a:pPr fontAlgn="ctr"/>
            <a:r>
              <a:rPr lang="en-US" sz="1400" dirty="0">
                <a:solidFill>
                  <a:prstClr val="white"/>
                </a:solidFill>
              </a:rPr>
              <a:t>A skilled and capable workforce that shares the economic benefits and contributes to inclusive growth path</a:t>
            </a:r>
          </a:p>
          <a:p>
            <a:pPr fontAlgn="ctr"/>
            <a:endParaRPr lang="en-US" sz="1400" dirty="0">
              <a:solidFill>
                <a:prstClr val="white"/>
              </a:solidFill>
            </a:endParaRPr>
          </a:p>
          <a:p>
            <a:pPr fontAlgn="ctr"/>
            <a:endParaRPr lang="en-US" sz="1200" dirty="0">
              <a:solidFill>
                <a:prstClr val="white"/>
              </a:solidFill>
            </a:endParaRPr>
          </a:p>
        </p:txBody>
      </p:sp>
    </p:spTree>
    <p:extLst>
      <p:ext uri="{BB962C8B-B14F-4D97-AF65-F5344CB8AC3E}">
        <p14:creationId xmlns:p14="http://schemas.microsoft.com/office/powerpoint/2010/main" val="1873240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no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ZA" dirty="0" smtClean="0"/>
              <a:t>TOC: Skills Planning and supply and demand forecasting</a:t>
            </a:r>
            <a:endParaRPr lang="en-ZA" dirty="0"/>
          </a:p>
        </p:txBody>
      </p:sp>
      <p:sp>
        <p:nvSpPr>
          <p:cNvPr id="7" name="Rectangle 6"/>
          <p:cNvSpPr/>
          <p:nvPr/>
        </p:nvSpPr>
        <p:spPr>
          <a:xfrm>
            <a:off x="551384" y="1124744"/>
            <a:ext cx="2088232" cy="56166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1">
                <a:solidFill>
                  <a:prstClr val="black"/>
                </a:solidFill>
              </a:rPr>
              <a:t>Outputs</a:t>
            </a:r>
          </a:p>
        </p:txBody>
      </p:sp>
      <p:sp>
        <p:nvSpPr>
          <p:cNvPr id="8" name="Rectangle 7"/>
          <p:cNvSpPr/>
          <p:nvPr/>
        </p:nvSpPr>
        <p:spPr>
          <a:xfrm>
            <a:off x="7464152" y="1124744"/>
            <a:ext cx="2160239" cy="561662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1" dirty="0">
                <a:solidFill>
                  <a:prstClr val="black"/>
                </a:solidFill>
              </a:rPr>
              <a:t>Final Outcomes</a:t>
            </a:r>
          </a:p>
        </p:txBody>
      </p:sp>
      <p:sp>
        <p:nvSpPr>
          <p:cNvPr id="9" name="Rectangle 8"/>
          <p:cNvSpPr/>
          <p:nvPr/>
        </p:nvSpPr>
        <p:spPr>
          <a:xfrm>
            <a:off x="5179654" y="1110288"/>
            <a:ext cx="2092443" cy="5616624"/>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1" dirty="0" smtClean="0">
                <a:solidFill>
                  <a:prstClr val="black"/>
                </a:solidFill>
              </a:rPr>
              <a:t>Intermediate Outcomes</a:t>
            </a:r>
            <a:endParaRPr lang="en-US" b="1" dirty="0">
              <a:solidFill>
                <a:prstClr val="black"/>
              </a:solidFill>
            </a:endParaRPr>
          </a:p>
        </p:txBody>
      </p:sp>
      <p:sp>
        <p:nvSpPr>
          <p:cNvPr id="10" name="Rectangle 9"/>
          <p:cNvSpPr/>
          <p:nvPr/>
        </p:nvSpPr>
        <p:spPr>
          <a:xfrm>
            <a:off x="2855640" y="1110288"/>
            <a:ext cx="2232248" cy="5616624"/>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1" dirty="0">
                <a:solidFill>
                  <a:prstClr val="black"/>
                </a:solidFill>
              </a:rPr>
              <a:t>Immediate Outcomes</a:t>
            </a:r>
          </a:p>
        </p:txBody>
      </p:sp>
      <p:sp>
        <p:nvSpPr>
          <p:cNvPr id="11" name="Rectangle 10"/>
          <p:cNvSpPr/>
          <p:nvPr/>
        </p:nvSpPr>
        <p:spPr>
          <a:xfrm>
            <a:off x="9840417" y="1110288"/>
            <a:ext cx="2016224" cy="561662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1" dirty="0">
                <a:solidFill>
                  <a:prstClr val="black"/>
                </a:solidFill>
              </a:rPr>
              <a:t>Impacts</a:t>
            </a:r>
          </a:p>
        </p:txBody>
      </p:sp>
      <p:sp>
        <p:nvSpPr>
          <p:cNvPr id="25" name="Rectangle 24"/>
          <p:cNvSpPr/>
          <p:nvPr/>
        </p:nvSpPr>
        <p:spPr>
          <a:xfrm>
            <a:off x="623392" y="1502236"/>
            <a:ext cx="1944216" cy="8466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Sector </a:t>
            </a:r>
            <a:r>
              <a:rPr lang="en-US" sz="1400" dirty="0"/>
              <a:t>skills plans are professionally researched</a:t>
            </a:r>
          </a:p>
        </p:txBody>
      </p:sp>
      <p:sp>
        <p:nvSpPr>
          <p:cNvPr id="26" name="Rectangle 25"/>
          <p:cNvSpPr/>
          <p:nvPr/>
        </p:nvSpPr>
        <p:spPr>
          <a:xfrm>
            <a:off x="593023" y="2726372"/>
            <a:ext cx="1944216" cy="15825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Capacity </a:t>
            </a:r>
            <a:r>
              <a:rPr lang="en-US" sz="1400" dirty="0"/>
              <a:t>is established within the Department of Higher Education and Training to coordinate research and skills planning</a:t>
            </a:r>
          </a:p>
        </p:txBody>
      </p:sp>
      <p:sp>
        <p:nvSpPr>
          <p:cNvPr id="27" name="Rectangle 26"/>
          <p:cNvSpPr/>
          <p:nvPr/>
        </p:nvSpPr>
        <p:spPr>
          <a:xfrm>
            <a:off x="599394" y="4686408"/>
            <a:ext cx="1944216" cy="13506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SETAs </a:t>
            </a:r>
            <a:r>
              <a:rPr lang="en-US" sz="1400" dirty="0"/>
              <a:t>research and identify middle level skills needs in their sectors and put in place strategies to address </a:t>
            </a:r>
            <a:r>
              <a:rPr lang="en-US" sz="1400" dirty="0" smtClean="0"/>
              <a:t>them training</a:t>
            </a:r>
            <a:r>
              <a:rPr lang="en-US" sz="1400" dirty="0"/>
              <a:t>.</a:t>
            </a:r>
          </a:p>
        </p:txBody>
      </p:sp>
      <p:sp>
        <p:nvSpPr>
          <p:cNvPr id="28" name="Rectangle 27"/>
          <p:cNvSpPr/>
          <p:nvPr/>
        </p:nvSpPr>
        <p:spPr>
          <a:xfrm>
            <a:off x="2999656" y="1772816"/>
            <a:ext cx="1944216" cy="194421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Sector </a:t>
            </a:r>
            <a:r>
              <a:rPr lang="en-US" sz="1400" dirty="0">
                <a:solidFill>
                  <a:schemeClr val="tx1"/>
                </a:solidFill>
              </a:rPr>
              <a:t>and nationally commissioned research </a:t>
            </a:r>
            <a:r>
              <a:rPr lang="en-US" sz="1400" dirty="0" smtClean="0">
                <a:solidFill>
                  <a:schemeClr val="tx1"/>
                </a:solidFill>
              </a:rPr>
              <a:t>and data is </a:t>
            </a:r>
            <a:r>
              <a:rPr lang="en-US" sz="1400" dirty="0" err="1">
                <a:solidFill>
                  <a:schemeClr val="tx1"/>
                </a:solidFill>
              </a:rPr>
              <a:t>analysed</a:t>
            </a:r>
            <a:r>
              <a:rPr lang="en-US" sz="1400" dirty="0">
                <a:solidFill>
                  <a:schemeClr val="tx1"/>
                </a:solidFill>
              </a:rPr>
              <a:t>, validated and captured in an integrated database </a:t>
            </a:r>
            <a:r>
              <a:rPr lang="en-US" sz="1400" dirty="0" smtClean="0">
                <a:solidFill>
                  <a:schemeClr val="tx1"/>
                </a:solidFill>
              </a:rPr>
              <a:t>accessible </a:t>
            </a:r>
            <a:r>
              <a:rPr lang="en-US" sz="1400" dirty="0">
                <a:solidFill>
                  <a:schemeClr val="tx1"/>
                </a:solidFill>
              </a:rPr>
              <a:t>to stakeholders</a:t>
            </a:r>
          </a:p>
        </p:txBody>
      </p:sp>
      <p:sp>
        <p:nvSpPr>
          <p:cNvPr id="29" name="Rectangle 28"/>
          <p:cNvSpPr/>
          <p:nvPr/>
        </p:nvSpPr>
        <p:spPr>
          <a:xfrm>
            <a:off x="2937527" y="4509120"/>
            <a:ext cx="1944216" cy="136815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Programmes </a:t>
            </a:r>
            <a:r>
              <a:rPr lang="en-US" sz="1400" dirty="0">
                <a:solidFill>
                  <a:schemeClr val="tx1"/>
                </a:solidFill>
              </a:rPr>
              <a:t>are put in place that focus on the skills needed to </a:t>
            </a:r>
            <a:r>
              <a:rPr lang="en-US" sz="1400" dirty="0" smtClean="0">
                <a:solidFill>
                  <a:schemeClr val="tx1"/>
                </a:solidFill>
              </a:rPr>
              <a:t>produce economic and skills research</a:t>
            </a:r>
            <a:endParaRPr lang="en-US" sz="1400" dirty="0">
              <a:solidFill>
                <a:schemeClr val="tx1"/>
              </a:solidFill>
            </a:endParaRPr>
          </a:p>
        </p:txBody>
      </p:sp>
      <p:sp>
        <p:nvSpPr>
          <p:cNvPr id="30" name="Rectangle 29"/>
          <p:cNvSpPr/>
          <p:nvPr/>
        </p:nvSpPr>
        <p:spPr>
          <a:xfrm>
            <a:off x="5268088" y="1844824"/>
            <a:ext cx="1836024" cy="144016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bg1"/>
                </a:solidFill>
              </a:rPr>
              <a:t>SSPs </a:t>
            </a:r>
            <a:r>
              <a:rPr lang="en-US" sz="1400" dirty="0">
                <a:solidFill>
                  <a:schemeClr val="bg1"/>
                </a:solidFill>
              </a:rPr>
              <a:t>provide a sound analysis of the sector and articulate an agreed sector strategy to address skills needs.</a:t>
            </a:r>
          </a:p>
        </p:txBody>
      </p:sp>
      <p:sp>
        <p:nvSpPr>
          <p:cNvPr id="31" name="Rectangle 30"/>
          <p:cNvSpPr/>
          <p:nvPr/>
        </p:nvSpPr>
        <p:spPr>
          <a:xfrm>
            <a:off x="5253301" y="3717032"/>
            <a:ext cx="1836024" cy="208823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bg1"/>
                </a:solidFill>
              </a:rPr>
              <a:t>National </a:t>
            </a:r>
            <a:r>
              <a:rPr lang="en-US" sz="1400" dirty="0">
                <a:solidFill>
                  <a:schemeClr val="bg1"/>
                </a:solidFill>
              </a:rPr>
              <a:t>need in relation to skills development is researched, documented and communicated to enable effective </a:t>
            </a:r>
            <a:r>
              <a:rPr lang="en-US" sz="1400" dirty="0" smtClean="0">
                <a:solidFill>
                  <a:schemeClr val="bg1"/>
                </a:solidFill>
              </a:rPr>
              <a:t>planning</a:t>
            </a:r>
            <a:endParaRPr lang="en-US" sz="1400" dirty="0">
              <a:solidFill>
                <a:schemeClr val="bg1"/>
              </a:solidFill>
            </a:endParaRPr>
          </a:p>
        </p:txBody>
      </p:sp>
      <p:sp>
        <p:nvSpPr>
          <p:cNvPr id="32" name="Rectangle 31"/>
          <p:cNvSpPr/>
          <p:nvPr/>
        </p:nvSpPr>
        <p:spPr>
          <a:xfrm>
            <a:off x="7571288" y="2904515"/>
            <a:ext cx="1945966" cy="140439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bg1"/>
                </a:solidFill>
              </a:rPr>
              <a:t>Skills </a:t>
            </a:r>
            <a:r>
              <a:rPr lang="en-US" sz="1400" dirty="0">
                <a:solidFill>
                  <a:schemeClr val="bg1"/>
                </a:solidFill>
              </a:rPr>
              <a:t>Planning Mechanism established that has credibility and informs planning</a:t>
            </a:r>
          </a:p>
        </p:txBody>
      </p:sp>
      <p:sp>
        <p:nvSpPr>
          <p:cNvPr id="34" name="Rectangle 33"/>
          <p:cNvSpPr/>
          <p:nvPr/>
        </p:nvSpPr>
        <p:spPr>
          <a:xfrm>
            <a:off x="9947554" y="2204864"/>
            <a:ext cx="1801950" cy="206780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Available </a:t>
            </a:r>
            <a:r>
              <a:rPr lang="en-US" sz="1400" dirty="0">
                <a:solidFill>
                  <a:schemeClr val="tx1"/>
                </a:solidFill>
              </a:rPr>
              <a:t>resources allocated to achieve greater impact.</a:t>
            </a:r>
          </a:p>
        </p:txBody>
      </p:sp>
    </p:spTree>
    <p:extLst>
      <p:ext uri="{BB962C8B-B14F-4D97-AF65-F5344CB8AC3E}">
        <p14:creationId xmlns:p14="http://schemas.microsoft.com/office/powerpoint/2010/main" val="4033340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0" y="0"/>
            <a:ext cx="12192000" cy="601783"/>
          </a:xfrm>
          <a:noFill/>
          <a:ln>
            <a:noFill/>
          </a:ln>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ZA" dirty="0" smtClean="0">
                <a:solidFill>
                  <a:schemeClr val="tx1"/>
                </a:solidFill>
              </a:rPr>
              <a:t>Theory of Change</a:t>
            </a:r>
            <a:endParaRPr lang="en-ZA" dirty="0">
              <a:solidFill>
                <a:schemeClr val="tx1"/>
              </a:solidFill>
            </a:endParaRPr>
          </a:p>
        </p:txBody>
      </p:sp>
      <p:sp>
        <p:nvSpPr>
          <p:cNvPr id="2" name="Slide Number Placeholder 1"/>
          <p:cNvSpPr>
            <a:spLocks noGrp="1"/>
          </p:cNvSpPr>
          <p:nvPr>
            <p:ph type="sldNum" sz="quarter" idx="4294967295"/>
          </p:nvPr>
        </p:nvSpPr>
        <p:spPr>
          <a:xfrm>
            <a:off x="6744072" y="6520259"/>
            <a:ext cx="1549400" cy="365125"/>
          </a:xfrm>
          <a:noFill/>
        </p:spPr>
        <p:txBody>
          <a:bodyPr/>
          <a:lstStyle/>
          <a:p>
            <a:pPr>
              <a:defRPr/>
            </a:pPr>
            <a:fld id="{7DE0CA54-A189-47AA-8C05-4DE37D7C609A}" type="slidenum">
              <a:rPr lang="en-ZA" smtClean="0">
                <a:solidFill>
                  <a:schemeClr val="tx1"/>
                </a:solidFill>
              </a:rPr>
              <a:pPr>
                <a:defRPr/>
              </a:pPr>
              <a:t>6</a:t>
            </a:fld>
            <a:endParaRPr lang="en-ZA" dirty="0">
              <a:solidFill>
                <a:schemeClr val="tx1"/>
              </a:solidFill>
            </a:endParaRPr>
          </a:p>
        </p:txBody>
      </p:sp>
      <p:sp>
        <p:nvSpPr>
          <p:cNvPr id="5" name="Rectangle 4"/>
          <p:cNvSpPr/>
          <p:nvPr/>
        </p:nvSpPr>
        <p:spPr>
          <a:xfrm>
            <a:off x="133009" y="1025237"/>
            <a:ext cx="1512168" cy="5423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Sector </a:t>
            </a:r>
            <a:r>
              <a:rPr lang="en-US" sz="1000" dirty="0"/>
              <a:t>skills plans are professionally researched</a:t>
            </a:r>
          </a:p>
        </p:txBody>
      </p:sp>
      <p:sp>
        <p:nvSpPr>
          <p:cNvPr id="6" name="Rectangle 5"/>
          <p:cNvSpPr/>
          <p:nvPr/>
        </p:nvSpPr>
        <p:spPr>
          <a:xfrm>
            <a:off x="133009" y="1668291"/>
            <a:ext cx="1512168" cy="11133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Capacity </a:t>
            </a:r>
            <a:r>
              <a:rPr lang="en-US" sz="1000" dirty="0"/>
              <a:t>is established within the Department of Higher Education and Training to coordinate research and skills planning</a:t>
            </a:r>
          </a:p>
        </p:txBody>
      </p:sp>
      <p:sp>
        <p:nvSpPr>
          <p:cNvPr id="7" name="Rectangle 6"/>
          <p:cNvSpPr/>
          <p:nvPr/>
        </p:nvSpPr>
        <p:spPr>
          <a:xfrm>
            <a:off x="133009" y="2864175"/>
            <a:ext cx="1512168" cy="10239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SETAs </a:t>
            </a:r>
            <a:r>
              <a:rPr lang="en-US" sz="1000" dirty="0"/>
              <a:t>research and identify middle level skills needs in their sectors and put in place strategies to address </a:t>
            </a:r>
            <a:r>
              <a:rPr lang="en-US" sz="1000" dirty="0" smtClean="0"/>
              <a:t>them training</a:t>
            </a:r>
            <a:r>
              <a:rPr lang="en-US" sz="1000" dirty="0"/>
              <a:t>.</a:t>
            </a:r>
          </a:p>
        </p:txBody>
      </p:sp>
      <p:sp>
        <p:nvSpPr>
          <p:cNvPr id="11" name="Rectangle 10"/>
          <p:cNvSpPr/>
          <p:nvPr/>
        </p:nvSpPr>
        <p:spPr>
          <a:xfrm>
            <a:off x="1721100" y="2310945"/>
            <a:ext cx="1422572" cy="10942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Sector </a:t>
            </a:r>
            <a:r>
              <a:rPr lang="en-US" sz="1000" dirty="0"/>
              <a:t>skills plans identify the supply challenges in relation to high level scarce skills gaps and set out strategies for addressing them</a:t>
            </a:r>
          </a:p>
        </p:txBody>
      </p:sp>
      <p:sp>
        <p:nvSpPr>
          <p:cNvPr id="12" name="Rectangle 11"/>
          <p:cNvSpPr/>
          <p:nvPr/>
        </p:nvSpPr>
        <p:spPr>
          <a:xfrm>
            <a:off x="133009" y="4008385"/>
            <a:ext cx="1512168" cy="1096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SETAs </a:t>
            </a:r>
            <a:r>
              <a:rPr lang="en-US" sz="1000" dirty="0"/>
              <a:t>establish projects and partnerships to enable the relevant number of artisans for their sector to be trained, to qualify and become work ready</a:t>
            </a:r>
          </a:p>
        </p:txBody>
      </p:sp>
      <p:sp>
        <p:nvSpPr>
          <p:cNvPr id="13" name="Rectangle 12"/>
          <p:cNvSpPr/>
          <p:nvPr/>
        </p:nvSpPr>
        <p:spPr>
          <a:xfrm>
            <a:off x="1721100" y="5567166"/>
            <a:ext cx="1422572" cy="11730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SETAs </a:t>
            </a:r>
            <a:r>
              <a:rPr lang="en-US" sz="1000" dirty="0"/>
              <a:t>identify in their skills planning research, established and emergent cooperatives and their skills needs.</a:t>
            </a:r>
          </a:p>
        </p:txBody>
      </p:sp>
      <p:sp>
        <p:nvSpPr>
          <p:cNvPr id="14" name="Rectangle 13"/>
          <p:cNvSpPr/>
          <p:nvPr/>
        </p:nvSpPr>
        <p:spPr>
          <a:xfrm>
            <a:off x="1721100" y="1025237"/>
            <a:ext cx="1422572" cy="11916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SETA </a:t>
            </a:r>
            <a:r>
              <a:rPr lang="en-US" sz="1000" dirty="0"/>
              <a:t>stakeholders agree on the provision of substantial quality programmes for employed workers and report on the impact of the training.</a:t>
            </a:r>
          </a:p>
        </p:txBody>
      </p:sp>
      <p:sp>
        <p:nvSpPr>
          <p:cNvPr id="15" name="Rectangle 14"/>
          <p:cNvSpPr/>
          <p:nvPr/>
        </p:nvSpPr>
        <p:spPr>
          <a:xfrm>
            <a:off x="133009" y="5225231"/>
            <a:ext cx="1512168" cy="15393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SETAs </a:t>
            </a:r>
            <a:r>
              <a:rPr lang="en-US" sz="1000" dirty="0"/>
              <a:t>identify FET colleges with relevant programmes and put in place partnerships to offer vocational courses and work experience for college learners</a:t>
            </a:r>
          </a:p>
        </p:txBody>
      </p:sp>
      <p:sp>
        <p:nvSpPr>
          <p:cNvPr id="18" name="Rectangle 17"/>
          <p:cNvSpPr/>
          <p:nvPr/>
        </p:nvSpPr>
        <p:spPr>
          <a:xfrm>
            <a:off x="1721100" y="4365808"/>
            <a:ext cx="1422572" cy="11178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The </a:t>
            </a:r>
            <a:r>
              <a:rPr lang="en-US" sz="1000" dirty="0"/>
              <a:t>DHET partners with stakeholders in the youth sector to put in place training and work experience projects for young people.</a:t>
            </a:r>
          </a:p>
        </p:txBody>
      </p:sp>
      <p:sp>
        <p:nvSpPr>
          <p:cNvPr id="19" name="Rectangle 18"/>
          <p:cNvSpPr/>
          <p:nvPr/>
        </p:nvSpPr>
        <p:spPr>
          <a:xfrm>
            <a:off x="1721100" y="3499279"/>
            <a:ext cx="1422572" cy="8127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Sector </a:t>
            </a:r>
            <a:r>
              <a:rPr lang="en-US" sz="1000" dirty="0"/>
              <a:t>skills plans identify the focal areas for research, innovation and development</a:t>
            </a:r>
          </a:p>
        </p:txBody>
      </p:sp>
      <p:sp>
        <p:nvSpPr>
          <p:cNvPr id="20" name="Rectangle 19"/>
          <p:cNvSpPr/>
          <p:nvPr/>
        </p:nvSpPr>
        <p:spPr>
          <a:xfrm>
            <a:off x="5084533" y="1000494"/>
            <a:ext cx="1512168" cy="106677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Sector </a:t>
            </a:r>
            <a:r>
              <a:rPr lang="en-US" sz="1000" dirty="0">
                <a:solidFill>
                  <a:schemeClr val="tx1"/>
                </a:solidFill>
              </a:rPr>
              <a:t>and nationally commissioned research </a:t>
            </a:r>
            <a:r>
              <a:rPr lang="en-US" sz="1000" dirty="0" smtClean="0">
                <a:solidFill>
                  <a:schemeClr val="tx1"/>
                </a:solidFill>
              </a:rPr>
              <a:t>and data is </a:t>
            </a:r>
            <a:r>
              <a:rPr lang="en-US" sz="1000" dirty="0" err="1">
                <a:solidFill>
                  <a:schemeClr val="tx1"/>
                </a:solidFill>
              </a:rPr>
              <a:t>analysed</a:t>
            </a:r>
            <a:r>
              <a:rPr lang="en-US" sz="1000" dirty="0">
                <a:solidFill>
                  <a:schemeClr val="tx1"/>
                </a:solidFill>
              </a:rPr>
              <a:t>, validated and captured in an integrated database </a:t>
            </a:r>
            <a:r>
              <a:rPr lang="en-US" sz="1000" dirty="0" smtClean="0">
                <a:solidFill>
                  <a:schemeClr val="tx1"/>
                </a:solidFill>
              </a:rPr>
              <a:t>accessible </a:t>
            </a:r>
            <a:r>
              <a:rPr lang="en-US" sz="1000" dirty="0">
                <a:solidFill>
                  <a:schemeClr val="tx1"/>
                </a:solidFill>
              </a:rPr>
              <a:t>to stakeholders</a:t>
            </a:r>
          </a:p>
        </p:txBody>
      </p:sp>
      <p:sp>
        <p:nvSpPr>
          <p:cNvPr id="22" name="Rectangle 21"/>
          <p:cNvSpPr/>
          <p:nvPr/>
        </p:nvSpPr>
        <p:spPr>
          <a:xfrm>
            <a:off x="5084533" y="2130514"/>
            <a:ext cx="1512168" cy="80407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Programmes </a:t>
            </a:r>
            <a:r>
              <a:rPr lang="en-US" sz="1000" dirty="0">
                <a:solidFill>
                  <a:schemeClr val="tx1"/>
                </a:solidFill>
              </a:rPr>
              <a:t>are put in place that focus on the skills needed </a:t>
            </a:r>
            <a:r>
              <a:rPr lang="en-US" sz="1000">
                <a:solidFill>
                  <a:schemeClr val="tx1"/>
                </a:solidFill>
              </a:rPr>
              <a:t>to </a:t>
            </a:r>
            <a:r>
              <a:rPr lang="en-US" sz="1000" smtClean="0">
                <a:solidFill>
                  <a:schemeClr val="tx1"/>
                </a:solidFill>
              </a:rPr>
              <a:t>produce economic and skills research</a:t>
            </a:r>
            <a:endParaRPr lang="en-US" sz="1000" dirty="0">
              <a:solidFill>
                <a:schemeClr val="tx1"/>
              </a:solidFill>
            </a:endParaRPr>
          </a:p>
        </p:txBody>
      </p:sp>
      <p:sp>
        <p:nvSpPr>
          <p:cNvPr id="25" name="Rectangle 24"/>
          <p:cNvSpPr/>
          <p:nvPr/>
        </p:nvSpPr>
        <p:spPr>
          <a:xfrm>
            <a:off x="5084533" y="2991592"/>
            <a:ext cx="1512168" cy="52847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smtClean="0">
                <a:solidFill>
                  <a:schemeClr val="tx1"/>
                </a:solidFill>
              </a:rPr>
              <a:t>Projects </a:t>
            </a:r>
            <a:r>
              <a:rPr lang="en-US" sz="1000">
                <a:solidFill>
                  <a:schemeClr val="tx1"/>
                </a:solidFill>
              </a:rPr>
              <a:t>are established to address middle level skills in each sector.</a:t>
            </a:r>
          </a:p>
        </p:txBody>
      </p:sp>
      <p:sp>
        <p:nvSpPr>
          <p:cNvPr id="26" name="Rectangle 25"/>
          <p:cNvSpPr/>
          <p:nvPr/>
        </p:nvSpPr>
        <p:spPr>
          <a:xfrm>
            <a:off x="6710349" y="1002077"/>
            <a:ext cx="1668898" cy="4736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smtClean="0">
                <a:solidFill>
                  <a:schemeClr val="tx1"/>
                </a:solidFill>
              </a:rPr>
              <a:t>Sector </a:t>
            </a:r>
            <a:r>
              <a:rPr lang="en-US" sz="1000">
                <a:solidFill>
                  <a:schemeClr val="tx1"/>
                </a:solidFill>
              </a:rPr>
              <a:t>projects are put in place to address specific sector skills gaps.</a:t>
            </a:r>
          </a:p>
        </p:txBody>
      </p:sp>
      <p:sp>
        <p:nvSpPr>
          <p:cNvPr id="27" name="Rectangle 26"/>
          <p:cNvSpPr/>
          <p:nvPr/>
        </p:nvSpPr>
        <p:spPr>
          <a:xfrm>
            <a:off x="5091155" y="3577070"/>
            <a:ext cx="1512168" cy="89646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smtClean="0">
                <a:solidFill>
                  <a:schemeClr val="tx1"/>
                </a:solidFill>
              </a:rPr>
              <a:t>The </a:t>
            </a:r>
            <a:r>
              <a:rPr lang="en-US" sz="1000" dirty="0">
                <a:solidFill>
                  <a:schemeClr val="tx1"/>
                </a:solidFill>
              </a:rPr>
              <a:t>national Artisan Development </a:t>
            </a:r>
            <a:r>
              <a:rPr lang="en-US" sz="1000">
                <a:solidFill>
                  <a:schemeClr val="tx1"/>
                </a:solidFill>
              </a:rPr>
              <a:t>Project </a:t>
            </a:r>
            <a:r>
              <a:rPr lang="en-US" sz="1000" smtClean="0">
                <a:solidFill>
                  <a:schemeClr val="tx1"/>
                </a:solidFill>
              </a:rPr>
              <a:t>is </a:t>
            </a:r>
            <a:r>
              <a:rPr lang="en-US" sz="1000" dirty="0">
                <a:solidFill>
                  <a:schemeClr val="tx1"/>
                </a:solidFill>
              </a:rPr>
              <a:t>planned, managed and reported on, with interventions made where blockages occur</a:t>
            </a:r>
          </a:p>
        </p:txBody>
      </p:sp>
      <p:sp>
        <p:nvSpPr>
          <p:cNvPr id="28" name="Rectangle 27"/>
          <p:cNvSpPr/>
          <p:nvPr/>
        </p:nvSpPr>
        <p:spPr>
          <a:xfrm>
            <a:off x="5091155" y="5254850"/>
            <a:ext cx="1512168" cy="72849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The </a:t>
            </a:r>
            <a:r>
              <a:rPr lang="en-US" sz="1000" dirty="0">
                <a:solidFill>
                  <a:schemeClr val="tx1"/>
                </a:solidFill>
              </a:rPr>
              <a:t>programmes offered to meet industry needs, </a:t>
            </a:r>
            <a:r>
              <a:rPr lang="en-US" sz="1000" dirty="0" smtClean="0">
                <a:solidFill>
                  <a:schemeClr val="tx1"/>
                </a:solidFill>
              </a:rPr>
              <a:t>are </a:t>
            </a:r>
            <a:r>
              <a:rPr lang="en-US" sz="1000" dirty="0">
                <a:solidFill>
                  <a:schemeClr val="tx1"/>
                </a:solidFill>
              </a:rPr>
              <a:t>reviewed, updated and </a:t>
            </a:r>
            <a:r>
              <a:rPr lang="en-US" sz="1000">
                <a:solidFill>
                  <a:schemeClr val="tx1"/>
                </a:solidFill>
              </a:rPr>
              <a:t>made </a:t>
            </a:r>
            <a:r>
              <a:rPr lang="en-US" sz="1000" smtClean="0">
                <a:solidFill>
                  <a:schemeClr val="tx1"/>
                </a:solidFill>
              </a:rPr>
              <a:t>available</a:t>
            </a:r>
            <a:endParaRPr lang="en-US" sz="1000" dirty="0">
              <a:solidFill>
                <a:schemeClr val="tx1"/>
              </a:solidFill>
            </a:endParaRPr>
          </a:p>
        </p:txBody>
      </p:sp>
      <p:sp>
        <p:nvSpPr>
          <p:cNvPr id="30" name="Rectangle 29"/>
          <p:cNvSpPr/>
          <p:nvPr/>
        </p:nvSpPr>
        <p:spPr>
          <a:xfrm>
            <a:off x="5084533" y="4556667"/>
            <a:ext cx="1512168" cy="64807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The </a:t>
            </a:r>
            <a:r>
              <a:rPr lang="en-US" sz="1000" dirty="0">
                <a:solidFill>
                  <a:schemeClr val="tx1"/>
                </a:solidFill>
              </a:rPr>
              <a:t>capacity of FET colleges to provide quality vocational training is reviewed. </a:t>
            </a:r>
          </a:p>
        </p:txBody>
      </p:sp>
      <p:sp>
        <p:nvSpPr>
          <p:cNvPr id="31" name="Rectangle 30"/>
          <p:cNvSpPr/>
          <p:nvPr/>
        </p:nvSpPr>
        <p:spPr>
          <a:xfrm>
            <a:off x="6710349" y="3679383"/>
            <a:ext cx="1668898" cy="78203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A </a:t>
            </a:r>
            <a:r>
              <a:rPr lang="en-US" sz="1000" dirty="0">
                <a:solidFill>
                  <a:schemeClr val="tx1"/>
                </a:solidFill>
              </a:rPr>
              <a:t>national database of cooperatives supported with skills development is established and the impact of training reported on.</a:t>
            </a:r>
          </a:p>
        </p:txBody>
      </p:sp>
      <p:sp>
        <p:nvSpPr>
          <p:cNvPr id="32" name="Rectangle 31"/>
          <p:cNvSpPr/>
          <p:nvPr/>
        </p:nvSpPr>
        <p:spPr>
          <a:xfrm>
            <a:off x="6710349" y="2439170"/>
            <a:ext cx="1668898" cy="114051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A </a:t>
            </a:r>
            <a:r>
              <a:rPr lang="en-US" sz="1000" dirty="0">
                <a:solidFill>
                  <a:schemeClr val="tx1"/>
                </a:solidFill>
              </a:rPr>
              <a:t>national strategy is in place to provide all young people leaving school with an opportunity to engage in training or work experience, and improve their employability. </a:t>
            </a:r>
          </a:p>
        </p:txBody>
      </p:sp>
      <p:sp>
        <p:nvSpPr>
          <p:cNvPr id="33" name="Rectangle 32"/>
          <p:cNvSpPr/>
          <p:nvPr/>
        </p:nvSpPr>
        <p:spPr>
          <a:xfrm>
            <a:off x="6710349" y="1575467"/>
            <a:ext cx="1668898" cy="76400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Agreements </a:t>
            </a:r>
            <a:r>
              <a:rPr lang="en-US" sz="1000" dirty="0">
                <a:solidFill>
                  <a:schemeClr val="tx1"/>
                </a:solidFill>
              </a:rPr>
              <a:t>are entered into between SETAs, university faculties and other stakeholders on </a:t>
            </a:r>
            <a:r>
              <a:rPr lang="en-US" sz="1000">
                <a:solidFill>
                  <a:schemeClr val="tx1"/>
                </a:solidFill>
              </a:rPr>
              <a:t>appropriate </a:t>
            </a:r>
            <a:r>
              <a:rPr lang="en-US" sz="1000" smtClean="0">
                <a:solidFill>
                  <a:schemeClr val="tx1"/>
                </a:solidFill>
              </a:rPr>
              <a:t>interventions</a:t>
            </a:r>
            <a:endParaRPr lang="en-US" sz="1000" dirty="0">
              <a:solidFill>
                <a:schemeClr val="tx1"/>
              </a:solidFill>
            </a:endParaRPr>
          </a:p>
        </p:txBody>
      </p:sp>
      <p:sp>
        <p:nvSpPr>
          <p:cNvPr id="35" name="Rectangle 34"/>
          <p:cNvSpPr/>
          <p:nvPr/>
        </p:nvSpPr>
        <p:spPr>
          <a:xfrm>
            <a:off x="3221713" y="1025237"/>
            <a:ext cx="1512168" cy="10667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SETAs</a:t>
            </a:r>
            <a:r>
              <a:rPr lang="en-US" sz="1000" dirty="0"/>
              <a:t>, through their skills planning research, identify the skills needs of small and emerging businesses in their sector, and promote relevant programmes.</a:t>
            </a:r>
          </a:p>
        </p:txBody>
      </p:sp>
      <p:sp>
        <p:nvSpPr>
          <p:cNvPr id="36" name="Rectangle 35"/>
          <p:cNvSpPr/>
          <p:nvPr/>
        </p:nvSpPr>
        <p:spPr>
          <a:xfrm>
            <a:off x="3222046" y="2169432"/>
            <a:ext cx="1512168" cy="10445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SETAs </a:t>
            </a:r>
            <a:r>
              <a:rPr lang="en-US" sz="1000" dirty="0"/>
              <a:t>engage with trade unions, NGOs and community-based </a:t>
            </a:r>
            <a:r>
              <a:rPr lang="en-US" sz="1000" dirty="0" err="1"/>
              <a:t>organisations</a:t>
            </a:r>
            <a:r>
              <a:rPr lang="en-US" sz="1000" dirty="0"/>
              <a:t> in their sector and identify skills needs and strategies to address needs.</a:t>
            </a:r>
          </a:p>
        </p:txBody>
      </p:sp>
      <p:sp>
        <p:nvSpPr>
          <p:cNvPr id="37" name="Rectangle 36"/>
          <p:cNvSpPr/>
          <p:nvPr/>
        </p:nvSpPr>
        <p:spPr>
          <a:xfrm>
            <a:off x="3228706" y="3282520"/>
            <a:ext cx="1512168" cy="9490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smtClean="0"/>
              <a:t>SETAS </a:t>
            </a:r>
            <a:r>
              <a:rPr lang="en-US" sz="1000"/>
              <a:t>with responsibility for public sector training conduct analysis and reflection on achievements and challenges</a:t>
            </a:r>
            <a:endParaRPr lang="en-US" sz="1000" dirty="0"/>
          </a:p>
        </p:txBody>
      </p:sp>
      <p:sp>
        <p:nvSpPr>
          <p:cNvPr id="38" name="Rectangle 37"/>
          <p:cNvSpPr/>
          <p:nvPr/>
        </p:nvSpPr>
        <p:spPr>
          <a:xfrm>
            <a:off x="3222397" y="4312074"/>
            <a:ext cx="1512168" cy="12274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DHET </a:t>
            </a:r>
            <a:r>
              <a:rPr lang="en-US" sz="1000" dirty="0"/>
              <a:t>leads a discussion on factors impacting on provision and publishes proposals on improving the institutional framework for public sector education and training.</a:t>
            </a:r>
          </a:p>
        </p:txBody>
      </p:sp>
      <p:sp>
        <p:nvSpPr>
          <p:cNvPr id="39" name="Rectangle 38"/>
          <p:cNvSpPr/>
          <p:nvPr/>
        </p:nvSpPr>
        <p:spPr>
          <a:xfrm>
            <a:off x="3215680" y="5672547"/>
            <a:ext cx="1512168" cy="9255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Career </a:t>
            </a:r>
            <a:r>
              <a:rPr lang="en-US" sz="1000" dirty="0"/>
              <a:t>guides are developed with </a:t>
            </a:r>
            <a:r>
              <a:rPr lang="en-US" sz="1000" dirty="0" err="1"/>
              <a:t>labour</a:t>
            </a:r>
            <a:r>
              <a:rPr lang="en-US" sz="1000" dirty="0"/>
              <a:t> market information from SETAs, addressing sub-sectors within their sector.</a:t>
            </a:r>
          </a:p>
        </p:txBody>
      </p:sp>
      <p:sp>
        <p:nvSpPr>
          <p:cNvPr id="40" name="Rectangle 39"/>
          <p:cNvSpPr/>
          <p:nvPr/>
        </p:nvSpPr>
        <p:spPr>
          <a:xfrm>
            <a:off x="126923" y="621549"/>
            <a:ext cx="4600925" cy="3179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Outputs</a:t>
            </a:r>
            <a:endParaRPr lang="en-US" dirty="0"/>
          </a:p>
        </p:txBody>
      </p:sp>
      <p:sp>
        <p:nvSpPr>
          <p:cNvPr id="41" name="Rectangle 40"/>
          <p:cNvSpPr/>
          <p:nvPr/>
        </p:nvSpPr>
        <p:spPr>
          <a:xfrm>
            <a:off x="5084533" y="621392"/>
            <a:ext cx="3294713" cy="31585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Immediate Outcomes</a:t>
            </a:r>
            <a:endParaRPr lang="en-US" dirty="0">
              <a:solidFill>
                <a:schemeClr val="tx1"/>
              </a:solidFill>
            </a:endParaRPr>
          </a:p>
        </p:txBody>
      </p:sp>
      <p:sp>
        <p:nvSpPr>
          <p:cNvPr id="42" name="Triangle 41"/>
          <p:cNvSpPr/>
          <p:nvPr/>
        </p:nvSpPr>
        <p:spPr>
          <a:xfrm rot="5400000">
            <a:off x="3496449" y="3585252"/>
            <a:ext cx="2781700" cy="17488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6710349" y="4561117"/>
            <a:ext cx="1668898" cy="96860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smtClean="0">
                <a:solidFill>
                  <a:schemeClr val="tx1"/>
                </a:solidFill>
              </a:rPr>
              <a:t>Cross-sectoral </a:t>
            </a:r>
            <a:r>
              <a:rPr lang="en-US" sz="1000">
                <a:solidFill>
                  <a:schemeClr val="tx1"/>
                </a:solidFill>
              </a:rPr>
              <a:t>projects are established to address skills needs along local supply chains aimed at supporting local economic development</a:t>
            </a:r>
            <a:endParaRPr lang="en-US" sz="1000" dirty="0">
              <a:solidFill>
                <a:schemeClr val="tx1"/>
              </a:solidFill>
            </a:endParaRPr>
          </a:p>
        </p:txBody>
      </p:sp>
      <p:sp>
        <p:nvSpPr>
          <p:cNvPr id="44" name="Rectangle 43"/>
          <p:cNvSpPr/>
          <p:nvPr/>
        </p:nvSpPr>
        <p:spPr>
          <a:xfrm>
            <a:off x="8735744" y="622544"/>
            <a:ext cx="3289466" cy="306937"/>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Intermediate Outcomes</a:t>
            </a:r>
            <a:endParaRPr lang="en-US" dirty="0"/>
          </a:p>
        </p:txBody>
      </p:sp>
      <p:sp>
        <p:nvSpPr>
          <p:cNvPr id="45" name="Rectangle 44"/>
          <p:cNvSpPr/>
          <p:nvPr/>
        </p:nvSpPr>
        <p:spPr>
          <a:xfrm>
            <a:off x="8733866" y="982585"/>
            <a:ext cx="1620000" cy="876186"/>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SSPs </a:t>
            </a:r>
            <a:r>
              <a:rPr lang="en-US" sz="1000" dirty="0">
                <a:solidFill>
                  <a:schemeClr val="bg1"/>
                </a:solidFill>
              </a:rPr>
              <a:t>provide a sound analysis of the sector and articulate an agreed sector strategy to address skills needs.</a:t>
            </a:r>
          </a:p>
        </p:txBody>
      </p:sp>
      <p:sp>
        <p:nvSpPr>
          <p:cNvPr id="46" name="Rectangle 45"/>
          <p:cNvSpPr/>
          <p:nvPr/>
        </p:nvSpPr>
        <p:spPr>
          <a:xfrm>
            <a:off x="8733866" y="1911876"/>
            <a:ext cx="1620000" cy="108693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National </a:t>
            </a:r>
            <a:r>
              <a:rPr lang="en-US" sz="1000" dirty="0">
                <a:solidFill>
                  <a:schemeClr val="bg1"/>
                </a:solidFill>
              </a:rPr>
              <a:t>need in relation to skills development is researched, documented and communicated to enable effective </a:t>
            </a:r>
            <a:r>
              <a:rPr lang="en-US" sz="1000" dirty="0" smtClean="0">
                <a:solidFill>
                  <a:schemeClr val="bg1"/>
                </a:solidFill>
              </a:rPr>
              <a:t>planning</a:t>
            </a:r>
            <a:endParaRPr lang="en-US" sz="1000" dirty="0">
              <a:solidFill>
                <a:schemeClr val="bg1"/>
              </a:solidFill>
            </a:endParaRPr>
          </a:p>
        </p:txBody>
      </p:sp>
      <p:sp>
        <p:nvSpPr>
          <p:cNvPr id="47" name="Rectangle 46"/>
          <p:cNvSpPr/>
          <p:nvPr/>
        </p:nvSpPr>
        <p:spPr>
          <a:xfrm>
            <a:off x="8733866" y="3054605"/>
            <a:ext cx="1620000" cy="1034379"/>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Each </a:t>
            </a:r>
            <a:r>
              <a:rPr lang="en-US" sz="1000" dirty="0">
                <a:solidFill>
                  <a:schemeClr val="bg1"/>
                </a:solidFill>
              </a:rPr>
              <a:t>college has a strategic plan in place to build capacity and engage in </a:t>
            </a:r>
            <a:r>
              <a:rPr lang="en-US" sz="1000" dirty="0" smtClean="0">
                <a:solidFill>
                  <a:schemeClr val="bg1"/>
                </a:solidFill>
              </a:rPr>
              <a:t>relevant skills </a:t>
            </a:r>
            <a:r>
              <a:rPr lang="en-US" sz="1000" dirty="0">
                <a:solidFill>
                  <a:schemeClr val="bg1"/>
                </a:solidFill>
              </a:rPr>
              <a:t>development </a:t>
            </a:r>
            <a:r>
              <a:rPr lang="en-US" sz="1000" dirty="0" smtClean="0">
                <a:solidFill>
                  <a:schemeClr val="bg1"/>
                </a:solidFill>
              </a:rPr>
              <a:t>programmes</a:t>
            </a:r>
            <a:endParaRPr lang="en-US" sz="1000" dirty="0">
              <a:solidFill>
                <a:schemeClr val="bg1"/>
              </a:solidFill>
            </a:endParaRPr>
          </a:p>
        </p:txBody>
      </p:sp>
      <p:sp>
        <p:nvSpPr>
          <p:cNvPr id="48" name="Rectangle 47"/>
          <p:cNvSpPr/>
          <p:nvPr/>
        </p:nvSpPr>
        <p:spPr>
          <a:xfrm>
            <a:off x="10402190" y="984168"/>
            <a:ext cx="1623023" cy="108425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Agreements </a:t>
            </a:r>
            <a:r>
              <a:rPr lang="en-US" sz="1000" dirty="0">
                <a:solidFill>
                  <a:schemeClr val="bg1"/>
                </a:solidFill>
              </a:rPr>
              <a:t>are entered into between Seta's, university faculties and other stakeholders on flagship research projects linked to </a:t>
            </a:r>
            <a:r>
              <a:rPr lang="en-US" sz="1000">
                <a:solidFill>
                  <a:schemeClr val="bg1"/>
                </a:solidFill>
              </a:rPr>
              <a:t>sector </a:t>
            </a:r>
            <a:r>
              <a:rPr lang="en-US" sz="1000" smtClean="0">
                <a:solidFill>
                  <a:schemeClr val="bg1"/>
                </a:solidFill>
              </a:rPr>
              <a:t>development</a:t>
            </a:r>
            <a:endParaRPr lang="en-US" sz="1000" dirty="0">
              <a:solidFill>
                <a:schemeClr val="bg1"/>
              </a:solidFill>
            </a:endParaRPr>
          </a:p>
        </p:txBody>
      </p:sp>
      <p:sp>
        <p:nvSpPr>
          <p:cNvPr id="50" name="Rectangle 49"/>
          <p:cNvSpPr/>
          <p:nvPr/>
        </p:nvSpPr>
        <p:spPr>
          <a:xfrm>
            <a:off x="8733866" y="4778848"/>
            <a:ext cx="1620000" cy="814656"/>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The </a:t>
            </a:r>
            <a:r>
              <a:rPr lang="en-US" sz="1000" dirty="0">
                <a:solidFill>
                  <a:schemeClr val="bg1"/>
                </a:solidFill>
              </a:rPr>
              <a:t>NCV is reviewed with inputs from stakeholders and the curriculum is revised to </a:t>
            </a:r>
            <a:r>
              <a:rPr lang="en-US" sz="1000" smtClean="0">
                <a:solidFill>
                  <a:schemeClr val="bg1"/>
                </a:solidFill>
              </a:rPr>
              <a:t>be relevant</a:t>
            </a:r>
            <a:endParaRPr lang="en-US" sz="1000" dirty="0">
              <a:solidFill>
                <a:schemeClr val="bg1"/>
              </a:solidFill>
            </a:endParaRPr>
          </a:p>
        </p:txBody>
      </p:sp>
      <p:sp>
        <p:nvSpPr>
          <p:cNvPr id="51" name="Rectangle 50"/>
          <p:cNvSpPr/>
          <p:nvPr/>
        </p:nvSpPr>
        <p:spPr>
          <a:xfrm>
            <a:off x="8733866" y="4144781"/>
            <a:ext cx="1620000" cy="57787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smtClean="0">
                <a:solidFill>
                  <a:schemeClr val="bg1"/>
                </a:solidFill>
              </a:rPr>
              <a:t>10,000 </a:t>
            </a:r>
            <a:r>
              <a:rPr lang="en-US" sz="1000">
                <a:solidFill>
                  <a:schemeClr val="bg1"/>
                </a:solidFill>
              </a:rPr>
              <a:t>artisans per year qualify and find employment.</a:t>
            </a:r>
            <a:endParaRPr lang="en-US" sz="1000" dirty="0">
              <a:solidFill>
                <a:schemeClr val="bg1"/>
              </a:solidFill>
            </a:endParaRPr>
          </a:p>
        </p:txBody>
      </p:sp>
      <p:sp>
        <p:nvSpPr>
          <p:cNvPr id="52" name="Rectangle 51"/>
          <p:cNvSpPr/>
          <p:nvPr/>
        </p:nvSpPr>
        <p:spPr>
          <a:xfrm>
            <a:off x="10402189" y="2718068"/>
            <a:ext cx="1623023" cy="66814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Sector </a:t>
            </a:r>
            <a:r>
              <a:rPr lang="en-US" sz="1000" dirty="0">
                <a:solidFill>
                  <a:schemeClr val="bg1"/>
                </a:solidFill>
              </a:rPr>
              <a:t>projects are established by sector stakeholders, supported by the NSF.</a:t>
            </a:r>
          </a:p>
        </p:txBody>
      </p:sp>
      <p:sp>
        <p:nvSpPr>
          <p:cNvPr id="53" name="Rectangle 52"/>
          <p:cNvSpPr/>
          <p:nvPr/>
        </p:nvSpPr>
        <p:spPr>
          <a:xfrm>
            <a:off x="10404938" y="2121785"/>
            <a:ext cx="1620275" cy="542916"/>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smtClean="0">
                <a:solidFill>
                  <a:schemeClr val="bg1"/>
                </a:solidFill>
              </a:rPr>
              <a:t>Training </a:t>
            </a:r>
            <a:r>
              <a:rPr lang="en-US" sz="1000">
                <a:solidFill>
                  <a:schemeClr val="bg1"/>
                </a:solidFill>
              </a:rPr>
              <a:t>and work experience provided to unemployed young people</a:t>
            </a:r>
            <a:endParaRPr lang="en-US" sz="1000" dirty="0">
              <a:solidFill>
                <a:schemeClr val="bg1"/>
              </a:solidFill>
            </a:endParaRPr>
          </a:p>
        </p:txBody>
      </p:sp>
      <p:sp>
        <p:nvSpPr>
          <p:cNvPr id="56" name="Triangle 55"/>
          <p:cNvSpPr/>
          <p:nvPr/>
        </p:nvSpPr>
        <p:spPr>
          <a:xfrm rot="5400000">
            <a:off x="7137987" y="3511203"/>
            <a:ext cx="2781700" cy="174886"/>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10402188" y="3439576"/>
            <a:ext cx="1623023" cy="642588"/>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National </a:t>
            </a:r>
            <a:r>
              <a:rPr lang="en-US" sz="1000" dirty="0">
                <a:solidFill>
                  <a:schemeClr val="bg1"/>
                </a:solidFill>
              </a:rPr>
              <a:t>database of small businesses supported with skills development </a:t>
            </a:r>
            <a:r>
              <a:rPr lang="en-US" sz="1000">
                <a:solidFill>
                  <a:schemeClr val="bg1"/>
                </a:solidFill>
              </a:rPr>
              <a:t>is </a:t>
            </a:r>
            <a:r>
              <a:rPr lang="en-US" sz="1000" smtClean="0">
                <a:solidFill>
                  <a:schemeClr val="bg1"/>
                </a:solidFill>
              </a:rPr>
              <a:t>established</a:t>
            </a:r>
            <a:endParaRPr lang="en-US" sz="1000" dirty="0">
              <a:solidFill>
                <a:schemeClr val="bg1"/>
              </a:solidFill>
            </a:endParaRPr>
          </a:p>
        </p:txBody>
      </p:sp>
      <p:sp>
        <p:nvSpPr>
          <p:cNvPr id="58" name="Rectangle 57"/>
          <p:cNvSpPr/>
          <p:nvPr/>
        </p:nvSpPr>
        <p:spPr>
          <a:xfrm>
            <a:off x="10402187" y="4135531"/>
            <a:ext cx="1623023" cy="52382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Stakeholders </a:t>
            </a:r>
            <a:r>
              <a:rPr lang="en-US" sz="1000" dirty="0">
                <a:solidFill>
                  <a:schemeClr val="bg1"/>
                </a:solidFill>
              </a:rPr>
              <a:t>expand successful projects with support from the NSF.</a:t>
            </a:r>
          </a:p>
        </p:txBody>
      </p:sp>
      <p:sp>
        <p:nvSpPr>
          <p:cNvPr id="59" name="Rectangle 58"/>
          <p:cNvSpPr/>
          <p:nvPr/>
        </p:nvSpPr>
        <p:spPr>
          <a:xfrm>
            <a:off x="10402187" y="4712721"/>
            <a:ext cx="1623023" cy="802227"/>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Plans </a:t>
            </a:r>
            <a:r>
              <a:rPr lang="en-US" sz="1000" dirty="0">
                <a:solidFill>
                  <a:schemeClr val="bg1"/>
                </a:solidFill>
              </a:rPr>
              <a:t>and funding arrangements are agreed between the relevant departments/entities and </a:t>
            </a:r>
            <a:r>
              <a:rPr lang="en-US" sz="1000">
                <a:solidFill>
                  <a:schemeClr val="bg1"/>
                </a:solidFill>
              </a:rPr>
              <a:t>the </a:t>
            </a:r>
            <a:r>
              <a:rPr lang="en-US" sz="1000" smtClean="0">
                <a:solidFill>
                  <a:schemeClr val="bg1"/>
                </a:solidFill>
              </a:rPr>
              <a:t>SETAs</a:t>
            </a:r>
            <a:endParaRPr lang="en-US" sz="1000" dirty="0">
              <a:solidFill>
                <a:schemeClr val="bg1"/>
              </a:solidFill>
            </a:endParaRPr>
          </a:p>
        </p:txBody>
      </p:sp>
      <p:sp>
        <p:nvSpPr>
          <p:cNvPr id="60" name="Rectangle 59"/>
          <p:cNvSpPr/>
          <p:nvPr/>
        </p:nvSpPr>
        <p:spPr>
          <a:xfrm>
            <a:off x="8733866" y="5656600"/>
            <a:ext cx="1620000" cy="1084768"/>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Career </a:t>
            </a:r>
            <a:r>
              <a:rPr lang="en-US" sz="1000" dirty="0">
                <a:solidFill>
                  <a:schemeClr val="bg1"/>
                </a:solidFill>
              </a:rPr>
              <a:t>paths are mapped to </a:t>
            </a:r>
            <a:r>
              <a:rPr lang="en-US" sz="1000">
                <a:solidFill>
                  <a:schemeClr val="bg1"/>
                </a:solidFill>
              </a:rPr>
              <a:t>qualifications </a:t>
            </a:r>
            <a:r>
              <a:rPr lang="en-US" sz="1000" smtClean="0">
                <a:solidFill>
                  <a:schemeClr val="bg1"/>
                </a:solidFill>
              </a:rPr>
              <a:t>and </a:t>
            </a:r>
            <a:r>
              <a:rPr lang="en-US" sz="1000" dirty="0">
                <a:solidFill>
                  <a:schemeClr val="bg1"/>
                </a:solidFill>
              </a:rPr>
              <a:t>communicated effectively, contributing to improved relevance of training and greater mobility and progression</a:t>
            </a:r>
          </a:p>
        </p:txBody>
      </p:sp>
      <p:sp>
        <p:nvSpPr>
          <p:cNvPr id="61" name="Rectangle 60"/>
          <p:cNvSpPr/>
          <p:nvPr/>
        </p:nvSpPr>
        <p:spPr>
          <a:xfrm>
            <a:off x="10402186" y="5568318"/>
            <a:ext cx="1623023" cy="82732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The </a:t>
            </a:r>
            <a:r>
              <a:rPr lang="en-US" sz="1000" dirty="0">
                <a:solidFill>
                  <a:schemeClr val="bg1"/>
                </a:solidFill>
              </a:rPr>
              <a:t>capacity of college educators to deliver programmes is </a:t>
            </a:r>
            <a:r>
              <a:rPr lang="en-US" sz="1000" dirty="0" smtClean="0">
                <a:solidFill>
                  <a:schemeClr val="bg1"/>
                </a:solidFill>
              </a:rPr>
              <a:t>reviewed and needs </a:t>
            </a:r>
            <a:r>
              <a:rPr lang="en-US" sz="1000" dirty="0">
                <a:solidFill>
                  <a:schemeClr val="bg1"/>
                </a:solidFill>
              </a:rPr>
              <a:t>of the college </a:t>
            </a:r>
            <a:r>
              <a:rPr lang="en-US" sz="1000" dirty="0" smtClean="0">
                <a:solidFill>
                  <a:schemeClr val="bg1"/>
                </a:solidFill>
              </a:rPr>
              <a:t>educators catered for</a:t>
            </a:r>
            <a:endParaRPr lang="en-US" sz="1000" dirty="0">
              <a:solidFill>
                <a:schemeClr val="bg1"/>
              </a:solidFill>
            </a:endParaRPr>
          </a:p>
        </p:txBody>
      </p:sp>
      <p:sp>
        <p:nvSpPr>
          <p:cNvPr id="62" name="Right Arrow 61"/>
          <p:cNvSpPr/>
          <p:nvPr/>
        </p:nvSpPr>
        <p:spPr>
          <a:xfrm>
            <a:off x="11022248" y="6439825"/>
            <a:ext cx="978408" cy="3248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5091155" y="6036136"/>
            <a:ext cx="1512168" cy="72849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Sector </a:t>
            </a:r>
            <a:r>
              <a:rPr lang="en-US" sz="1000" dirty="0">
                <a:solidFill>
                  <a:schemeClr val="tx1"/>
                </a:solidFill>
              </a:rPr>
              <a:t>projects are developed that are piloted by SETAs and expanded through partnership funding.</a:t>
            </a:r>
          </a:p>
        </p:txBody>
      </p:sp>
      <p:sp>
        <p:nvSpPr>
          <p:cNvPr id="64" name="Rectangle 63"/>
          <p:cNvSpPr/>
          <p:nvPr/>
        </p:nvSpPr>
        <p:spPr>
          <a:xfrm>
            <a:off x="6710349" y="5629427"/>
            <a:ext cx="1668898" cy="89662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smtClean="0">
                <a:solidFill>
                  <a:schemeClr val="tx1"/>
                </a:solidFill>
              </a:rPr>
              <a:t>A </a:t>
            </a:r>
            <a:r>
              <a:rPr lang="en-US" sz="1000">
                <a:solidFill>
                  <a:schemeClr val="tx1"/>
                </a:solidFill>
              </a:rPr>
              <a:t>thorough analysis and reflection is conducted on provision of education and training within the public sector and the contribution of the various role players</a:t>
            </a:r>
            <a:endParaRPr lang="en-US" sz="1000" dirty="0">
              <a:solidFill>
                <a:schemeClr val="tx1"/>
              </a:solidFill>
            </a:endParaRPr>
          </a:p>
        </p:txBody>
      </p:sp>
      <p:sp>
        <p:nvSpPr>
          <p:cNvPr id="65" name="Rectangle 64"/>
          <p:cNvSpPr/>
          <p:nvPr/>
        </p:nvSpPr>
        <p:spPr>
          <a:xfrm>
            <a:off x="51647" y="549384"/>
            <a:ext cx="4738276" cy="62639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5015880" y="549384"/>
            <a:ext cx="3429252" cy="62639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8688289" y="549384"/>
            <a:ext cx="3420000" cy="626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85158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0"/>
            <a:ext cx="10972800" cy="548680"/>
          </a:xfrm>
        </p:spPr>
        <p:txBody>
          <a:bodyPr/>
          <a:lstStyle/>
          <a:p>
            <a:r>
              <a:rPr lang="en-US" dirty="0" smtClean="0">
                <a:solidFill>
                  <a:schemeClr val="tx1"/>
                </a:solidFill>
              </a:rPr>
              <a:t>TOC</a:t>
            </a:r>
            <a:r>
              <a:rPr lang="is-IS" dirty="0" smtClean="0">
                <a:solidFill>
                  <a:schemeClr val="tx1"/>
                </a:solidFill>
              </a:rPr>
              <a:t>….</a:t>
            </a:r>
            <a:endParaRPr lang="en-US" dirty="0">
              <a:solidFill>
                <a:schemeClr val="tx1"/>
              </a:solidFill>
            </a:endParaRPr>
          </a:p>
        </p:txBody>
      </p:sp>
      <p:sp>
        <p:nvSpPr>
          <p:cNvPr id="4" name="Slide Number Placeholder 1"/>
          <p:cNvSpPr>
            <a:spLocks noGrp="1"/>
          </p:cNvSpPr>
          <p:nvPr>
            <p:ph type="sldNum" sz="quarter" idx="4294967295"/>
          </p:nvPr>
        </p:nvSpPr>
        <p:spPr>
          <a:xfrm>
            <a:off x="2448272" y="6237288"/>
            <a:ext cx="1549400" cy="365125"/>
          </a:xfrm>
          <a:noFill/>
        </p:spPr>
        <p:txBody>
          <a:bodyPr/>
          <a:lstStyle/>
          <a:p>
            <a:pPr>
              <a:defRPr/>
            </a:pPr>
            <a:fld id="{7DE0CA54-A189-47AA-8C05-4DE37D7C609A}" type="slidenum">
              <a:rPr lang="en-ZA" smtClean="0">
                <a:solidFill>
                  <a:schemeClr val="tx1"/>
                </a:solidFill>
              </a:rPr>
              <a:pPr>
                <a:defRPr/>
              </a:pPr>
              <a:t>7</a:t>
            </a:fld>
            <a:endParaRPr lang="en-ZA">
              <a:solidFill>
                <a:schemeClr val="tx1"/>
              </a:solidFill>
            </a:endParaRPr>
          </a:p>
        </p:txBody>
      </p:sp>
      <p:sp>
        <p:nvSpPr>
          <p:cNvPr id="5" name="Rectangle 4"/>
          <p:cNvSpPr/>
          <p:nvPr/>
        </p:nvSpPr>
        <p:spPr>
          <a:xfrm>
            <a:off x="2639744" y="548681"/>
            <a:ext cx="3888304" cy="288031"/>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Final Outcomes</a:t>
            </a:r>
            <a:endParaRPr lang="en-US" dirty="0"/>
          </a:p>
        </p:txBody>
      </p:sp>
      <p:sp>
        <p:nvSpPr>
          <p:cNvPr id="6" name="Rectangle 5"/>
          <p:cNvSpPr/>
          <p:nvPr/>
        </p:nvSpPr>
        <p:spPr>
          <a:xfrm>
            <a:off x="2637866" y="908721"/>
            <a:ext cx="1945966" cy="612311"/>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Skills </a:t>
            </a:r>
            <a:r>
              <a:rPr lang="en-US" sz="1000" dirty="0">
                <a:solidFill>
                  <a:schemeClr val="bg1"/>
                </a:solidFill>
              </a:rPr>
              <a:t>Planning Mechanism established that has credibility and informs planning</a:t>
            </a:r>
          </a:p>
        </p:txBody>
      </p:sp>
      <p:sp>
        <p:nvSpPr>
          <p:cNvPr id="7" name="Rectangle 6"/>
          <p:cNvSpPr/>
          <p:nvPr/>
        </p:nvSpPr>
        <p:spPr>
          <a:xfrm>
            <a:off x="2637866" y="1573049"/>
            <a:ext cx="1945966" cy="115943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Partnerships </a:t>
            </a:r>
            <a:r>
              <a:rPr lang="en-US" sz="1000" dirty="0">
                <a:solidFill>
                  <a:schemeClr val="bg1"/>
                </a:solidFill>
              </a:rPr>
              <a:t>between DHET, SETAs, employers, private providers and public FET colleges are resulting in increased capacity to meet industry needs throughout the country.</a:t>
            </a:r>
          </a:p>
        </p:txBody>
      </p:sp>
      <p:sp>
        <p:nvSpPr>
          <p:cNvPr id="9" name="Rectangle 8"/>
          <p:cNvSpPr/>
          <p:nvPr/>
        </p:nvSpPr>
        <p:spPr>
          <a:xfrm>
            <a:off x="2634843" y="4925572"/>
            <a:ext cx="1948989" cy="71172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smtClean="0">
                <a:solidFill>
                  <a:schemeClr val="bg1"/>
                </a:solidFill>
              </a:rPr>
              <a:t>The </a:t>
            </a:r>
            <a:r>
              <a:rPr lang="en-US" sz="1000">
                <a:solidFill>
                  <a:schemeClr val="bg1"/>
                </a:solidFill>
              </a:rPr>
              <a:t>academic staff at colleges are able to offer relevant education and training of the required quality</a:t>
            </a:r>
            <a:endParaRPr lang="en-US" sz="1000" dirty="0">
              <a:solidFill>
                <a:schemeClr val="bg1"/>
              </a:solidFill>
            </a:endParaRPr>
          </a:p>
        </p:txBody>
      </p:sp>
      <p:sp>
        <p:nvSpPr>
          <p:cNvPr id="10" name="Rectangle 9"/>
          <p:cNvSpPr/>
          <p:nvPr/>
        </p:nvSpPr>
        <p:spPr>
          <a:xfrm>
            <a:off x="2637866" y="3429000"/>
            <a:ext cx="1945966" cy="1423901"/>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smtClean="0">
                <a:solidFill>
                  <a:schemeClr val="bg1"/>
                </a:solidFill>
              </a:rPr>
              <a:t>The NCV and </a:t>
            </a:r>
            <a:r>
              <a:rPr lang="en-US" sz="1000" dirty="0">
                <a:solidFill>
                  <a:schemeClr val="bg1"/>
                </a:solidFill>
              </a:rPr>
              <a:t>N-courses are </a:t>
            </a:r>
            <a:r>
              <a:rPr lang="en-US" sz="1000" dirty="0" err="1">
                <a:solidFill>
                  <a:schemeClr val="bg1"/>
                </a:solidFill>
              </a:rPr>
              <a:t>recognised</a:t>
            </a:r>
            <a:r>
              <a:rPr lang="en-US" sz="1000" dirty="0">
                <a:solidFill>
                  <a:schemeClr val="bg1"/>
                </a:solidFill>
              </a:rPr>
              <a:t> by employers as important base qualifications through which young people are obtaining additional vocational skills and work experience, entering the </a:t>
            </a:r>
            <a:r>
              <a:rPr lang="en-US" sz="1000" dirty="0" err="1">
                <a:solidFill>
                  <a:schemeClr val="bg1"/>
                </a:solidFill>
              </a:rPr>
              <a:t>labour</a:t>
            </a:r>
            <a:r>
              <a:rPr lang="en-US" sz="1000" dirty="0">
                <a:solidFill>
                  <a:schemeClr val="bg1"/>
                </a:solidFill>
              </a:rPr>
              <a:t> market with marketable skills, and obtaining employment.</a:t>
            </a:r>
          </a:p>
        </p:txBody>
      </p:sp>
      <p:sp>
        <p:nvSpPr>
          <p:cNvPr id="11" name="Rectangle 10"/>
          <p:cNvSpPr/>
          <p:nvPr/>
        </p:nvSpPr>
        <p:spPr>
          <a:xfrm>
            <a:off x="2637866" y="2803566"/>
            <a:ext cx="1945966" cy="528915"/>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Middle </a:t>
            </a:r>
            <a:r>
              <a:rPr lang="en-US" sz="1000" dirty="0">
                <a:solidFill>
                  <a:schemeClr val="bg1"/>
                </a:solidFill>
              </a:rPr>
              <a:t>level skills needs are identified and addressed in all sectors</a:t>
            </a:r>
          </a:p>
        </p:txBody>
      </p:sp>
      <p:sp>
        <p:nvSpPr>
          <p:cNvPr id="12" name="Rectangle 11"/>
          <p:cNvSpPr/>
          <p:nvPr/>
        </p:nvSpPr>
        <p:spPr>
          <a:xfrm>
            <a:off x="4727848" y="908721"/>
            <a:ext cx="1800200" cy="664328"/>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The </a:t>
            </a:r>
            <a:r>
              <a:rPr lang="en-US" sz="1000" dirty="0">
                <a:solidFill>
                  <a:schemeClr val="bg1"/>
                </a:solidFill>
              </a:rPr>
              <a:t>low level of youth and adult language and numeracy skills is addressed to enable additional training</a:t>
            </a:r>
          </a:p>
        </p:txBody>
      </p:sp>
      <p:sp>
        <p:nvSpPr>
          <p:cNvPr id="13" name="Rectangle 12"/>
          <p:cNvSpPr/>
          <p:nvPr/>
        </p:nvSpPr>
        <p:spPr>
          <a:xfrm>
            <a:off x="2634843" y="5711238"/>
            <a:ext cx="1948989" cy="54291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smtClean="0">
                <a:solidFill>
                  <a:schemeClr val="bg1"/>
                </a:solidFill>
              </a:rPr>
              <a:t>Expanded </a:t>
            </a:r>
            <a:r>
              <a:rPr lang="en-US" sz="1000">
                <a:solidFill>
                  <a:schemeClr val="bg1"/>
                </a:solidFill>
              </a:rPr>
              <a:t>levels and quality of industry relevant research</a:t>
            </a:r>
            <a:endParaRPr lang="en-US" sz="1000" dirty="0">
              <a:solidFill>
                <a:schemeClr val="bg1"/>
              </a:solidFill>
            </a:endParaRPr>
          </a:p>
        </p:txBody>
      </p:sp>
      <p:sp>
        <p:nvSpPr>
          <p:cNvPr id="14" name="Rectangle 13"/>
          <p:cNvSpPr/>
          <p:nvPr/>
        </p:nvSpPr>
        <p:spPr>
          <a:xfrm>
            <a:off x="4727848" y="1635985"/>
            <a:ext cx="1800200" cy="948405"/>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Cooperatives </a:t>
            </a:r>
            <a:r>
              <a:rPr lang="en-US" sz="1000" dirty="0">
                <a:solidFill>
                  <a:schemeClr val="bg1"/>
                </a:solidFill>
              </a:rPr>
              <a:t>supported with skills training and development expand and contribute to sector economic and employment growth</a:t>
            </a:r>
          </a:p>
        </p:txBody>
      </p:sp>
      <p:sp>
        <p:nvSpPr>
          <p:cNvPr id="16" name="Rectangle 15"/>
          <p:cNvSpPr/>
          <p:nvPr/>
        </p:nvSpPr>
        <p:spPr>
          <a:xfrm>
            <a:off x="4727848" y="2663149"/>
            <a:ext cx="1800200" cy="909868"/>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Partnership </a:t>
            </a:r>
            <a:r>
              <a:rPr lang="en-US" sz="1000" dirty="0">
                <a:solidFill>
                  <a:schemeClr val="bg1"/>
                </a:solidFill>
              </a:rPr>
              <a:t>projects to provide training and development support to small businesses are established in all sectors and their impact reported on</a:t>
            </a:r>
          </a:p>
        </p:txBody>
      </p:sp>
      <p:sp>
        <p:nvSpPr>
          <p:cNvPr id="18" name="Rectangle 17"/>
          <p:cNvSpPr/>
          <p:nvPr/>
        </p:nvSpPr>
        <p:spPr>
          <a:xfrm>
            <a:off x="4727848" y="3651776"/>
            <a:ext cx="1800200" cy="857344"/>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Worker</a:t>
            </a:r>
            <a:r>
              <a:rPr lang="en-US" sz="1000" dirty="0">
                <a:solidFill>
                  <a:schemeClr val="bg1"/>
                </a:solidFill>
              </a:rPr>
              <a:t>, NGO and community-based education programmes are supported and their impact measured and reported on</a:t>
            </a:r>
          </a:p>
        </p:txBody>
      </p:sp>
      <p:sp>
        <p:nvSpPr>
          <p:cNvPr id="20" name="Rectangle 19"/>
          <p:cNvSpPr/>
          <p:nvPr/>
        </p:nvSpPr>
        <p:spPr>
          <a:xfrm>
            <a:off x="4727849" y="4587879"/>
            <a:ext cx="1800200" cy="71332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Education </a:t>
            </a:r>
            <a:r>
              <a:rPr lang="en-US" sz="1000" dirty="0">
                <a:solidFill>
                  <a:schemeClr val="bg1"/>
                </a:solidFill>
              </a:rPr>
              <a:t>and training plans for the public sector are revised and programmes are implemented to build capacity</a:t>
            </a:r>
          </a:p>
        </p:txBody>
      </p:sp>
      <p:sp>
        <p:nvSpPr>
          <p:cNvPr id="21" name="Rectangle 20"/>
          <p:cNvSpPr/>
          <p:nvPr/>
        </p:nvSpPr>
        <p:spPr>
          <a:xfrm>
            <a:off x="4718950" y="5354573"/>
            <a:ext cx="1800200" cy="71332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Workers </a:t>
            </a:r>
            <a:r>
              <a:rPr lang="en-US" sz="1000" dirty="0">
                <a:solidFill>
                  <a:schemeClr val="bg1"/>
                </a:solidFill>
              </a:rPr>
              <a:t>and learners are making informed decisions on programmes linked to career plans</a:t>
            </a:r>
          </a:p>
        </p:txBody>
      </p:sp>
      <p:sp>
        <p:nvSpPr>
          <p:cNvPr id="22" name="Triangle 21"/>
          <p:cNvSpPr/>
          <p:nvPr/>
        </p:nvSpPr>
        <p:spPr>
          <a:xfrm rot="5400000">
            <a:off x="5337787" y="3439828"/>
            <a:ext cx="2781700" cy="174886"/>
          </a:xfrm>
          <a:prstGeom prst="triangl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6960224" y="548680"/>
            <a:ext cx="3888304" cy="288031"/>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Impacts</a:t>
            </a:r>
            <a:endParaRPr lang="en-US" dirty="0">
              <a:solidFill>
                <a:schemeClr val="tx1"/>
              </a:solidFill>
            </a:endParaRPr>
          </a:p>
        </p:txBody>
      </p:sp>
      <p:sp>
        <p:nvSpPr>
          <p:cNvPr id="24" name="Rectangle 23"/>
          <p:cNvSpPr/>
          <p:nvPr/>
        </p:nvSpPr>
        <p:spPr>
          <a:xfrm>
            <a:off x="6958346" y="908720"/>
            <a:ext cx="1945966" cy="612311"/>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A </a:t>
            </a:r>
            <a:r>
              <a:rPr lang="en-US" sz="1000" dirty="0">
                <a:solidFill>
                  <a:schemeClr val="tx1"/>
                </a:solidFill>
              </a:rPr>
              <a:t>credible institutional mechanism for skills planning established and informing skills planning.</a:t>
            </a:r>
          </a:p>
        </p:txBody>
      </p:sp>
      <p:sp>
        <p:nvSpPr>
          <p:cNvPr id="25" name="Rectangle 24"/>
          <p:cNvSpPr/>
          <p:nvPr/>
        </p:nvSpPr>
        <p:spPr>
          <a:xfrm>
            <a:off x="6958346" y="1573048"/>
            <a:ext cx="1945966" cy="546197"/>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Available </a:t>
            </a:r>
            <a:r>
              <a:rPr lang="en-US" sz="1000" dirty="0">
                <a:solidFill>
                  <a:schemeClr val="tx1"/>
                </a:solidFill>
              </a:rPr>
              <a:t>resources allocated to achieve greater impact.</a:t>
            </a:r>
          </a:p>
        </p:txBody>
      </p:sp>
      <p:sp>
        <p:nvSpPr>
          <p:cNvPr id="26" name="Rectangle 25"/>
          <p:cNvSpPr/>
          <p:nvPr/>
        </p:nvSpPr>
        <p:spPr>
          <a:xfrm>
            <a:off x="6955323" y="4380979"/>
            <a:ext cx="1948989" cy="78439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A </a:t>
            </a:r>
            <a:r>
              <a:rPr lang="en-US" sz="1000" dirty="0">
                <a:solidFill>
                  <a:schemeClr val="tx1"/>
                </a:solidFill>
              </a:rPr>
              <a:t>public FET (TVET) system that is responsive to sector, local, regional and national skills needs and priorities</a:t>
            </a:r>
          </a:p>
        </p:txBody>
      </p:sp>
      <p:sp>
        <p:nvSpPr>
          <p:cNvPr id="27" name="Rectangle 26"/>
          <p:cNvSpPr/>
          <p:nvPr/>
        </p:nvSpPr>
        <p:spPr>
          <a:xfrm>
            <a:off x="6958346" y="3140968"/>
            <a:ext cx="1945966" cy="1158879"/>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smtClean="0">
                <a:solidFill>
                  <a:schemeClr val="tx1"/>
                </a:solidFill>
              </a:rPr>
              <a:t>Training </a:t>
            </a:r>
            <a:r>
              <a:rPr lang="en-US" sz="1000" dirty="0">
                <a:solidFill>
                  <a:schemeClr val="tx1"/>
                </a:solidFill>
              </a:rPr>
              <a:t>of employed workers addresses critical skills, enabling improved productivity, economic growth and the ability of the work force to adapt to change in the </a:t>
            </a:r>
            <a:r>
              <a:rPr lang="en-US" sz="1000" dirty="0" err="1">
                <a:solidFill>
                  <a:schemeClr val="tx1"/>
                </a:solidFill>
              </a:rPr>
              <a:t>labour</a:t>
            </a:r>
            <a:r>
              <a:rPr lang="en-US" sz="1000" dirty="0">
                <a:solidFill>
                  <a:schemeClr val="tx1"/>
                </a:solidFill>
              </a:rPr>
              <a:t> market</a:t>
            </a:r>
          </a:p>
        </p:txBody>
      </p:sp>
      <p:sp>
        <p:nvSpPr>
          <p:cNvPr id="28" name="Rectangle 27"/>
          <p:cNvSpPr/>
          <p:nvPr/>
        </p:nvSpPr>
        <p:spPr>
          <a:xfrm>
            <a:off x="6958346" y="2217724"/>
            <a:ext cx="1945966" cy="83958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Increasing </a:t>
            </a:r>
            <a:r>
              <a:rPr lang="en-US" sz="1000" dirty="0">
                <a:solidFill>
                  <a:schemeClr val="tx1"/>
                </a:solidFill>
              </a:rPr>
              <a:t>access to occupationally-directed programmes delivered through or in collaboration with Public TVET colleges</a:t>
            </a:r>
          </a:p>
        </p:txBody>
      </p:sp>
      <p:sp>
        <p:nvSpPr>
          <p:cNvPr id="29" name="Rectangle 28"/>
          <p:cNvSpPr/>
          <p:nvPr/>
        </p:nvSpPr>
        <p:spPr>
          <a:xfrm>
            <a:off x="9048328" y="908720"/>
            <a:ext cx="1800200" cy="66432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improved absorption levels of young unemployed people into work</a:t>
            </a:r>
          </a:p>
        </p:txBody>
      </p:sp>
      <p:sp>
        <p:nvSpPr>
          <p:cNvPr id="30" name="Rectangle 29"/>
          <p:cNvSpPr/>
          <p:nvPr/>
        </p:nvSpPr>
        <p:spPr>
          <a:xfrm>
            <a:off x="6955323" y="5264481"/>
            <a:ext cx="1948989" cy="90082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smtClean="0">
                <a:solidFill>
                  <a:schemeClr val="tx1"/>
                </a:solidFill>
              </a:rPr>
              <a:t>High </a:t>
            </a:r>
            <a:r>
              <a:rPr lang="en-US" sz="1000">
                <a:solidFill>
                  <a:schemeClr val="tx1"/>
                </a:solidFill>
              </a:rPr>
              <a:t>level national scarce skills needs are being addressed by work ready graduates from higher education institutions</a:t>
            </a:r>
          </a:p>
        </p:txBody>
      </p:sp>
      <p:sp>
        <p:nvSpPr>
          <p:cNvPr id="31" name="Rectangle 30"/>
          <p:cNvSpPr/>
          <p:nvPr/>
        </p:nvSpPr>
        <p:spPr>
          <a:xfrm>
            <a:off x="9048328" y="1635984"/>
            <a:ext cx="1800200" cy="948405"/>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Encouraging </a:t>
            </a:r>
            <a:r>
              <a:rPr lang="en-US" sz="1000" dirty="0">
                <a:solidFill>
                  <a:schemeClr val="tx1"/>
                </a:solidFill>
              </a:rPr>
              <a:t>and supporting cooperatives, small enterprises, worker initiated, NGO and community training initiatives</a:t>
            </a:r>
          </a:p>
        </p:txBody>
      </p:sp>
      <p:sp>
        <p:nvSpPr>
          <p:cNvPr id="32" name="Rectangle 31"/>
          <p:cNvSpPr/>
          <p:nvPr/>
        </p:nvSpPr>
        <p:spPr>
          <a:xfrm>
            <a:off x="9048328" y="2663148"/>
            <a:ext cx="1800200" cy="655715"/>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Increased </a:t>
            </a:r>
            <a:r>
              <a:rPr lang="en-US" sz="1000" dirty="0">
                <a:solidFill>
                  <a:schemeClr val="tx1"/>
                </a:solidFill>
              </a:rPr>
              <a:t>capacity of small and micro enterprises?</a:t>
            </a:r>
          </a:p>
        </p:txBody>
      </p:sp>
      <p:sp>
        <p:nvSpPr>
          <p:cNvPr id="33" name="Rectangle 32"/>
          <p:cNvSpPr/>
          <p:nvPr/>
        </p:nvSpPr>
        <p:spPr>
          <a:xfrm>
            <a:off x="9048328" y="3391798"/>
            <a:ext cx="1800200" cy="85734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smtClean="0">
                <a:solidFill>
                  <a:schemeClr val="tx1"/>
                </a:solidFill>
              </a:rPr>
              <a:t>Increasing </a:t>
            </a:r>
            <a:r>
              <a:rPr lang="en-US" sz="1000">
                <a:solidFill>
                  <a:schemeClr val="tx1"/>
                </a:solidFill>
              </a:rPr>
              <a:t>public sector capacity for improved service delivery and supporting the building of a developmental state</a:t>
            </a:r>
            <a:endParaRPr lang="en-US" sz="1000" dirty="0">
              <a:solidFill>
                <a:schemeClr val="tx1"/>
              </a:solidFill>
            </a:endParaRPr>
          </a:p>
        </p:txBody>
      </p:sp>
      <p:sp>
        <p:nvSpPr>
          <p:cNvPr id="34" name="Rectangle 33"/>
          <p:cNvSpPr/>
          <p:nvPr/>
        </p:nvSpPr>
        <p:spPr>
          <a:xfrm>
            <a:off x="9048328" y="4387539"/>
            <a:ext cx="1800200" cy="713329"/>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smtClean="0">
                <a:solidFill>
                  <a:schemeClr val="tx1"/>
                </a:solidFill>
              </a:rPr>
              <a:t>Improved </a:t>
            </a:r>
            <a:r>
              <a:rPr lang="en-US" sz="1000">
                <a:solidFill>
                  <a:schemeClr val="tx1"/>
                </a:solidFill>
              </a:rPr>
              <a:t>relevance of programmes to learner and employer needs.</a:t>
            </a:r>
            <a:endParaRPr lang="en-US" sz="1000" dirty="0">
              <a:solidFill>
                <a:schemeClr val="tx1"/>
              </a:solidFill>
            </a:endParaRPr>
          </a:p>
        </p:txBody>
      </p:sp>
      <p:sp>
        <p:nvSpPr>
          <p:cNvPr id="37" name="Right Arrow 36"/>
          <p:cNvSpPr/>
          <p:nvPr/>
        </p:nvSpPr>
        <p:spPr>
          <a:xfrm>
            <a:off x="339586" y="442821"/>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56316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1"/>
            <a:ext cx="9143998" cy="476673"/>
          </a:xfrm>
        </p:spPr>
        <p:txBody>
          <a:bodyPr anchor="ctr"/>
          <a:lstStyle/>
          <a:p>
            <a:r>
              <a:rPr lang="en-US" sz="2000" dirty="0"/>
              <a:t>How can the TOC help measure </a:t>
            </a:r>
            <a:r>
              <a:rPr lang="en-US" sz="2000"/>
              <a:t>progress and </a:t>
            </a:r>
            <a:r>
              <a:rPr lang="en-US" sz="2000" dirty="0"/>
              <a:t>learn lessons?</a:t>
            </a:r>
          </a:p>
        </p:txBody>
      </p:sp>
      <p:sp>
        <p:nvSpPr>
          <p:cNvPr id="4" name="Rectangle 3"/>
          <p:cNvSpPr/>
          <p:nvPr/>
        </p:nvSpPr>
        <p:spPr>
          <a:xfrm>
            <a:off x="1524000" y="483039"/>
            <a:ext cx="9144000" cy="576064"/>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r>
              <a:rPr lang="en-US" dirty="0">
                <a:solidFill>
                  <a:prstClr val="black"/>
                </a:solidFill>
              </a:rPr>
              <a:t>Example: </a:t>
            </a:r>
            <a:r>
              <a:rPr lang="en-US" b="1" i="1" dirty="0">
                <a:solidFill>
                  <a:prstClr val="black"/>
                </a:solidFill>
              </a:rPr>
              <a:t>Lower and middle level skills interventions and expansion of Public TVET colleges role in their provision </a:t>
            </a:r>
          </a:p>
        </p:txBody>
      </p:sp>
      <p:graphicFrame>
        <p:nvGraphicFramePr>
          <p:cNvPr id="5" name="Table 4"/>
          <p:cNvGraphicFramePr>
            <a:graphicFrameLocks noGrp="1"/>
          </p:cNvGraphicFramePr>
          <p:nvPr>
            <p:extLst/>
          </p:nvPr>
        </p:nvGraphicFramePr>
        <p:xfrm>
          <a:off x="1524000" y="1065471"/>
          <a:ext cx="9144001" cy="5546575"/>
        </p:xfrm>
        <a:graphic>
          <a:graphicData uri="http://schemas.openxmlformats.org/drawingml/2006/table">
            <a:tbl>
              <a:tblPr firstRow="1" bandRow="1">
                <a:tableStyleId>{5C22544A-7EE6-4342-B048-85BDC9FD1C3A}</a:tableStyleId>
              </a:tblPr>
              <a:tblGrid>
                <a:gridCol w="1816485"/>
                <a:gridCol w="1831879"/>
                <a:gridCol w="1831879"/>
                <a:gridCol w="1831879"/>
                <a:gridCol w="1831879"/>
              </a:tblGrid>
              <a:tr h="563330">
                <a:tc>
                  <a:txBody>
                    <a:bodyPr/>
                    <a:lstStyle/>
                    <a:p>
                      <a:r>
                        <a:rPr lang="en-US" sz="1600" dirty="0" smtClean="0"/>
                        <a:t>Output</a:t>
                      </a:r>
                      <a:endParaRPr lang="en-US" sz="1600" dirty="0"/>
                    </a:p>
                  </a:txBody>
                  <a:tcPr/>
                </a:tc>
                <a:tc>
                  <a:txBody>
                    <a:bodyPr/>
                    <a:lstStyle/>
                    <a:p>
                      <a:r>
                        <a:rPr lang="en-US" sz="1600" dirty="0" smtClean="0"/>
                        <a:t>Immediate</a:t>
                      </a:r>
                      <a:r>
                        <a:rPr lang="en-US" sz="1600" baseline="0" dirty="0" smtClean="0"/>
                        <a:t> outcome</a:t>
                      </a:r>
                      <a:endParaRPr lang="en-US" sz="1600" dirty="0"/>
                    </a:p>
                  </a:txBody>
                  <a:tcPr/>
                </a:tc>
                <a:tc>
                  <a:txBody>
                    <a:bodyPr/>
                    <a:lstStyle/>
                    <a:p>
                      <a:r>
                        <a:rPr lang="en-US" sz="1600" dirty="0" smtClean="0"/>
                        <a:t>Inter-mediate outcome</a:t>
                      </a:r>
                      <a:endParaRPr lang="en-US" sz="1600" dirty="0"/>
                    </a:p>
                  </a:txBody>
                  <a:tcPr/>
                </a:tc>
                <a:tc>
                  <a:txBody>
                    <a:bodyPr/>
                    <a:lstStyle/>
                    <a:p>
                      <a:r>
                        <a:rPr lang="en-US" sz="1600" dirty="0" smtClean="0"/>
                        <a:t>Final Outcome</a:t>
                      </a:r>
                      <a:endParaRPr lang="en-US" sz="1600" dirty="0"/>
                    </a:p>
                  </a:txBody>
                  <a:tcPr/>
                </a:tc>
                <a:tc>
                  <a:txBody>
                    <a:bodyPr/>
                    <a:lstStyle/>
                    <a:p>
                      <a:r>
                        <a:rPr lang="en-US" sz="1600" dirty="0" smtClean="0"/>
                        <a:t>Impact</a:t>
                      </a:r>
                      <a:endParaRPr lang="en-US" sz="1600" dirty="0"/>
                    </a:p>
                  </a:txBody>
                  <a:tcPr/>
                </a:tc>
              </a:tr>
              <a:tr h="1584175">
                <a:tc>
                  <a:txBody>
                    <a:bodyPr/>
                    <a:lstStyle/>
                    <a:p>
                      <a:r>
                        <a:rPr lang="en-US" sz="1200" kern="1200" dirty="0" smtClean="0">
                          <a:solidFill>
                            <a:schemeClr val="dk1"/>
                          </a:solidFill>
                          <a:effectLst/>
                          <a:latin typeface="+mn-lt"/>
                          <a:ea typeface="+mn-ea"/>
                          <a:cs typeface="+mn-cs"/>
                        </a:rPr>
                        <a:t>SETAs identify skills needs and strategies to address them</a:t>
                      </a:r>
                      <a:r>
                        <a:rPr lang="en-US" sz="1200" kern="1200" baseline="0" dirty="0" smtClean="0">
                          <a:solidFill>
                            <a:schemeClr val="dk1"/>
                          </a:solidFill>
                          <a:effectLst/>
                          <a:latin typeface="+mn-lt"/>
                          <a:ea typeface="+mn-ea"/>
                          <a:cs typeface="+mn-cs"/>
                        </a:rPr>
                        <a:t> </a:t>
                      </a:r>
                      <a:r>
                        <a:rPr lang="en-US" sz="1200" kern="1200" dirty="0" smtClean="0">
                          <a:solidFill>
                            <a:schemeClr val="dk1"/>
                          </a:solidFill>
                          <a:effectLst/>
                          <a:latin typeface="+mn-lt"/>
                          <a:ea typeface="+mn-ea"/>
                          <a:cs typeface="+mn-cs"/>
                        </a:rPr>
                        <a:t>through public TVET colleges in partnership with employers</a:t>
                      </a:r>
                      <a:endParaRPr lang="en-US" sz="1200" dirty="0"/>
                    </a:p>
                  </a:txBody>
                  <a:tcPr/>
                </a:tc>
                <a:tc>
                  <a:txBody>
                    <a:bodyPr/>
                    <a:lstStyle/>
                    <a:p>
                      <a:r>
                        <a:rPr lang="en-US" sz="1200" kern="1200" dirty="0" smtClean="0">
                          <a:solidFill>
                            <a:schemeClr val="dk1"/>
                          </a:solidFill>
                          <a:effectLst/>
                          <a:latin typeface="+mn-lt"/>
                          <a:ea typeface="+mn-ea"/>
                          <a:cs typeface="+mn-cs"/>
                        </a:rPr>
                        <a:t>Projects are established to address middle level skills in each sector.</a:t>
                      </a:r>
                      <a:r>
                        <a:rPr lang="en-US" sz="1200" dirty="0" smtClean="0">
                          <a:effectLst/>
                        </a:rPr>
                        <a:t> </a:t>
                      </a:r>
                      <a:endParaRPr lang="en-US" sz="1200" dirty="0"/>
                    </a:p>
                  </a:txBody>
                  <a:tcPr/>
                </a:tc>
                <a:tc>
                  <a:txBody>
                    <a:bodyPr/>
                    <a:lstStyle/>
                    <a:p>
                      <a:r>
                        <a:rPr lang="en-US" sz="1200" kern="1200" dirty="0" smtClean="0">
                          <a:solidFill>
                            <a:schemeClr val="dk1"/>
                          </a:solidFill>
                          <a:effectLst/>
                          <a:latin typeface="+mn-lt"/>
                          <a:ea typeface="+mn-ea"/>
                          <a:cs typeface="+mn-cs"/>
                        </a:rPr>
                        <a:t>Each college has a plan to build capacity and engage in skills development in partnership with employers.   </a:t>
                      </a:r>
                      <a:r>
                        <a:rPr lang="en-US" sz="1200" dirty="0" smtClean="0">
                          <a:effectLst/>
                        </a:rPr>
                        <a:t> </a:t>
                      </a:r>
                      <a:endParaRPr lang="en-US" sz="1200" dirty="0"/>
                    </a:p>
                  </a:txBody>
                  <a:tcPr/>
                </a:tc>
                <a:tc>
                  <a:txBody>
                    <a:bodyPr/>
                    <a:lstStyle/>
                    <a:p>
                      <a:r>
                        <a:rPr lang="en-US" sz="1200" kern="1200" dirty="0" smtClean="0">
                          <a:solidFill>
                            <a:schemeClr val="dk1"/>
                          </a:solidFill>
                          <a:effectLst/>
                          <a:latin typeface="+mn-lt"/>
                          <a:ea typeface="+mn-ea"/>
                          <a:cs typeface="+mn-cs"/>
                        </a:rPr>
                        <a:t>Partnerships are resulting in increased capacity to meet industry needs throughout the country.</a:t>
                      </a:r>
                      <a:r>
                        <a:rPr lang="en-US" sz="1200" dirty="0" smtClean="0">
                          <a:effectLst/>
                        </a:rPr>
                        <a:t> </a:t>
                      </a:r>
                      <a:endParaRPr lang="en-US" sz="1200" dirty="0"/>
                    </a:p>
                  </a:txBody>
                  <a:tcPr/>
                </a:tc>
                <a:tc>
                  <a:txBody>
                    <a:bodyPr/>
                    <a:lstStyle/>
                    <a:p>
                      <a:r>
                        <a:rPr lang="en-US" sz="1200" kern="1200" dirty="0" smtClean="0">
                          <a:solidFill>
                            <a:schemeClr val="dk1"/>
                          </a:solidFill>
                          <a:effectLst/>
                          <a:latin typeface="+mn-lt"/>
                          <a:ea typeface="+mn-ea"/>
                          <a:cs typeface="+mn-cs"/>
                        </a:rPr>
                        <a:t>Increasing access to occupationally-directed </a:t>
                      </a:r>
                      <a:r>
                        <a:rPr lang="en-US" sz="1200" kern="1200" dirty="0" err="1" smtClean="0">
                          <a:solidFill>
                            <a:schemeClr val="dk1"/>
                          </a:solidFill>
                          <a:effectLst/>
                          <a:latin typeface="+mn-lt"/>
                          <a:ea typeface="+mn-ea"/>
                          <a:cs typeface="+mn-cs"/>
                        </a:rPr>
                        <a:t>programmes</a:t>
                      </a:r>
                      <a:r>
                        <a:rPr lang="en-US" sz="1200" kern="1200" dirty="0" smtClean="0">
                          <a:solidFill>
                            <a:schemeClr val="dk1"/>
                          </a:solidFill>
                          <a:effectLst/>
                          <a:latin typeface="+mn-lt"/>
                          <a:ea typeface="+mn-ea"/>
                          <a:cs typeface="+mn-cs"/>
                        </a:rPr>
                        <a:t> delivered through or in collaboration with Public TVET colleges</a:t>
                      </a:r>
                      <a:r>
                        <a:rPr lang="en-US" sz="1200" dirty="0" smtClean="0">
                          <a:effectLst/>
                        </a:rPr>
                        <a:t> </a:t>
                      </a:r>
                      <a:endParaRPr lang="en-US" sz="1200" dirty="0"/>
                    </a:p>
                  </a:txBody>
                  <a:tcPr/>
                </a:tc>
              </a:tr>
              <a:tr h="982365">
                <a:tc>
                  <a:txBody>
                    <a:bodyPr/>
                    <a:lstStyle/>
                    <a:p>
                      <a:r>
                        <a:rPr lang="en-US" sz="1200" kern="1200" dirty="0" smtClean="0">
                          <a:solidFill>
                            <a:schemeClr val="dk1"/>
                          </a:solidFill>
                          <a:effectLst/>
                          <a:latin typeface="+mn-lt"/>
                          <a:ea typeface="+mn-ea"/>
                          <a:cs typeface="+mn-cs"/>
                        </a:rPr>
                        <a:t>SETAs establish projects and partnerships to enable artisans to be trained, to qualify and become work ready</a:t>
                      </a:r>
                      <a:r>
                        <a:rPr lang="en-US" sz="1200" dirty="0" smtClean="0">
                          <a:effectLst/>
                        </a:rPr>
                        <a:t> </a:t>
                      </a:r>
                      <a:endParaRPr lang="en-US" sz="1200" dirty="0"/>
                    </a:p>
                  </a:txBody>
                  <a:tcPr/>
                </a:tc>
                <a:tc>
                  <a:txBody>
                    <a:bodyPr/>
                    <a:lstStyle/>
                    <a:p>
                      <a:r>
                        <a:rPr lang="en-US" sz="1200" kern="1200" dirty="0" smtClean="0">
                          <a:solidFill>
                            <a:schemeClr val="dk1"/>
                          </a:solidFill>
                          <a:effectLst/>
                          <a:latin typeface="+mn-lt"/>
                          <a:ea typeface="+mn-ea"/>
                          <a:cs typeface="+mn-cs"/>
                        </a:rPr>
                        <a:t>The national Artisan Development Project is planned, managed and reported on.</a:t>
                      </a:r>
                      <a:r>
                        <a:rPr lang="en-US" sz="1200" kern="1200" baseline="0" dirty="0" smtClean="0">
                          <a:solidFill>
                            <a:schemeClr val="dk1"/>
                          </a:solidFill>
                          <a:effectLst/>
                          <a:latin typeface="+mn-lt"/>
                          <a:ea typeface="+mn-ea"/>
                          <a:cs typeface="+mn-cs"/>
                        </a:rPr>
                        <a:t> I</a:t>
                      </a:r>
                      <a:r>
                        <a:rPr lang="en-US" sz="1200" kern="1200" dirty="0" smtClean="0">
                          <a:solidFill>
                            <a:schemeClr val="dk1"/>
                          </a:solidFill>
                          <a:effectLst/>
                          <a:latin typeface="+mn-lt"/>
                          <a:ea typeface="+mn-ea"/>
                          <a:cs typeface="+mn-cs"/>
                        </a:rPr>
                        <a:t>nterventions made where blockages occur</a:t>
                      </a:r>
                      <a:r>
                        <a:rPr lang="en-US" sz="1200" dirty="0" smtClean="0">
                          <a:effectLst/>
                        </a:rPr>
                        <a:t> </a:t>
                      </a:r>
                      <a:endParaRPr lang="en-US" sz="1200" dirty="0"/>
                    </a:p>
                  </a:txBody>
                  <a:tcPr/>
                </a:tc>
                <a:tc>
                  <a:txBody>
                    <a:bodyPr/>
                    <a:lstStyle/>
                    <a:p>
                      <a:r>
                        <a:rPr lang="en-US" sz="1200" kern="1200" dirty="0" smtClean="0">
                          <a:solidFill>
                            <a:schemeClr val="dk1"/>
                          </a:solidFill>
                          <a:effectLst/>
                          <a:latin typeface="+mn-lt"/>
                          <a:ea typeface="+mn-ea"/>
                          <a:cs typeface="+mn-cs"/>
                        </a:rPr>
                        <a:t>10,000 artisans per year qualify and find employment.</a:t>
                      </a:r>
                      <a:r>
                        <a:rPr lang="en-US" sz="1200" dirty="0" smtClean="0">
                          <a:effectLst/>
                        </a:rPr>
                        <a:t> </a:t>
                      </a:r>
                      <a:endParaRPr lang="en-US" sz="1200" dirty="0"/>
                    </a:p>
                  </a:txBody>
                  <a:tcPr/>
                </a:tc>
                <a:tc>
                  <a:txBody>
                    <a:bodyPr/>
                    <a:lstStyle/>
                    <a:p>
                      <a:r>
                        <a:rPr lang="en-US" sz="1200" kern="1200" dirty="0" smtClean="0">
                          <a:solidFill>
                            <a:schemeClr val="dk1"/>
                          </a:solidFill>
                          <a:effectLst/>
                          <a:latin typeface="+mn-lt"/>
                          <a:ea typeface="+mn-ea"/>
                          <a:cs typeface="+mn-cs"/>
                        </a:rPr>
                        <a:t>Middle level skills needs are identified and addressed in all sectors</a:t>
                      </a:r>
                      <a:r>
                        <a:rPr lang="en-US" sz="1200" dirty="0" smtClean="0">
                          <a:effectLst/>
                        </a:rPr>
                        <a:t> </a:t>
                      </a:r>
                      <a:endParaRPr lang="en-US" sz="1200" dirty="0"/>
                    </a:p>
                  </a:txBody>
                  <a:tcPr/>
                </a:tc>
                <a:tc>
                  <a:txBody>
                    <a:bodyPr/>
                    <a:lstStyle/>
                    <a:p>
                      <a:r>
                        <a:rPr lang="en-US" sz="1200" kern="1200" dirty="0" smtClean="0">
                          <a:solidFill>
                            <a:schemeClr val="dk1"/>
                          </a:solidFill>
                          <a:effectLst/>
                          <a:latin typeface="+mn-lt"/>
                          <a:ea typeface="+mn-ea"/>
                          <a:cs typeface="+mn-cs"/>
                        </a:rPr>
                        <a:t>Training of employed workers enables</a:t>
                      </a:r>
                      <a:r>
                        <a:rPr lang="en-US" sz="1200" kern="1200" baseline="0" dirty="0" smtClean="0">
                          <a:solidFill>
                            <a:schemeClr val="dk1"/>
                          </a:solidFill>
                          <a:effectLst/>
                          <a:latin typeface="+mn-lt"/>
                          <a:ea typeface="+mn-ea"/>
                          <a:cs typeface="+mn-cs"/>
                        </a:rPr>
                        <a:t>: </a:t>
                      </a:r>
                      <a:r>
                        <a:rPr lang="en-US" sz="1200" kern="1200" dirty="0" smtClean="0">
                          <a:solidFill>
                            <a:schemeClr val="dk1"/>
                          </a:solidFill>
                          <a:effectLst/>
                          <a:latin typeface="+mn-lt"/>
                          <a:ea typeface="+mn-ea"/>
                          <a:cs typeface="+mn-cs"/>
                        </a:rPr>
                        <a:t>improved productivity; growth;  the ability of the work force to adapt to change.</a:t>
                      </a:r>
                      <a:endParaRPr lang="en-US" sz="1200" dirty="0"/>
                    </a:p>
                  </a:txBody>
                  <a:tcPr/>
                </a:tc>
              </a:tr>
              <a:tr h="982365">
                <a:tc>
                  <a:txBody>
                    <a:bodyPr/>
                    <a:lstStyle/>
                    <a:p>
                      <a:r>
                        <a:rPr lang="en-US" sz="1200" kern="1200" dirty="0" err="1" smtClean="0">
                          <a:solidFill>
                            <a:schemeClr val="dk1"/>
                          </a:solidFill>
                          <a:effectLst/>
                          <a:latin typeface="+mn-lt"/>
                          <a:ea typeface="+mn-ea"/>
                          <a:cs typeface="+mn-cs"/>
                        </a:rPr>
                        <a:t>Programmes</a:t>
                      </a:r>
                      <a:r>
                        <a:rPr lang="en-US" sz="1200" kern="1200" baseline="0" dirty="0" smtClean="0">
                          <a:solidFill>
                            <a:schemeClr val="dk1"/>
                          </a:solidFill>
                          <a:effectLst/>
                          <a:latin typeface="+mn-lt"/>
                          <a:ea typeface="+mn-ea"/>
                          <a:cs typeface="+mn-cs"/>
                        </a:rPr>
                        <a:t> </a:t>
                      </a:r>
                      <a:r>
                        <a:rPr lang="en-US" sz="1200" kern="1200" dirty="0" smtClean="0">
                          <a:solidFill>
                            <a:schemeClr val="dk1"/>
                          </a:solidFill>
                          <a:effectLst/>
                          <a:latin typeface="+mn-lt"/>
                          <a:ea typeface="+mn-ea"/>
                          <a:cs typeface="+mn-cs"/>
                        </a:rPr>
                        <a:t>and partnerships in place to offer vocational courses and work experience for college learners.</a:t>
                      </a:r>
                      <a:r>
                        <a:rPr lang="en-US" sz="1200" dirty="0" smtClean="0">
                          <a:effectLst/>
                        </a:rPr>
                        <a:t> </a:t>
                      </a:r>
                      <a:endParaRPr lang="en-US" sz="1200" dirty="0"/>
                    </a:p>
                  </a:txBody>
                  <a:tcPr/>
                </a:tc>
                <a:tc>
                  <a:txBody>
                    <a:bodyPr/>
                    <a:lstStyle/>
                    <a:p>
                      <a:r>
                        <a:rPr lang="en-US" sz="1200" kern="1200" dirty="0" smtClean="0">
                          <a:solidFill>
                            <a:schemeClr val="dk1"/>
                          </a:solidFill>
                          <a:effectLst/>
                          <a:latin typeface="+mn-lt"/>
                          <a:ea typeface="+mn-ea"/>
                          <a:cs typeface="+mn-cs"/>
                        </a:rPr>
                        <a:t>The capacity of FET colleges to provide quality vocational training is reviewed. </a:t>
                      </a:r>
                    </a:p>
                  </a:txBody>
                  <a:tcPr/>
                </a:tc>
                <a:tc>
                  <a:txBody>
                    <a:bodyPr/>
                    <a:lstStyle/>
                    <a:p>
                      <a:r>
                        <a:rPr lang="en-US" sz="1200" kern="1200" dirty="0" smtClean="0">
                          <a:solidFill>
                            <a:schemeClr val="dk1"/>
                          </a:solidFill>
                          <a:effectLst/>
                          <a:latin typeface="+mn-lt"/>
                          <a:ea typeface="+mn-ea"/>
                          <a:cs typeface="+mn-cs"/>
                        </a:rPr>
                        <a:t>The NCV is reviewed and the curriculum is revised to ensure that it provides a sound foundational knowledge</a:t>
                      </a:r>
                    </a:p>
                    <a:p>
                      <a:r>
                        <a:rPr lang="en-US" sz="1200" dirty="0" smtClean="0">
                          <a:effectLst/>
                        </a:rPr>
                        <a:t> </a:t>
                      </a:r>
                      <a:endParaRPr lang="en-US" sz="1200" dirty="0"/>
                    </a:p>
                  </a:txBody>
                  <a:tcPr/>
                </a:tc>
                <a:tc rowSpan="2">
                  <a:txBody>
                    <a:bodyPr/>
                    <a:lstStyle/>
                    <a:p>
                      <a:r>
                        <a:rPr lang="en-US" sz="1200" kern="1200" dirty="0" smtClean="0">
                          <a:solidFill>
                            <a:schemeClr val="dk1"/>
                          </a:solidFill>
                          <a:effectLst/>
                          <a:latin typeface="+mn-lt"/>
                          <a:ea typeface="+mn-ea"/>
                          <a:cs typeface="+mn-cs"/>
                        </a:rPr>
                        <a:t>NCV and N-courses </a:t>
                      </a:r>
                      <a:r>
                        <a:rPr lang="en-US" sz="1200" kern="1200" dirty="0" err="1" smtClean="0">
                          <a:solidFill>
                            <a:schemeClr val="dk1"/>
                          </a:solidFill>
                          <a:effectLst/>
                          <a:latin typeface="+mn-lt"/>
                          <a:ea typeface="+mn-ea"/>
                          <a:cs typeface="+mn-cs"/>
                        </a:rPr>
                        <a:t>recognised</a:t>
                      </a:r>
                      <a:r>
                        <a:rPr lang="en-US" sz="1200" kern="1200" dirty="0" smtClean="0">
                          <a:solidFill>
                            <a:schemeClr val="dk1"/>
                          </a:solidFill>
                          <a:effectLst/>
                          <a:latin typeface="+mn-lt"/>
                          <a:ea typeface="+mn-ea"/>
                          <a:cs typeface="+mn-cs"/>
                        </a:rPr>
                        <a:t> by as important base qualifications through which young people are obtaining additional vocational skills and work experience, entering the </a:t>
                      </a:r>
                      <a:r>
                        <a:rPr lang="en-US" sz="1200" kern="1200" dirty="0" err="1" smtClean="0">
                          <a:solidFill>
                            <a:schemeClr val="dk1"/>
                          </a:solidFill>
                          <a:effectLst/>
                          <a:latin typeface="+mn-lt"/>
                          <a:ea typeface="+mn-ea"/>
                          <a:cs typeface="+mn-cs"/>
                        </a:rPr>
                        <a:t>labour</a:t>
                      </a:r>
                      <a:r>
                        <a:rPr lang="en-US" sz="1200" kern="1200" dirty="0" smtClean="0">
                          <a:solidFill>
                            <a:schemeClr val="dk1"/>
                          </a:solidFill>
                          <a:effectLst/>
                          <a:latin typeface="+mn-lt"/>
                          <a:ea typeface="+mn-ea"/>
                          <a:cs typeface="+mn-cs"/>
                        </a:rPr>
                        <a:t> market with marketable skills, and obtaining employment.</a:t>
                      </a:r>
                      <a:r>
                        <a:rPr lang="en-US" sz="1200" dirty="0" smtClean="0">
                          <a:effectLst/>
                        </a:rPr>
                        <a:t> </a:t>
                      </a:r>
                      <a:endParaRPr lang="en-US" sz="1200" dirty="0"/>
                    </a:p>
                  </a:txBody>
                  <a:tcPr/>
                </a:tc>
                <a:tc rowSpan="2">
                  <a:txBody>
                    <a:bodyPr/>
                    <a:lstStyle/>
                    <a:p>
                      <a:endParaRPr lang="en-US" sz="1200" kern="1200" dirty="0" smtClean="0">
                        <a:solidFill>
                          <a:schemeClr val="dk1"/>
                        </a:solidFill>
                        <a:effectLst/>
                        <a:latin typeface="+mn-lt"/>
                        <a:ea typeface="+mn-ea"/>
                        <a:cs typeface="+mn-cs"/>
                      </a:endParaRPr>
                    </a:p>
                    <a:p>
                      <a:endParaRPr lang="en-US" sz="1200" kern="1200" dirty="0" smtClean="0">
                        <a:solidFill>
                          <a:schemeClr val="dk1"/>
                        </a:solidFill>
                        <a:effectLst/>
                        <a:latin typeface="+mn-lt"/>
                        <a:ea typeface="+mn-ea"/>
                        <a:cs typeface="+mn-cs"/>
                      </a:endParaRPr>
                    </a:p>
                    <a:p>
                      <a:endParaRPr lang="en-US" sz="1200" kern="1200" dirty="0" smtClean="0">
                        <a:solidFill>
                          <a:schemeClr val="dk1"/>
                        </a:solidFill>
                        <a:effectLst/>
                        <a:latin typeface="+mn-lt"/>
                        <a:ea typeface="+mn-ea"/>
                        <a:cs typeface="+mn-cs"/>
                      </a:endParaRPr>
                    </a:p>
                    <a:p>
                      <a:endParaRPr lang="en-US" sz="1200" kern="1200" dirty="0" smtClean="0">
                        <a:solidFill>
                          <a:schemeClr val="dk1"/>
                        </a:solidFill>
                        <a:effectLst/>
                        <a:latin typeface="+mn-lt"/>
                        <a:ea typeface="+mn-ea"/>
                        <a:cs typeface="+mn-cs"/>
                      </a:endParaRPr>
                    </a:p>
                    <a:p>
                      <a:r>
                        <a:rPr lang="en-US" sz="1200" kern="1200" dirty="0" smtClean="0">
                          <a:solidFill>
                            <a:schemeClr val="dk1"/>
                          </a:solidFill>
                          <a:effectLst/>
                          <a:latin typeface="+mn-lt"/>
                          <a:ea typeface="+mn-ea"/>
                          <a:cs typeface="+mn-cs"/>
                        </a:rPr>
                        <a:t>A public FET (TVET) system that is responsive to sector, local, regional and national skills needs</a:t>
                      </a:r>
                      <a:endParaRPr lang="en-US" sz="1200" dirty="0"/>
                    </a:p>
                  </a:txBody>
                  <a:tcPr/>
                </a:tc>
              </a:tr>
              <a:tr h="9823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Quality</a:t>
                      </a:r>
                      <a:r>
                        <a:rPr lang="en-US" sz="1200" kern="1200" baseline="0" dirty="0" smtClean="0">
                          <a:solidFill>
                            <a:schemeClr val="dk1"/>
                          </a:solidFill>
                          <a:effectLst/>
                          <a:latin typeface="+mn-lt"/>
                          <a:ea typeface="+mn-ea"/>
                          <a:cs typeface="+mn-cs"/>
                        </a:rPr>
                        <a:t> </a:t>
                      </a:r>
                      <a:r>
                        <a:rPr lang="en-US" sz="1200" kern="1200" dirty="0" err="1" smtClean="0">
                          <a:solidFill>
                            <a:schemeClr val="dk1"/>
                          </a:solidFill>
                          <a:effectLst/>
                          <a:latin typeface="+mn-lt"/>
                          <a:ea typeface="+mn-ea"/>
                          <a:cs typeface="+mn-cs"/>
                        </a:rPr>
                        <a:t>programmes</a:t>
                      </a:r>
                      <a:r>
                        <a:rPr lang="en-US" sz="1200" kern="1200" dirty="0" smtClean="0">
                          <a:solidFill>
                            <a:schemeClr val="dk1"/>
                          </a:solidFill>
                          <a:effectLst/>
                          <a:latin typeface="+mn-lt"/>
                          <a:ea typeface="+mn-ea"/>
                          <a:cs typeface="+mn-cs"/>
                        </a:rPr>
                        <a:t> for employed workers.</a:t>
                      </a:r>
                      <a:endParaRPr lang="en-US"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dk1"/>
                          </a:solidFill>
                          <a:effectLst/>
                          <a:latin typeface="+mn-lt"/>
                          <a:ea typeface="+mn-ea"/>
                          <a:cs typeface="+mn-cs"/>
                        </a:rPr>
                        <a:t>Programmes</a:t>
                      </a:r>
                      <a:r>
                        <a:rPr lang="en-US" sz="1200" kern="1200" dirty="0" smtClean="0">
                          <a:solidFill>
                            <a:schemeClr val="dk1"/>
                          </a:solidFill>
                          <a:effectLst/>
                          <a:latin typeface="+mn-lt"/>
                          <a:ea typeface="+mn-ea"/>
                          <a:cs typeface="+mn-cs"/>
                        </a:rPr>
                        <a:t> supporting apprenticeships, are  reviewed, updated and accessed by employers.</a:t>
                      </a:r>
                      <a:r>
                        <a:rPr lang="en-US" sz="1200" dirty="0" smtClean="0">
                          <a:effectLst/>
                        </a:rPr>
                        <a:t> </a:t>
                      </a:r>
                      <a:endParaRPr lang="en-US"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The capacity of college educators to deliver </a:t>
                      </a:r>
                      <a:r>
                        <a:rPr lang="en-US" sz="1200" kern="1200" dirty="0" err="1" smtClean="0">
                          <a:solidFill>
                            <a:schemeClr val="dk1"/>
                          </a:solidFill>
                          <a:effectLst/>
                          <a:latin typeface="+mn-lt"/>
                          <a:ea typeface="+mn-ea"/>
                          <a:cs typeface="+mn-cs"/>
                        </a:rPr>
                        <a:t>programmes</a:t>
                      </a:r>
                      <a:r>
                        <a:rPr lang="en-US" sz="1200" kern="1200" dirty="0" smtClean="0">
                          <a:solidFill>
                            <a:schemeClr val="dk1"/>
                          </a:solidFill>
                          <a:effectLst/>
                          <a:latin typeface="+mn-lt"/>
                          <a:ea typeface="+mn-ea"/>
                          <a:cs typeface="+mn-cs"/>
                        </a:rPr>
                        <a:t> is reviewed and </a:t>
                      </a:r>
                      <a:r>
                        <a:rPr lang="en-US" sz="1200" kern="1200" dirty="0" err="1" smtClean="0">
                          <a:solidFill>
                            <a:schemeClr val="dk1"/>
                          </a:solidFill>
                          <a:effectLst/>
                          <a:latin typeface="+mn-lt"/>
                          <a:ea typeface="+mn-ea"/>
                          <a:cs typeface="+mn-cs"/>
                        </a:rPr>
                        <a:t>programmes</a:t>
                      </a:r>
                      <a:r>
                        <a:rPr lang="en-US" sz="1200" kern="1200" dirty="0" smtClean="0">
                          <a:solidFill>
                            <a:schemeClr val="dk1"/>
                          </a:solidFill>
                          <a:effectLst/>
                          <a:latin typeface="+mn-lt"/>
                          <a:ea typeface="+mn-ea"/>
                          <a:cs typeface="+mn-cs"/>
                        </a:rPr>
                        <a:t> to meet their needs</a:t>
                      </a:r>
                      <a:endParaRPr lang="en-US" sz="1200" dirty="0" smtClean="0"/>
                    </a:p>
                  </a:txBody>
                  <a:tcPr/>
                </a:tc>
                <a:tc vMerge="1">
                  <a:txBody>
                    <a:bodyPr/>
                    <a:lstStyle/>
                    <a:p>
                      <a:endParaRPr lang="en-US" sz="1400" dirty="0"/>
                    </a:p>
                  </a:txBody>
                  <a:tcPr/>
                </a:tc>
                <a:tc vMerge="1">
                  <a:txBody>
                    <a:bodyPr/>
                    <a:lstStyle/>
                    <a:p>
                      <a:endParaRPr lang="en-US" sz="1400" dirty="0"/>
                    </a:p>
                  </a:txBody>
                  <a:tcPr/>
                </a:tc>
              </a:tr>
            </a:tbl>
          </a:graphicData>
        </a:graphic>
      </p:graphicFrame>
    </p:spTree>
    <p:extLst>
      <p:ext uri="{BB962C8B-B14F-4D97-AF65-F5344CB8AC3E}">
        <p14:creationId xmlns:p14="http://schemas.microsoft.com/office/powerpoint/2010/main" val="2498010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1"/>
            <a:ext cx="9143998" cy="476673"/>
          </a:xfrm>
        </p:spPr>
        <p:txBody>
          <a:bodyPr anchor="ctr"/>
          <a:lstStyle/>
          <a:p>
            <a:r>
              <a:rPr lang="en-US" sz="2000" dirty="0"/>
              <a:t>How can the TOC help measure progress and learn lessons?</a:t>
            </a:r>
          </a:p>
        </p:txBody>
      </p:sp>
      <p:sp>
        <p:nvSpPr>
          <p:cNvPr id="4" name="Rectangle 3"/>
          <p:cNvSpPr/>
          <p:nvPr/>
        </p:nvSpPr>
        <p:spPr>
          <a:xfrm>
            <a:off x="1524000" y="483039"/>
            <a:ext cx="9144000" cy="576064"/>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r>
              <a:rPr lang="en-US" dirty="0">
                <a:solidFill>
                  <a:prstClr val="black"/>
                </a:solidFill>
              </a:rPr>
              <a:t>What do we need to know in order to measure progress?</a:t>
            </a:r>
            <a:endParaRPr lang="en-US" b="1" i="1" dirty="0">
              <a:solidFill>
                <a:prstClr val="black"/>
              </a:solidFill>
            </a:endParaRPr>
          </a:p>
        </p:txBody>
      </p:sp>
      <p:graphicFrame>
        <p:nvGraphicFramePr>
          <p:cNvPr id="5" name="Table 4"/>
          <p:cNvGraphicFramePr>
            <a:graphicFrameLocks noGrp="1"/>
          </p:cNvGraphicFramePr>
          <p:nvPr>
            <p:extLst/>
          </p:nvPr>
        </p:nvGraphicFramePr>
        <p:xfrm>
          <a:off x="1524000" y="1065471"/>
          <a:ext cx="9144001" cy="5249565"/>
        </p:xfrm>
        <a:graphic>
          <a:graphicData uri="http://schemas.openxmlformats.org/drawingml/2006/table">
            <a:tbl>
              <a:tblPr firstRow="1" bandRow="1">
                <a:tableStyleId>{5C22544A-7EE6-4342-B048-85BDC9FD1C3A}</a:tableStyleId>
              </a:tblPr>
              <a:tblGrid>
                <a:gridCol w="1816485"/>
                <a:gridCol w="1831879"/>
                <a:gridCol w="1831879"/>
                <a:gridCol w="1831879"/>
                <a:gridCol w="1831879"/>
              </a:tblGrid>
              <a:tr h="563330">
                <a:tc>
                  <a:txBody>
                    <a:bodyPr/>
                    <a:lstStyle/>
                    <a:p>
                      <a:r>
                        <a:rPr lang="en-US" sz="1600" dirty="0" smtClean="0"/>
                        <a:t>Output</a:t>
                      </a:r>
                      <a:endParaRPr lang="en-US" sz="1600" dirty="0"/>
                    </a:p>
                  </a:txBody>
                  <a:tcPr/>
                </a:tc>
                <a:tc>
                  <a:txBody>
                    <a:bodyPr/>
                    <a:lstStyle/>
                    <a:p>
                      <a:r>
                        <a:rPr lang="en-US" sz="1600" dirty="0" smtClean="0"/>
                        <a:t>Immediate</a:t>
                      </a:r>
                      <a:r>
                        <a:rPr lang="en-US" sz="1600" baseline="0" dirty="0" smtClean="0"/>
                        <a:t> outcome</a:t>
                      </a:r>
                      <a:endParaRPr lang="en-US" sz="1600" dirty="0"/>
                    </a:p>
                  </a:txBody>
                  <a:tcPr/>
                </a:tc>
                <a:tc>
                  <a:txBody>
                    <a:bodyPr/>
                    <a:lstStyle/>
                    <a:p>
                      <a:r>
                        <a:rPr lang="en-US" sz="1600" dirty="0" smtClean="0"/>
                        <a:t>Inter-mediate outcome</a:t>
                      </a:r>
                      <a:endParaRPr lang="en-US" sz="1600" dirty="0"/>
                    </a:p>
                  </a:txBody>
                  <a:tcPr/>
                </a:tc>
                <a:tc>
                  <a:txBody>
                    <a:bodyPr/>
                    <a:lstStyle/>
                    <a:p>
                      <a:r>
                        <a:rPr lang="en-US" sz="1600" dirty="0" smtClean="0"/>
                        <a:t>Final Outcome</a:t>
                      </a:r>
                      <a:endParaRPr lang="en-US" sz="1600" dirty="0"/>
                    </a:p>
                  </a:txBody>
                  <a:tcPr/>
                </a:tc>
                <a:tc>
                  <a:txBody>
                    <a:bodyPr/>
                    <a:lstStyle/>
                    <a:p>
                      <a:r>
                        <a:rPr lang="en-US" sz="1600" dirty="0" smtClean="0"/>
                        <a:t>Impact</a:t>
                      </a:r>
                      <a:endParaRPr lang="en-US" sz="1600" dirty="0"/>
                    </a:p>
                  </a:txBody>
                  <a:tcPr/>
                </a:tc>
              </a:tr>
              <a:tr h="1280354">
                <a:tc>
                  <a:txBody>
                    <a:bodyPr/>
                    <a:lstStyle/>
                    <a:p>
                      <a:r>
                        <a:rPr lang="en-US" sz="1400" kern="1200" dirty="0" smtClean="0">
                          <a:solidFill>
                            <a:schemeClr val="dk1"/>
                          </a:solidFill>
                          <a:effectLst/>
                          <a:latin typeface="+mn-lt"/>
                          <a:ea typeface="+mn-ea"/>
                          <a:cs typeface="+mn-cs"/>
                        </a:rPr>
                        <a:t>Have</a:t>
                      </a:r>
                      <a:r>
                        <a:rPr lang="en-US" sz="1400" kern="1200" baseline="0" dirty="0" smtClean="0">
                          <a:solidFill>
                            <a:schemeClr val="dk1"/>
                          </a:solidFill>
                          <a:effectLst/>
                          <a:latin typeface="+mn-lt"/>
                          <a:ea typeface="+mn-ea"/>
                          <a:cs typeface="+mn-cs"/>
                        </a:rPr>
                        <a:t> the skills needs in sectors been identified and strategies put in place to address them in colleges?</a:t>
                      </a:r>
                      <a:endParaRPr lang="en-US" sz="1400" dirty="0"/>
                    </a:p>
                  </a:txBody>
                  <a:tcPr/>
                </a:tc>
                <a:tc>
                  <a:txBody>
                    <a:bodyPr/>
                    <a:lstStyle/>
                    <a:p>
                      <a:r>
                        <a:rPr lang="en-US" sz="1400" kern="1200" dirty="0" smtClean="0">
                          <a:solidFill>
                            <a:schemeClr val="dk1"/>
                          </a:solidFill>
                          <a:effectLst/>
                          <a:latin typeface="+mn-lt"/>
                          <a:ea typeface="+mn-ea"/>
                          <a:cs typeface="+mn-cs"/>
                        </a:rPr>
                        <a:t>What projects have been put in place</a:t>
                      </a:r>
                      <a:r>
                        <a:rPr lang="en-US" sz="1400" kern="1200" baseline="0" dirty="0" smtClean="0">
                          <a:solidFill>
                            <a:schemeClr val="dk1"/>
                          </a:solidFill>
                          <a:effectLst/>
                          <a:latin typeface="+mn-lt"/>
                          <a:ea typeface="+mn-ea"/>
                          <a:cs typeface="+mn-cs"/>
                        </a:rPr>
                        <a:t> and how are they contributing?</a:t>
                      </a:r>
                      <a:endParaRPr lang="en-US" sz="1400" dirty="0"/>
                    </a:p>
                  </a:txBody>
                  <a:tcPr/>
                </a:tc>
                <a:tc>
                  <a:txBody>
                    <a:bodyPr/>
                    <a:lstStyle/>
                    <a:p>
                      <a:r>
                        <a:rPr lang="en-US" sz="1400" kern="1200" dirty="0" smtClean="0">
                          <a:solidFill>
                            <a:schemeClr val="dk1"/>
                          </a:solidFill>
                          <a:effectLst/>
                          <a:latin typeface="+mn-lt"/>
                          <a:ea typeface="+mn-ea"/>
                          <a:cs typeface="+mn-cs"/>
                        </a:rPr>
                        <a:t>Do colleges have plans</a:t>
                      </a:r>
                      <a:r>
                        <a:rPr lang="en-US" sz="1400" kern="1200" baseline="0" dirty="0" smtClean="0">
                          <a:solidFill>
                            <a:schemeClr val="dk1"/>
                          </a:solidFill>
                          <a:effectLst/>
                          <a:latin typeface="+mn-lt"/>
                          <a:ea typeface="+mn-ea"/>
                          <a:cs typeface="+mn-cs"/>
                        </a:rPr>
                        <a:t> to deliver occupational </a:t>
                      </a:r>
                      <a:r>
                        <a:rPr lang="en-US" sz="1400" kern="1200" baseline="0" dirty="0" err="1" smtClean="0">
                          <a:solidFill>
                            <a:schemeClr val="dk1"/>
                          </a:solidFill>
                          <a:effectLst/>
                          <a:latin typeface="+mn-lt"/>
                          <a:ea typeface="+mn-ea"/>
                          <a:cs typeface="+mn-cs"/>
                        </a:rPr>
                        <a:t>programmes</a:t>
                      </a:r>
                      <a:r>
                        <a:rPr lang="en-US" sz="1400" kern="1200" baseline="0" dirty="0" smtClean="0">
                          <a:solidFill>
                            <a:schemeClr val="dk1"/>
                          </a:solidFill>
                          <a:effectLst/>
                          <a:latin typeface="+mn-lt"/>
                          <a:ea typeface="+mn-ea"/>
                          <a:cs typeface="+mn-cs"/>
                        </a:rPr>
                        <a:t>?</a:t>
                      </a:r>
                      <a:endParaRPr lang="en-US" sz="1400" dirty="0"/>
                    </a:p>
                  </a:txBody>
                  <a:tcPr/>
                </a:tc>
                <a:tc>
                  <a:txBody>
                    <a:bodyPr/>
                    <a:lstStyle/>
                    <a:p>
                      <a:r>
                        <a:rPr lang="en-US" sz="1400" kern="1200" dirty="0" smtClean="0">
                          <a:solidFill>
                            <a:schemeClr val="dk1"/>
                          </a:solidFill>
                          <a:effectLst/>
                          <a:latin typeface="+mn-lt"/>
                          <a:ea typeface="+mn-ea"/>
                          <a:cs typeface="+mn-cs"/>
                        </a:rPr>
                        <a:t>To what extent</a:t>
                      </a:r>
                      <a:r>
                        <a:rPr lang="en-US" sz="1400" kern="1200" baseline="0" dirty="0" smtClean="0">
                          <a:solidFill>
                            <a:schemeClr val="dk1"/>
                          </a:solidFill>
                          <a:effectLst/>
                          <a:latin typeface="+mn-lt"/>
                          <a:ea typeface="+mn-ea"/>
                          <a:cs typeface="+mn-cs"/>
                        </a:rPr>
                        <a:t> have partnerships with industry been established?</a:t>
                      </a:r>
                      <a:endParaRPr lang="en-US" sz="1400" dirty="0"/>
                    </a:p>
                  </a:txBody>
                  <a:tcPr/>
                </a:tc>
                <a:tc>
                  <a:txBody>
                    <a:bodyPr/>
                    <a:lstStyle/>
                    <a:p>
                      <a:r>
                        <a:rPr lang="en-US" sz="1400" kern="1200" dirty="0" smtClean="0">
                          <a:solidFill>
                            <a:schemeClr val="dk1"/>
                          </a:solidFill>
                          <a:effectLst/>
                          <a:latin typeface="+mn-lt"/>
                          <a:ea typeface="+mn-ea"/>
                          <a:cs typeface="+mn-cs"/>
                        </a:rPr>
                        <a:t>Is there wider access to occupational</a:t>
                      </a:r>
                      <a:r>
                        <a:rPr lang="en-US" sz="1400" kern="1200" baseline="0" dirty="0" smtClean="0">
                          <a:solidFill>
                            <a:schemeClr val="dk1"/>
                          </a:solidFill>
                          <a:effectLst/>
                          <a:latin typeface="+mn-lt"/>
                          <a:ea typeface="+mn-ea"/>
                          <a:cs typeface="+mn-cs"/>
                        </a:rPr>
                        <a:t> </a:t>
                      </a:r>
                      <a:r>
                        <a:rPr lang="en-US" sz="1400" kern="1200" baseline="0" dirty="0" err="1" smtClean="0">
                          <a:solidFill>
                            <a:schemeClr val="dk1"/>
                          </a:solidFill>
                          <a:effectLst/>
                          <a:latin typeface="+mn-lt"/>
                          <a:ea typeface="+mn-ea"/>
                          <a:cs typeface="+mn-cs"/>
                        </a:rPr>
                        <a:t>programmes</a:t>
                      </a:r>
                      <a:r>
                        <a:rPr lang="en-US" sz="1400" kern="1200" baseline="0" dirty="0" smtClean="0">
                          <a:solidFill>
                            <a:schemeClr val="dk1"/>
                          </a:solidFill>
                          <a:effectLst/>
                          <a:latin typeface="+mn-lt"/>
                          <a:ea typeface="+mn-ea"/>
                          <a:cs typeface="+mn-cs"/>
                        </a:rPr>
                        <a:t>?</a:t>
                      </a:r>
                      <a:endParaRPr lang="en-US" sz="1400" dirty="0"/>
                    </a:p>
                  </a:txBody>
                  <a:tcPr/>
                </a:tc>
              </a:tr>
              <a:tr h="982365">
                <a:tc>
                  <a:txBody>
                    <a:bodyPr/>
                    <a:lstStyle/>
                    <a:p>
                      <a:r>
                        <a:rPr lang="en-US" sz="1400" kern="1200" dirty="0" smtClean="0">
                          <a:solidFill>
                            <a:schemeClr val="dk1"/>
                          </a:solidFill>
                          <a:effectLst/>
                          <a:latin typeface="+mn-lt"/>
                          <a:ea typeface="+mn-ea"/>
                          <a:cs typeface="+mn-cs"/>
                        </a:rPr>
                        <a:t>What</a:t>
                      </a:r>
                      <a:r>
                        <a:rPr lang="en-US" sz="1400" kern="1200" baseline="0" dirty="0" smtClean="0">
                          <a:solidFill>
                            <a:schemeClr val="dk1"/>
                          </a:solidFill>
                          <a:effectLst/>
                          <a:latin typeface="+mn-lt"/>
                          <a:ea typeface="+mn-ea"/>
                          <a:cs typeface="+mn-cs"/>
                        </a:rPr>
                        <a:t> partnerships are in place to train artisans?</a:t>
                      </a:r>
                      <a:endParaRPr lang="en-US" sz="1400" dirty="0"/>
                    </a:p>
                  </a:txBody>
                  <a:tcPr/>
                </a:tc>
                <a:tc>
                  <a:txBody>
                    <a:bodyPr/>
                    <a:lstStyle/>
                    <a:p>
                      <a:r>
                        <a:rPr lang="en-US" sz="1400" kern="1200" dirty="0" smtClean="0">
                          <a:solidFill>
                            <a:schemeClr val="dk1"/>
                          </a:solidFill>
                          <a:effectLst/>
                          <a:latin typeface="+mn-lt"/>
                          <a:ea typeface="+mn-ea"/>
                          <a:cs typeface="+mn-cs"/>
                        </a:rPr>
                        <a:t>Is the national Artisan Development Project being</a:t>
                      </a:r>
                      <a:r>
                        <a:rPr lang="en-US" sz="1400" kern="1200" baseline="0" dirty="0" smtClean="0">
                          <a:solidFill>
                            <a:schemeClr val="dk1"/>
                          </a:solidFill>
                          <a:effectLst/>
                          <a:latin typeface="+mn-lt"/>
                          <a:ea typeface="+mn-ea"/>
                          <a:cs typeface="+mn-cs"/>
                        </a:rPr>
                        <a:t> effectively implemented?</a:t>
                      </a:r>
                      <a:endParaRPr lang="en-US" sz="1400" dirty="0"/>
                    </a:p>
                  </a:txBody>
                  <a:tcPr/>
                </a:tc>
                <a:tc>
                  <a:txBody>
                    <a:bodyPr/>
                    <a:lstStyle/>
                    <a:p>
                      <a:r>
                        <a:rPr lang="en-US" sz="1400" kern="1200" dirty="0" smtClean="0">
                          <a:solidFill>
                            <a:schemeClr val="dk1"/>
                          </a:solidFill>
                          <a:effectLst/>
                          <a:latin typeface="+mn-lt"/>
                          <a:ea typeface="+mn-ea"/>
                          <a:cs typeface="+mn-cs"/>
                        </a:rPr>
                        <a:t>Haw many artisans are qualifying</a:t>
                      </a:r>
                      <a:r>
                        <a:rPr lang="en-US" sz="1400" kern="1200" baseline="0" dirty="0" smtClean="0">
                          <a:solidFill>
                            <a:schemeClr val="dk1"/>
                          </a:solidFill>
                          <a:effectLst/>
                          <a:latin typeface="+mn-lt"/>
                          <a:ea typeface="+mn-ea"/>
                          <a:cs typeface="+mn-cs"/>
                        </a:rPr>
                        <a:t> and finding work?</a:t>
                      </a:r>
                      <a:endParaRPr lang="en-US" sz="1400" dirty="0"/>
                    </a:p>
                  </a:txBody>
                  <a:tcPr/>
                </a:tc>
                <a:tc>
                  <a:txBody>
                    <a:bodyPr/>
                    <a:lstStyle/>
                    <a:p>
                      <a:r>
                        <a:rPr lang="en-US" sz="1400" kern="1200" dirty="0" smtClean="0">
                          <a:solidFill>
                            <a:schemeClr val="dk1"/>
                          </a:solidFill>
                          <a:effectLst/>
                          <a:latin typeface="+mn-lt"/>
                          <a:ea typeface="+mn-ea"/>
                          <a:cs typeface="+mn-cs"/>
                        </a:rPr>
                        <a:t>Are all sectors engaging in middle level skills development?</a:t>
                      </a:r>
                      <a:endParaRPr lang="en-US" sz="1400" dirty="0"/>
                    </a:p>
                  </a:txBody>
                  <a:tcPr/>
                </a:tc>
                <a:tc>
                  <a:txBody>
                    <a:bodyPr/>
                    <a:lstStyle/>
                    <a:p>
                      <a:r>
                        <a:rPr lang="en-US" sz="1400" kern="1200" dirty="0" smtClean="0">
                          <a:solidFill>
                            <a:schemeClr val="dk1"/>
                          </a:solidFill>
                          <a:effectLst/>
                          <a:latin typeface="+mn-lt"/>
                          <a:ea typeface="+mn-ea"/>
                          <a:cs typeface="+mn-cs"/>
                        </a:rPr>
                        <a:t>Is training of employed workers effective?</a:t>
                      </a:r>
                      <a:endParaRPr lang="en-US" sz="1400" dirty="0"/>
                    </a:p>
                  </a:txBody>
                  <a:tcPr/>
                </a:tc>
              </a:tr>
              <a:tr h="982365">
                <a:tc>
                  <a:txBody>
                    <a:bodyPr/>
                    <a:lstStyle/>
                    <a:p>
                      <a:r>
                        <a:rPr lang="en-US" sz="1400" kern="1200" dirty="0" smtClean="0">
                          <a:solidFill>
                            <a:schemeClr val="dk1"/>
                          </a:solidFill>
                          <a:effectLst/>
                          <a:latin typeface="+mn-lt"/>
                          <a:ea typeface="+mn-ea"/>
                          <a:cs typeface="+mn-cs"/>
                        </a:rPr>
                        <a:t>To what extent are college learners</a:t>
                      </a:r>
                      <a:r>
                        <a:rPr lang="en-US" sz="1400" kern="1200" baseline="0" dirty="0" smtClean="0">
                          <a:solidFill>
                            <a:schemeClr val="dk1"/>
                          </a:solidFill>
                          <a:effectLst/>
                          <a:latin typeface="+mn-lt"/>
                          <a:ea typeface="+mn-ea"/>
                          <a:cs typeface="+mn-cs"/>
                        </a:rPr>
                        <a:t> accessing work experience?</a:t>
                      </a:r>
                      <a:endParaRPr lang="en-US" sz="1400" dirty="0"/>
                    </a:p>
                  </a:txBody>
                  <a:tcPr/>
                </a:tc>
                <a:tc>
                  <a:txBody>
                    <a:bodyPr/>
                    <a:lstStyle/>
                    <a:p>
                      <a:r>
                        <a:rPr lang="en-US" sz="1400" kern="1200" dirty="0" smtClean="0">
                          <a:solidFill>
                            <a:schemeClr val="dk1"/>
                          </a:solidFill>
                          <a:effectLst/>
                          <a:latin typeface="+mn-lt"/>
                          <a:ea typeface="+mn-ea"/>
                          <a:cs typeface="+mn-cs"/>
                        </a:rPr>
                        <a:t>Is the capacity of college lecturers</a:t>
                      </a:r>
                      <a:r>
                        <a:rPr lang="en-US" sz="1400" kern="1200" baseline="0" dirty="0" smtClean="0">
                          <a:solidFill>
                            <a:schemeClr val="dk1"/>
                          </a:solidFill>
                          <a:effectLst/>
                          <a:latin typeface="+mn-lt"/>
                          <a:ea typeface="+mn-ea"/>
                          <a:cs typeface="+mn-cs"/>
                        </a:rPr>
                        <a:t> to deliver occupational training improving?</a:t>
                      </a:r>
                      <a:endParaRPr lang="en-US" sz="1400" kern="1200" dirty="0" smtClean="0">
                        <a:solidFill>
                          <a:schemeClr val="dk1"/>
                        </a:solidFill>
                        <a:effectLst/>
                        <a:latin typeface="+mn-lt"/>
                        <a:ea typeface="+mn-ea"/>
                        <a:cs typeface="+mn-cs"/>
                      </a:endParaRPr>
                    </a:p>
                  </a:txBody>
                  <a:tcPr/>
                </a:tc>
                <a:tc>
                  <a:txBody>
                    <a:bodyPr/>
                    <a:lstStyle/>
                    <a:p>
                      <a:r>
                        <a:rPr lang="en-US" sz="1400" kern="1200" dirty="0" smtClean="0">
                          <a:solidFill>
                            <a:schemeClr val="dk1"/>
                          </a:solidFill>
                          <a:effectLst/>
                          <a:latin typeface="+mn-lt"/>
                          <a:ea typeface="+mn-ea"/>
                          <a:cs typeface="+mn-cs"/>
                        </a:rPr>
                        <a:t>Has the NCV been reviewed and is it providing what is needed?</a:t>
                      </a:r>
                    </a:p>
                    <a:p>
                      <a:r>
                        <a:rPr lang="en-US" sz="1400" dirty="0" smtClean="0">
                          <a:effectLst/>
                        </a:rPr>
                        <a:t> </a:t>
                      </a:r>
                      <a:endParaRPr lang="en-US" sz="1400" dirty="0"/>
                    </a:p>
                  </a:txBody>
                  <a:tcPr/>
                </a:tc>
                <a:tc rowSpan="2">
                  <a:txBody>
                    <a:bodyPr/>
                    <a:lstStyle/>
                    <a:p>
                      <a:r>
                        <a:rPr lang="en-US" sz="1400" kern="1200" dirty="0" smtClean="0">
                          <a:solidFill>
                            <a:schemeClr val="dk1"/>
                          </a:solidFill>
                          <a:effectLst/>
                          <a:latin typeface="+mn-lt"/>
                          <a:ea typeface="+mn-ea"/>
                          <a:cs typeface="+mn-cs"/>
                        </a:rPr>
                        <a:t>Are NCV and N-courses </a:t>
                      </a:r>
                      <a:r>
                        <a:rPr lang="en-US" sz="1400" kern="1200" dirty="0" err="1" smtClean="0">
                          <a:solidFill>
                            <a:schemeClr val="dk1"/>
                          </a:solidFill>
                          <a:effectLst/>
                          <a:latin typeface="+mn-lt"/>
                          <a:ea typeface="+mn-ea"/>
                          <a:cs typeface="+mn-cs"/>
                        </a:rPr>
                        <a:t>recognised</a:t>
                      </a:r>
                      <a:r>
                        <a:rPr lang="en-US" sz="1400" kern="1200" dirty="0" smtClean="0">
                          <a:solidFill>
                            <a:schemeClr val="dk1"/>
                          </a:solidFill>
                          <a:effectLst/>
                          <a:latin typeface="+mn-lt"/>
                          <a:ea typeface="+mn-ea"/>
                          <a:cs typeface="+mn-cs"/>
                        </a:rPr>
                        <a:t> as important base qualifications?  Are young people entering the </a:t>
                      </a:r>
                      <a:r>
                        <a:rPr lang="en-US" sz="1400" kern="1200" dirty="0" err="1" smtClean="0">
                          <a:solidFill>
                            <a:schemeClr val="dk1"/>
                          </a:solidFill>
                          <a:effectLst/>
                          <a:latin typeface="+mn-lt"/>
                          <a:ea typeface="+mn-ea"/>
                          <a:cs typeface="+mn-cs"/>
                        </a:rPr>
                        <a:t>labour</a:t>
                      </a:r>
                      <a:r>
                        <a:rPr lang="en-US" sz="1400" kern="1200" dirty="0" smtClean="0">
                          <a:solidFill>
                            <a:schemeClr val="dk1"/>
                          </a:solidFill>
                          <a:effectLst/>
                          <a:latin typeface="+mn-lt"/>
                          <a:ea typeface="+mn-ea"/>
                          <a:cs typeface="+mn-cs"/>
                        </a:rPr>
                        <a:t> market with marketable skills, and obtaining employment?</a:t>
                      </a:r>
                      <a:endParaRPr lang="en-US" sz="1400" dirty="0"/>
                    </a:p>
                  </a:txBody>
                  <a:tcPr/>
                </a:tc>
                <a:tc rowSpan="2">
                  <a:txBody>
                    <a:bodyPr/>
                    <a:lstStyle/>
                    <a:p>
                      <a:endParaRPr lang="en-US" sz="1400" kern="1200" dirty="0" smtClean="0">
                        <a:solidFill>
                          <a:schemeClr val="dk1"/>
                        </a:solidFill>
                        <a:effectLst/>
                        <a:latin typeface="+mn-lt"/>
                        <a:ea typeface="+mn-ea"/>
                        <a:cs typeface="+mn-cs"/>
                      </a:endParaRPr>
                    </a:p>
                    <a:p>
                      <a:endParaRPr lang="en-US" sz="1400" kern="1200" dirty="0" smtClean="0">
                        <a:solidFill>
                          <a:schemeClr val="dk1"/>
                        </a:solidFill>
                        <a:effectLst/>
                        <a:latin typeface="+mn-lt"/>
                        <a:ea typeface="+mn-ea"/>
                        <a:cs typeface="+mn-cs"/>
                      </a:endParaRPr>
                    </a:p>
                    <a:p>
                      <a:r>
                        <a:rPr lang="en-US" sz="1400" kern="1200" dirty="0" smtClean="0">
                          <a:solidFill>
                            <a:schemeClr val="dk1"/>
                          </a:solidFill>
                          <a:effectLst/>
                          <a:latin typeface="+mn-lt"/>
                          <a:ea typeface="+mn-ea"/>
                          <a:cs typeface="+mn-cs"/>
                        </a:rPr>
                        <a:t>To what extent is  public TVET</a:t>
                      </a:r>
                      <a:r>
                        <a:rPr lang="en-US" sz="1400" kern="1200" baseline="0" dirty="0" smtClean="0">
                          <a:solidFill>
                            <a:schemeClr val="dk1"/>
                          </a:solidFill>
                          <a:effectLst/>
                          <a:latin typeface="+mn-lt"/>
                          <a:ea typeface="+mn-ea"/>
                          <a:cs typeface="+mn-cs"/>
                        </a:rPr>
                        <a:t> system</a:t>
                      </a:r>
                      <a:r>
                        <a:rPr lang="en-US" sz="1400" kern="1200" dirty="0" smtClean="0">
                          <a:solidFill>
                            <a:schemeClr val="dk1"/>
                          </a:solidFill>
                          <a:effectLst/>
                          <a:latin typeface="+mn-lt"/>
                          <a:ea typeface="+mn-ea"/>
                          <a:cs typeface="+mn-cs"/>
                        </a:rPr>
                        <a:t> responsive to sector, local, regional and national skills needs?</a:t>
                      </a:r>
                      <a:endParaRPr lang="en-US" sz="1400" dirty="0"/>
                    </a:p>
                  </a:txBody>
                  <a:tcPr/>
                </a:tc>
              </a:tr>
              <a:tr h="9823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Are </a:t>
                      </a:r>
                      <a:r>
                        <a:rPr lang="en-US" sz="1400" kern="1200" dirty="0" err="1" smtClean="0">
                          <a:solidFill>
                            <a:schemeClr val="dk1"/>
                          </a:solidFill>
                          <a:effectLst/>
                          <a:latin typeface="+mn-lt"/>
                          <a:ea typeface="+mn-ea"/>
                          <a:cs typeface="+mn-cs"/>
                        </a:rPr>
                        <a:t>programmes</a:t>
                      </a:r>
                      <a:r>
                        <a:rPr lang="en-US" sz="1400" kern="1200" dirty="0" smtClean="0">
                          <a:solidFill>
                            <a:schemeClr val="dk1"/>
                          </a:solidFill>
                          <a:effectLst/>
                          <a:latin typeface="+mn-lt"/>
                          <a:ea typeface="+mn-ea"/>
                          <a:cs typeface="+mn-cs"/>
                        </a:rPr>
                        <a:t> being accessed by employed</a:t>
                      </a:r>
                      <a:r>
                        <a:rPr lang="en-US" sz="1400" kern="1200" baseline="0" dirty="0" smtClean="0">
                          <a:solidFill>
                            <a:schemeClr val="dk1"/>
                          </a:solidFill>
                          <a:effectLst/>
                          <a:latin typeface="+mn-lt"/>
                          <a:ea typeface="+mn-ea"/>
                          <a:cs typeface="+mn-cs"/>
                        </a:rPr>
                        <a:t> workers and are they of a good quality?</a:t>
                      </a: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Are apprenticeship </a:t>
                      </a:r>
                      <a:r>
                        <a:rPr lang="en-US" sz="1400" kern="1200" dirty="0" err="1" smtClean="0">
                          <a:solidFill>
                            <a:schemeClr val="dk1"/>
                          </a:solidFill>
                          <a:effectLst/>
                          <a:latin typeface="+mn-lt"/>
                          <a:ea typeface="+mn-ea"/>
                          <a:cs typeface="+mn-cs"/>
                        </a:rPr>
                        <a:t>programmes</a:t>
                      </a:r>
                      <a:r>
                        <a:rPr lang="en-US" sz="1400" kern="1200" dirty="0" smtClean="0">
                          <a:solidFill>
                            <a:schemeClr val="dk1"/>
                          </a:solidFill>
                          <a:effectLst/>
                          <a:latin typeface="+mn-lt"/>
                          <a:ea typeface="+mn-ea"/>
                          <a:cs typeface="+mn-cs"/>
                        </a:rPr>
                        <a:t> in colleges supported by employers?.</a:t>
                      </a:r>
                      <a:r>
                        <a:rPr lang="en-US" sz="1400" dirty="0" smtClean="0">
                          <a:effectLst/>
                        </a:rPr>
                        <a:t> </a:t>
                      </a: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Have college lecturers</a:t>
                      </a:r>
                      <a:r>
                        <a:rPr lang="en-US" sz="1400" kern="1200" baseline="0" dirty="0" smtClean="0">
                          <a:solidFill>
                            <a:schemeClr val="dk1"/>
                          </a:solidFill>
                          <a:effectLst/>
                          <a:latin typeface="+mn-lt"/>
                          <a:ea typeface="+mn-ea"/>
                          <a:cs typeface="+mn-cs"/>
                        </a:rPr>
                        <a:t> received the training they need to improve training capacity?</a:t>
                      </a:r>
                      <a:endParaRPr lang="en-US" sz="1400" dirty="0" smtClean="0"/>
                    </a:p>
                  </a:txBody>
                  <a:tcPr/>
                </a:tc>
                <a:tc vMerge="1">
                  <a:txBody>
                    <a:bodyPr/>
                    <a:lstStyle/>
                    <a:p>
                      <a:endParaRPr lang="en-US" sz="1400" dirty="0"/>
                    </a:p>
                  </a:txBody>
                  <a:tcPr/>
                </a:tc>
                <a:tc vMerge="1">
                  <a:txBody>
                    <a:bodyPr/>
                    <a:lstStyle/>
                    <a:p>
                      <a:endParaRPr lang="en-US" sz="1400" dirty="0"/>
                    </a:p>
                  </a:txBody>
                  <a:tcPr/>
                </a:tc>
              </a:tr>
            </a:tbl>
          </a:graphicData>
        </a:graphic>
      </p:graphicFrame>
    </p:spTree>
    <p:extLst>
      <p:ext uri="{BB962C8B-B14F-4D97-AF65-F5344CB8AC3E}">
        <p14:creationId xmlns:p14="http://schemas.microsoft.com/office/powerpoint/2010/main" val="749779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Winning in 2020</Template>
  <TotalTime>5521</TotalTime>
  <Words>2318</Words>
  <Application>Microsoft Office PowerPoint</Application>
  <PresentationFormat>Widescreen</PresentationFormat>
  <Paragraphs>199</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Candara</vt:lpstr>
      <vt:lpstr>Symbol</vt:lpstr>
      <vt:lpstr>Wingdings</vt:lpstr>
      <vt:lpstr>Waveform</vt:lpstr>
      <vt:lpstr>NSDSIII Evaluation  How can progress be measured and lessons learned? Can a Theory of Change Assist?</vt:lpstr>
      <vt:lpstr>Purpose of the presentation</vt:lpstr>
      <vt:lpstr>Components of the TOC </vt:lpstr>
      <vt:lpstr>High Level TOC</vt:lpstr>
      <vt:lpstr>TOC: Skills Planning and supply and demand forecasting</vt:lpstr>
      <vt:lpstr>Theory of Change</vt:lpstr>
      <vt:lpstr>TOC….</vt:lpstr>
      <vt:lpstr>How can the TOC help measure progress and learn lessons?</vt:lpstr>
      <vt:lpstr>How can the TOC help measure progress and learn lessons?</vt:lpstr>
      <vt:lpstr>Conclusions</vt:lpstr>
    </vt:vector>
  </TitlesOfParts>
  <Company>Nedbank 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Jeffreys, B. (Bronwyn)</dc:creator>
  <cp:lastModifiedBy>User</cp:lastModifiedBy>
  <cp:revision>447</cp:revision>
  <cp:lastPrinted>2016-07-08T07:36:22Z</cp:lastPrinted>
  <dcterms:created xsi:type="dcterms:W3CDTF">2015-05-12T09:16:24Z</dcterms:created>
  <dcterms:modified xsi:type="dcterms:W3CDTF">2017-08-17T07:56:51Z</dcterms:modified>
</cp:coreProperties>
</file>