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947" r:id="rId5"/>
    <p:sldMasterId id="2147483971" r:id="rId6"/>
    <p:sldMasterId id="2147483980" r:id="rId7"/>
  </p:sldMasterIdLst>
  <p:notesMasterIdLst>
    <p:notesMasterId r:id="rId23"/>
  </p:notesMasterIdLst>
  <p:handoutMasterIdLst>
    <p:handoutMasterId r:id="rId24"/>
  </p:handoutMasterIdLst>
  <p:sldIdLst>
    <p:sldId id="381" r:id="rId8"/>
    <p:sldId id="449" r:id="rId9"/>
    <p:sldId id="468" r:id="rId10"/>
    <p:sldId id="469" r:id="rId11"/>
    <p:sldId id="474" r:id="rId12"/>
    <p:sldId id="458" r:id="rId13"/>
    <p:sldId id="459" r:id="rId14"/>
    <p:sldId id="475" r:id="rId15"/>
    <p:sldId id="455" r:id="rId16"/>
    <p:sldId id="444" r:id="rId17"/>
    <p:sldId id="471" r:id="rId18"/>
    <p:sldId id="472" r:id="rId19"/>
    <p:sldId id="473" r:id="rId20"/>
    <p:sldId id="476" r:id="rId21"/>
    <p:sldId id="438" r:id="rId22"/>
  </p:sldIdLst>
  <p:sldSz cx="12161838" cy="6858000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1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2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4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55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692" algn="l" defTabSz="457139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831" algn="l" defTabSz="457139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99968" algn="l" defTabSz="457139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107" algn="l" defTabSz="457139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8C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87" d="100"/>
          <a:sy n="87" d="100"/>
        </p:scale>
        <p:origin x="636" y="66"/>
      </p:cViewPr>
      <p:guideLst>
        <p:guide orient="horz" pos="2160"/>
        <p:guide pos="288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333D5-8CFA-427F-BCF7-797EC1943202}" type="doc">
      <dgm:prSet loTypeId="urn:microsoft.com/office/officeart/2005/8/layout/radial3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ZA"/>
        </a:p>
      </dgm:t>
    </dgm:pt>
    <dgm:pt modelId="{88AE137A-E996-4514-B703-9070CC78E221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/>
            <a:t>National Development Plan</a:t>
          </a:r>
          <a:endParaRPr lang="en-ZA" sz="2800" dirty="0"/>
        </a:p>
      </dgm:t>
    </dgm:pt>
    <dgm:pt modelId="{B54D55B6-CA2D-43E3-A8C2-075AFC09BE61}" type="parTrans" cxnId="{29F3AD4B-3755-4F3B-AAF5-759E9766583A}">
      <dgm:prSet/>
      <dgm:spPr/>
      <dgm:t>
        <a:bodyPr/>
        <a:lstStyle/>
        <a:p>
          <a:endParaRPr lang="en-ZA"/>
        </a:p>
      </dgm:t>
    </dgm:pt>
    <dgm:pt modelId="{24D5DE9B-BDB0-47D3-8E11-F0B673E158C6}" type="sibTrans" cxnId="{29F3AD4B-3755-4F3B-AAF5-759E9766583A}">
      <dgm:prSet/>
      <dgm:spPr/>
      <dgm:t>
        <a:bodyPr/>
        <a:lstStyle/>
        <a:p>
          <a:endParaRPr lang="en-ZA"/>
        </a:p>
      </dgm:t>
    </dgm:pt>
    <dgm:pt modelId="{459197FF-FF4D-4780-B2A4-F20D778934E6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1800" dirty="0" smtClean="0"/>
            <a:t>Industrial Policy Action Plan</a:t>
          </a:r>
          <a:endParaRPr lang="en-ZA" sz="1800" dirty="0"/>
        </a:p>
      </dgm:t>
    </dgm:pt>
    <dgm:pt modelId="{B872D004-552F-461E-A7D5-B2F08B3901FE}" type="parTrans" cxnId="{4C74F39B-5DCC-4494-AD85-D413C09C396A}">
      <dgm:prSet/>
      <dgm:spPr/>
      <dgm:t>
        <a:bodyPr/>
        <a:lstStyle/>
        <a:p>
          <a:endParaRPr lang="en-ZA"/>
        </a:p>
      </dgm:t>
    </dgm:pt>
    <dgm:pt modelId="{6F61B3C4-04DE-413F-AEF6-C87D514D6C3C}" type="sibTrans" cxnId="{4C74F39B-5DCC-4494-AD85-D413C09C396A}">
      <dgm:prSet/>
      <dgm:spPr/>
      <dgm:t>
        <a:bodyPr/>
        <a:lstStyle/>
        <a:p>
          <a:endParaRPr lang="en-ZA"/>
        </a:p>
      </dgm:t>
    </dgm:pt>
    <dgm:pt modelId="{7B591A63-B3F8-41AD-8AF2-8CB39F65B79F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800" dirty="0" smtClean="0"/>
            <a:t>Medium Term Strategic Framework</a:t>
          </a:r>
          <a:endParaRPr lang="en-ZA" sz="1800" dirty="0"/>
        </a:p>
      </dgm:t>
    </dgm:pt>
    <dgm:pt modelId="{3E6A2E84-419B-4A42-A614-651EB1F300A5}" type="parTrans" cxnId="{1CB62C45-E209-4459-9C76-8132BE170152}">
      <dgm:prSet/>
      <dgm:spPr/>
      <dgm:t>
        <a:bodyPr/>
        <a:lstStyle/>
        <a:p>
          <a:endParaRPr lang="en-ZA"/>
        </a:p>
      </dgm:t>
    </dgm:pt>
    <dgm:pt modelId="{BA5A88E7-6667-4E03-A4C5-41CFFDA498EA}" type="sibTrans" cxnId="{1CB62C45-E209-4459-9C76-8132BE170152}">
      <dgm:prSet/>
      <dgm:spPr/>
      <dgm:t>
        <a:bodyPr/>
        <a:lstStyle/>
        <a:p>
          <a:endParaRPr lang="en-ZA"/>
        </a:p>
      </dgm:t>
    </dgm:pt>
    <dgm:pt modelId="{E413C5AB-F35C-4E2B-9B13-29E4D0F0E39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800" dirty="0" smtClean="0"/>
            <a:t>9 Point Plan</a:t>
          </a:r>
          <a:endParaRPr lang="en-ZA" sz="1800" dirty="0"/>
        </a:p>
      </dgm:t>
    </dgm:pt>
    <dgm:pt modelId="{5706035A-1E92-4C46-A02D-50A135C4BD09}" type="parTrans" cxnId="{0F6A2A10-09FD-4978-8AE9-4A4AB1EB2518}">
      <dgm:prSet/>
      <dgm:spPr/>
      <dgm:t>
        <a:bodyPr/>
        <a:lstStyle/>
        <a:p>
          <a:endParaRPr lang="en-ZA"/>
        </a:p>
      </dgm:t>
    </dgm:pt>
    <dgm:pt modelId="{C23192DC-371B-413E-B80B-11CCA502E7F3}" type="sibTrans" cxnId="{0F6A2A10-09FD-4978-8AE9-4A4AB1EB2518}">
      <dgm:prSet/>
      <dgm:spPr/>
      <dgm:t>
        <a:bodyPr/>
        <a:lstStyle/>
        <a:p>
          <a:endParaRPr lang="en-ZA"/>
        </a:p>
      </dgm:t>
    </dgm:pt>
    <dgm:pt modelId="{B9209835-34B4-4A94-AEBB-288837C8EB7D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ZA" sz="1800" dirty="0"/>
            <a:t>POA-14 Priority Outcomes</a:t>
          </a:r>
        </a:p>
      </dgm:t>
    </dgm:pt>
    <dgm:pt modelId="{7DF2E59A-9E67-441F-9736-6A672E21210B}" type="parTrans" cxnId="{BCA1C775-E21D-4EEC-82D2-6E25C4E654B0}">
      <dgm:prSet/>
      <dgm:spPr/>
      <dgm:t>
        <a:bodyPr/>
        <a:lstStyle/>
        <a:p>
          <a:endParaRPr lang="en-ZA"/>
        </a:p>
      </dgm:t>
    </dgm:pt>
    <dgm:pt modelId="{8BF9B17A-823E-46D3-8699-B3E5E2CD83F1}" type="sibTrans" cxnId="{BCA1C775-E21D-4EEC-82D2-6E25C4E654B0}">
      <dgm:prSet/>
      <dgm:spPr/>
      <dgm:t>
        <a:bodyPr/>
        <a:lstStyle/>
        <a:p>
          <a:endParaRPr lang="en-ZA"/>
        </a:p>
      </dgm:t>
    </dgm:pt>
    <dgm:pt modelId="{46E8A3C4-DDFF-41BF-9256-0CD740214BB3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1800" dirty="0" smtClean="0"/>
            <a:t>Municipal Integrated Development Plans</a:t>
          </a:r>
          <a:endParaRPr lang="en-ZA" sz="1800" dirty="0"/>
        </a:p>
      </dgm:t>
    </dgm:pt>
    <dgm:pt modelId="{32C3A09E-91EB-4AFC-B28A-81933C2D1DA3}" type="parTrans" cxnId="{293110BF-CF69-4890-9EB8-D7FBC6651B46}">
      <dgm:prSet/>
      <dgm:spPr/>
      <dgm:t>
        <a:bodyPr/>
        <a:lstStyle/>
        <a:p>
          <a:endParaRPr lang="en-ZA"/>
        </a:p>
      </dgm:t>
    </dgm:pt>
    <dgm:pt modelId="{74D8DF2C-F4BF-4D1C-A1A2-4EB1E2C6D7CD}" type="sibTrans" cxnId="{293110BF-CF69-4890-9EB8-D7FBC6651B46}">
      <dgm:prSet/>
      <dgm:spPr/>
      <dgm:t>
        <a:bodyPr/>
        <a:lstStyle/>
        <a:p>
          <a:endParaRPr lang="en-ZA"/>
        </a:p>
      </dgm:t>
    </dgm:pt>
    <dgm:pt modelId="{4DDA37A4-CA56-47C5-8523-4A8E99D6659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800" dirty="0" smtClean="0"/>
            <a:t>Provincial Growth and Development Strategies</a:t>
          </a:r>
          <a:endParaRPr lang="en-ZA" sz="1800" dirty="0"/>
        </a:p>
      </dgm:t>
    </dgm:pt>
    <dgm:pt modelId="{B8393463-33A9-403F-99DD-FDDE93185D45}" type="parTrans" cxnId="{165D01D1-A177-4D8A-8C5A-EE5A7DDBE4AE}">
      <dgm:prSet/>
      <dgm:spPr/>
      <dgm:t>
        <a:bodyPr/>
        <a:lstStyle/>
        <a:p>
          <a:endParaRPr lang="en-ZA"/>
        </a:p>
      </dgm:t>
    </dgm:pt>
    <dgm:pt modelId="{F72B0E35-18FF-4B79-AD82-5A36BF29046D}" type="sibTrans" cxnId="{165D01D1-A177-4D8A-8C5A-EE5A7DDBE4AE}">
      <dgm:prSet/>
      <dgm:spPr/>
      <dgm:t>
        <a:bodyPr/>
        <a:lstStyle/>
        <a:p>
          <a:endParaRPr lang="en-ZA"/>
        </a:p>
      </dgm:t>
    </dgm:pt>
    <dgm:pt modelId="{75FBAC78-FB1A-43DB-9BB8-10194880EE3F}">
      <dgm:prSet/>
      <dgm:spPr/>
      <dgm:t>
        <a:bodyPr/>
        <a:lstStyle/>
        <a:p>
          <a:endParaRPr lang="en-ZA"/>
        </a:p>
      </dgm:t>
    </dgm:pt>
    <dgm:pt modelId="{020F93A0-4F68-412A-B3BE-60C693494F52}" type="parTrans" cxnId="{042D4891-3EED-450B-975E-DD9C8DC9727A}">
      <dgm:prSet/>
      <dgm:spPr/>
      <dgm:t>
        <a:bodyPr/>
        <a:lstStyle/>
        <a:p>
          <a:endParaRPr lang="en-ZA"/>
        </a:p>
      </dgm:t>
    </dgm:pt>
    <dgm:pt modelId="{471C6671-6BAB-4C6F-B8E2-3B401456CCD3}" type="sibTrans" cxnId="{042D4891-3EED-450B-975E-DD9C8DC9727A}">
      <dgm:prSet/>
      <dgm:spPr/>
      <dgm:t>
        <a:bodyPr/>
        <a:lstStyle/>
        <a:p>
          <a:endParaRPr lang="en-ZA"/>
        </a:p>
      </dgm:t>
    </dgm:pt>
    <dgm:pt modelId="{A4BE545F-EE11-4E41-A512-B389864BBAD2}">
      <dgm:prSet custT="1"/>
      <dgm:spPr>
        <a:solidFill>
          <a:srgbClr val="C00000"/>
        </a:solidFill>
      </dgm:spPr>
      <dgm:t>
        <a:bodyPr/>
        <a:lstStyle/>
        <a:p>
          <a:r>
            <a:rPr lang="en-ZA" sz="1800" dirty="0">
              <a:solidFill>
                <a:schemeClr val="tx1"/>
              </a:solidFill>
            </a:rPr>
            <a:t>Broad Based Black Economic Empowerment</a:t>
          </a:r>
        </a:p>
      </dgm:t>
    </dgm:pt>
    <dgm:pt modelId="{D5475AE4-AA6E-4715-9520-86B2281D2B8B}" type="parTrans" cxnId="{C8381C35-1215-478D-B645-12822A78A8C9}">
      <dgm:prSet/>
      <dgm:spPr/>
      <dgm:t>
        <a:bodyPr/>
        <a:lstStyle/>
        <a:p>
          <a:endParaRPr lang="en-ZA"/>
        </a:p>
      </dgm:t>
    </dgm:pt>
    <dgm:pt modelId="{E549D0CD-613C-4451-81CE-5E7D8903F7B7}" type="sibTrans" cxnId="{C8381C35-1215-478D-B645-12822A78A8C9}">
      <dgm:prSet/>
      <dgm:spPr/>
      <dgm:t>
        <a:bodyPr/>
        <a:lstStyle/>
        <a:p>
          <a:endParaRPr lang="en-ZA"/>
        </a:p>
      </dgm:t>
    </dgm:pt>
    <dgm:pt modelId="{24DD102E-0B2C-4AA6-A08D-A29A667EA9CA}">
      <dgm:prSet custT="1"/>
      <dgm:spPr>
        <a:solidFill>
          <a:srgbClr val="00B050"/>
        </a:solidFill>
      </dgm:spPr>
      <dgm:t>
        <a:bodyPr/>
        <a:lstStyle/>
        <a:p>
          <a:r>
            <a:rPr lang="en-ZA" sz="1800" dirty="0"/>
            <a:t>Skills Development Act</a:t>
          </a:r>
        </a:p>
      </dgm:t>
    </dgm:pt>
    <dgm:pt modelId="{B929D5FE-6AE5-497E-9700-6A1E707E2367}" type="parTrans" cxnId="{0AABB1AE-8F5F-4286-A3A2-D119F9FCB373}">
      <dgm:prSet/>
      <dgm:spPr/>
      <dgm:t>
        <a:bodyPr/>
        <a:lstStyle/>
        <a:p>
          <a:endParaRPr lang="en-ZA"/>
        </a:p>
      </dgm:t>
    </dgm:pt>
    <dgm:pt modelId="{64189BFB-7BFA-486A-9EF5-E96655AA8113}" type="sibTrans" cxnId="{0AABB1AE-8F5F-4286-A3A2-D119F9FCB373}">
      <dgm:prSet/>
      <dgm:spPr/>
      <dgm:t>
        <a:bodyPr/>
        <a:lstStyle/>
        <a:p>
          <a:endParaRPr lang="en-ZA"/>
        </a:p>
      </dgm:t>
    </dgm:pt>
    <dgm:pt modelId="{92CC3C96-3F09-4A0E-9178-5A63D43BF823}" type="pres">
      <dgm:prSet presAssocID="{733333D5-8CFA-427F-BCF7-797EC194320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62A6059-4847-4350-9879-5E04C8C263ED}" type="pres">
      <dgm:prSet presAssocID="{733333D5-8CFA-427F-BCF7-797EC1943202}" presName="radial" presStyleCnt="0">
        <dgm:presLayoutVars>
          <dgm:animLvl val="ctr"/>
        </dgm:presLayoutVars>
      </dgm:prSet>
      <dgm:spPr/>
    </dgm:pt>
    <dgm:pt modelId="{F6BC5A60-B6AF-4D21-B58C-A4F2933D40E2}" type="pres">
      <dgm:prSet presAssocID="{88AE137A-E996-4514-B703-9070CC78E221}" presName="centerShape" presStyleLbl="vennNode1" presStyleIdx="0" presStyleCnt="9" custScaleY="109118"/>
      <dgm:spPr/>
      <dgm:t>
        <a:bodyPr/>
        <a:lstStyle/>
        <a:p>
          <a:endParaRPr lang="en-ZA"/>
        </a:p>
      </dgm:t>
    </dgm:pt>
    <dgm:pt modelId="{ACFEA05D-4D17-442A-ACDF-4CD37A3D0FF8}" type="pres">
      <dgm:prSet presAssocID="{459197FF-FF4D-4780-B2A4-F20D778934E6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69E2CF1-8924-40D1-86F9-58053719A8C8}" type="pres">
      <dgm:prSet presAssocID="{7B591A63-B3F8-41AD-8AF2-8CB39F65B79F}" presName="node" presStyleLbl="vennNode1" presStyleIdx="2" presStyleCnt="9" custScaleX="11943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DA7354F-F40E-47E5-994C-BFB22665C2C6}" type="pres">
      <dgm:prSet presAssocID="{E413C5AB-F35C-4E2B-9B13-29E4D0F0E394}" presName="node" presStyleLbl="vennNode1" presStyleIdx="3" presStyleCnt="9" custScaleX="12377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48FE6C2-BD70-4DB1-BAB3-81D4D6F6160F}" type="pres">
      <dgm:prSet presAssocID="{24DD102E-0B2C-4AA6-A08D-A29A667EA9CA}" presName="node" presStyleLbl="vennNode1" presStyleIdx="4" presStyleCnt="9" custScaleX="13798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374BDFC-5E33-42C5-BA41-AA4D553F27AE}" type="pres">
      <dgm:prSet presAssocID="{A4BE545F-EE11-4E41-A512-B389864BBAD2}" presName="node" presStyleLbl="vennNode1" presStyleIdx="5" presStyleCnt="9" custScaleX="13520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68D6105-7EE1-433E-9C83-EDA3CD9AB467}" type="pres">
      <dgm:prSet presAssocID="{B9209835-34B4-4A94-AEBB-288837C8EB7D}" presName="node" presStyleLbl="vennNode1" presStyleIdx="6" presStyleCnt="9" custScaleX="107584" custScaleY="10046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C58B2F5-EEA0-4EA4-BEAA-26514153B56F}" type="pres">
      <dgm:prSet presAssocID="{46E8A3C4-DDFF-41BF-9256-0CD740214BB3}" presName="node" presStyleLbl="vennNode1" presStyleIdx="7" presStyleCnt="9" custScaleX="13566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67E5C93-6C73-4EC8-961C-76F6CC7C126C}" type="pres">
      <dgm:prSet presAssocID="{4DDA37A4-CA56-47C5-8523-4A8E99D6659E}" presName="node" presStyleLbl="vennNode1" presStyleIdx="8" presStyleCnt="9" custScaleX="126561" custScaleY="10994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953F76C-7686-4EB8-82BC-255C40B701F3}" type="presOf" srcId="{7B591A63-B3F8-41AD-8AF2-8CB39F65B79F}" destId="{A69E2CF1-8924-40D1-86F9-58053719A8C8}" srcOrd="0" destOrd="0" presId="urn:microsoft.com/office/officeart/2005/8/layout/radial3"/>
    <dgm:cxn modelId="{D4E9CCEC-3B64-4DC3-B48C-F32B9D14A13C}" type="presOf" srcId="{46E8A3C4-DDFF-41BF-9256-0CD740214BB3}" destId="{EC58B2F5-EEA0-4EA4-BEAA-26514153B56F}" srcOrd="0" destOrd="0" presId="urn:microsoft.com/office/officeart/2005/8/layout/radial3"/>
    <dgm:cxn modelId="{1CB62C45-E209-4459-9C76-8132BE170152}" srcId="{88AE137A-E996-4514-B703-9070CC78E221}" destId="{7B591A63-B3F8-41AD-8AF2-8CB39F65B79F}" srcOrd="1" destOrd="0" parTransId="{3E6A2E84-419B-4A42-A614-651EB1F300A5}" sibTransId="{BA5A88E7-6667-4E03-A4C5-41CFFDA498EA}"/>
    <dgm:cxn modelId="{165D01D1-A177-4D8A-8C5A-EE5A7DDBE4AE}" srcId="{88AE137A-E996-4514-B703-9070CC78E221}" destId="{4DDA37A4-CA56-47C5-8523-4A8E99D6659E}" srcOrd="7" destOrd="0" parTransId="{B8393463-33A9-403F-99DD-FDDE93185D45}" sibTransId="{F72B0E35-18FF-4B79-AD82-5A36BF29046D}"/>
    <dgm:cxn modelId="{C395E617-061D-4C13-8AA2-CB845B69EABC}" type="presOf" srcId="{88AE137A-E996-4514-B703-9070CC78E221}" destId="{F6BC5A60-B6AF-4D21-B58C-A4F2933D40E2}" srcOrd="0" destOrd="0" presId="urn:microsoft.com/office/officeart/2005/8/layout/radial3"/>
    <dgm:cxn modelId="{4A08A128-4391-4649-AFF5-21053BC377B0}" type="presOf" srcId="{B9209835-34B4-4A94-AEBB-288837C8EB7D}" destId="{F68D6105-7EE1-433E-9C83-EDA3CD9AB467}" srcOrd="0" destOrd="0" presId="urn:microsoft.com/office/officeart/2005/8/layout/radial3"/>
    <dgm:cxn modelId="{042D4891-3EED-450B-975E-DD9C8DC9727A}" srcId="{733333D5-8CFA-427F-BCF7-797EC1943202}" destId="{75FBAC78-FB1A-43DB-9BB8-10194880EE3F}" srcOrd="1" destOrd="0" parTransId="{020F93A0-4F68-412A-B3BE-60C693494F52}" sibTransId="{471C6671-6BAB-4C6F-B8E2-3B401456CCD3}"/>
    <dgm:cxn modelId="{BCA1C775-E21D-4EEC-82D2-6E25C4E654B0}" srcId="{88AE137A-E996-4514-B703-9070CC78E221}" destId="{B9209835-34B4-4A94-AEBB-288837C8EB7D}" srcOrd="5" destOrd="0" parTransId="{7DF2E59A-9E67-441F-9736-6A672E21210B}" sibTransId="{8BF9B17A-823E-46D3-8699-B3E5E2CD83F1}"/>
    <dgm:cxn modelId="{0F6A2A10-09FD-4978-8AE9-4A4AB1EB2518}" srcId="{88AE137A-E996-4514-B703-9070CC78E221}" destId="{E413C5AB-F35C-4E2B-9B13-29E4D0F0E394}" srcOrd="2" destOrd="0" parTransId="{5706035A-1E92-4C46-A02D-50A135C4BD09}" sibTransId="{C23192DC-371B-413E-B80B-11CCA502E7F3}"/>
    <dgm:cxn modelId="{0D9D9F75-66AC-46F8-9734-8C260DF14160}" type="presOf" srcId="{A4BE545F-EE11-4E41-A512-B389864BBAD2}" destId="{7374BDFC-5E33-42C5-BA41-AA4D553F27AE}" srcOrd="0" destOrd="0" presId="urn:microsoft.com/office/officeart/2005/8/layout/radial3"/>
    <dgm:cxn modelId="{293110BF-CF69-4890-9EB8-D7FBC6651B46}" srcId="{88AE137A-E996-4514-B703-9070CC78E221}" destId="{46E8A3C4-DDFF-41BF-9256-0CD740214BB3}" srcOrd="6" destOrd="0" parTransId="{32C3A09E-91EB-4AFC-B28A-81933C2D1DA3}" sibTransId="{74D8DF2C-F4BF-4D1C-A1A2-4EB1E2C6D7CD}"/>
    <dgm:cxn modelId="{29F3AD4B-3755-4F3B-AAF5-759E9766583A}" srcId="{733333D5-8CFA-427F-BCF7-797EC1943202}" destId="{88AE137A-E996-4514-B703-9070CC78E221}" srcOrd="0" destOrd="0" parTransId="{B54D55B6-CA2D-43E3-A8C2-075AFC09BE61}" sibTransId="{24D5DE9B-BDB0-47D3-8E11-F0B673E158C6}"/>
    <dgm:cxn modelId="{31E5612C-C112-4D99-B8C7-DB3E69C22593}" type="presOf" srcId="{733333D5-8CFA-427F-BCF7-797EC1943202}" destId="{92CC3C96-3F09-4A0E-9178-5A63D43BF823}" srcOrd="0" destOrd="0" presId="urn:microsoft.com/office/officeart/2005/8/layout/radial3"/>
    <dgm:cxn modelId="{43CEFE4F-01C9-4F02-9EF5-DF565CD63BBE}" type="presOf" srcId="{E413C5AB-F35C-4E2B-9B13-29E4D0F0E394}" destId="{CDA7354F-F40E-47E5-994C-BFB22665C2C6}" srcOrd="0" destOrd="0" presId="urn:microsoft.com/office/officeart/2005/8/layout/radial3"/>
    <dgm:cxn modelId="{80633B03-D324-470D-BE9B-F3CD9008A912}" type="presOf" srcId="{4DDA37A4-CA56-47C5-8523-4A8E99D6659E}" destId="{767E5C93-6C73-4EC8-961C-76F6CC7C126C}" srcOrd="0" destOrd="0" presId="urn:microsoft.com/office/officeart/2005/8/layout/radial3"/>
    <dgm:cxn modelId="{538CB3EC-C953-47C0-9B88-3D568F6EBD15}" type="presOf" srcId="{459197FF-FF4D-4780-B2A4-F20D778934E6}" destId="{ACFEA05D-4D17-442A-ACDF-4CD37A3D0FF8}" srcOrd="0" destOrd="0" presId="urn:microsoft.com/office/officeart/2005/8/layout/radial3"/>
    <dgm:cxn modelId="{0AABB1AE-8F5F-4286-A3A2-D119F9FCB373}" srcId="{88AE137A-E996-4514-B703-9070CC78E221}" destId="{24DD102E-0B2C-4AA6-A08D-A29A667EA9CA}" srcOrd="3" destOrd="0" parTransId="{B929D5FE-6AE5-497E-9700-6A1E707E2367}" sibTransId="{64189BFB-7BFA-486A-9EF5-E96655AA8113}"/>
    <dgm:cxn modelId="{3168AFEB-32CE-41FA-9E4D-A952A0574BEA}" type="presOf" srcId="{24DD102E-0B2C-4AA6-A08D-A29A667EA9CA}" destId="{848FE6C2-BD70-4DB1-BAB3-81D4D6F6160F}" srcOrd="0" destOrd="0" presId="urn:microsoft.com/office/officeart/2005/8/layout/radial3"/>
    <dgm:cxn modelId="{C8381C35-1215-478D-B645-12822A78A8C9}" srcId="{88AE137A-E996-4514-B703-9070CC78E221}" destId="{A4BE545F-EE11-4E41-A512-B389864BBAD2}" srcOrd="4" destOrd="0" parTransId="{D5475AE4-AA6E-4715-9520-86B2281D2B8B}" sibTransId="{E549D0CD-613C-4451-81CE-5E7D8903F7B7}"/>
    <dgm:cxn modelId="{4C74F39B-5DCC-4494-AD85-D413C09C396A}" srcId="{88AE137A-E996-4514-B703-9070CC78E221}" destId="{459197FF-FF4D-4780-B2A4-F20D778934E6}" srcOrd="0" destOrd="0" parTransId="{B872D004-552F-461E-A7D5-B2F08B3901FE}" sibTransId="{6F61B3C4-04DE-413F-AEF6-C87D514D6C3C}"/>
    <dgm:cxn modelId="{21DCB59E-9003-4BE5-B83C-3C010FC424CC}" type="presParOf" srcId="{92CC3C96-3F09-4A0E-9178-5A63D43BF823}" destId="{962A6059-4847-4350-9879-5E04C8C263ED}" srcOrd="0" destOrd="0" presId="urn:microsoft.com/office/officeart/2005/8/layout/radial3"/>
    <dgm:cxn modelId="{4EC7A9A1-9605-45B8-83D6-614642CBFC44}" type="presParOf" srcId="{962A6059-4847-4350-9879-5E04C8C263ED}" destId="{F6BC5A60-B6AF-4D21-B58C-A4F2933D40E2}" srcOrd="0" destOrd="0" presId="urn:microsoft.com/office/officeart/2005/8/layout/radial3"/>
    <dgm:cxn modelId="{5A9A215B-CCA0-4A51-9700-A57A84371E23}" type="presParOf" srcId="{962A6059-4847-4350-9879-5E04C8C263ED}" destId="{ACFEA05D-4D17-442A-ACDF-4CD37A3D0FF8}" srcOrd="1" destOrd="0" presId="urn:microsoft.com/office/officeart/2005/8/layout/radial3"/>
    <dgm:cxn modelId="{3030FAA6-CE07-4F95-BFCC-8E791AFBDDD6}" type="presParOf" srcId="{962A6059-4847-4350-9879-5E04C8C263ED}" destId="{A69E2CF1-8924-40D1-86F9-58053719A8C8}" srcOrd="2" destOrd="0" presId="urn:microsoft.com/office/officeart/2005/8/layout/radial3"/>
    <dgm:cxn modelId="{37F3050C-7F1F-421D-B57A-1C1BA07AEF96}" type="presParOf" srcId="{962A6059-4847-4350-9879-5E04C8C263ED}" destId="{CDA7354F-F40E-47E5-994C-BFB22665C2C6}" srcOrd="3" destOrd="0" presId="urn:microsoft.com/office/officeart/2005/8/layout/radial3"/>
    <dgm:cxn modelId="{06A53ECF-4E8A-4730-A256-6D0ACE4430F3}" type="presParOf" srcId="{962A6059-4847-4350-9879-5E04C8C263ED}" destId="{848FE6C2-BD70-4DB1-BAB3-81D4D6F6160F}" srcOrd="4" destOrd="0" presId="urn:microsoft.com/office/officeart/2005/8/layout/radial3"/>
    <dgm:cxn modelId="{2CD1D8F0-DE37-4497-831E-42BE60C2E372}" type="presParOf" srcId="{962A6059-4847-4350-9879-5E04C8C263ED}" destId="{7374BDFC-5E33-42C5-BA41-AA4D553F27AE}" srcOrd="5" destOrd="0" presId="urn:microsoft.com/office/officeart/2005/8/layout/radial3"/>
    <dgm:cxn modelId="{5BF244D3-2EC0-42E1-A372-8C80821D2570}" type="presParOf" srcId="{962A6059-4847-4350-9879-5E04C8C263ED}" destId="{F68D6105-7EE1-433E-9C83-EDA3CD9AB467}" srcOrd="6" destOrd="0" presId="urn:microsoft.com/office/officeart/2005/8/layout/radial3"/>
    <dgm:cxn modelId="{1A8A9284-6D36-478D-AA3D-96259EF0B51B}" type="presParOf" srcId="{962A6059-4847-4350-9879-5E04C8C263ED}" destId="{EC58B2F5-EEA0-4EA4-BEAA-26514153B56F}" srcOrd="7" destOrd="0" presId="urn:microsoft.com/office/officeart/2005/8/layout/radial3"/>
    <dgm:cxn modelId="{51B2C5C2-3D7C-49FF-89C8-6488326A1815}" type="presParOf" srcId="{962A6059-4847-4350-9879-5E04C8C263ED}" destId="{767E5C93-6C73-4EC8-961C-76F6CC7C126C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0C1833-6514-4018-8B0E-DC575E6222E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69EE6151-96E8-4EC2-B346-8408B80D9D4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ZA" sz="3200" b="1" dirty="0" smtClean="0"/>
            <a:t>Theory of change </a:t>
          </a:r>
          <a:endParaRPr lang="en-ZA" sz="3200" b="1" dirty="0"/>
        </a:p>
      </dgm:t>
    </dgm:pt>
    <dgm:pt modelId="{A8865ABD-C932-44C4-8DD8-1FBF3C1C1E52}" type="parTrans" cxnId="{ED3B88D7-BEBE-46AE-A852-BDAF53805389}">
      <dgm:prSet/>
      <dgm:spPr/>
      <dgm:t>
        <a:bodyPr/>
        <a:lstStyle/>
        <a:p>
          <a:endParaRPr lang="en-ZA"/>
        </a:p>
      </dgm:t>
    </dgm:pt>
    <dgm:pt modelId="{7838DA5A-3961-4369-B2A9-89DFB14C29C1}" type="sibTrans" cxnId="{ED3B88D7-BEBE-46AE-A852-BDAF53805389}">
      <dgm:prSet/>
      <dgm:spPr/>
      <dgm:t>
        <a:bodyPr/>
        <a:lstStyle/>
        <a:p>
          <a:endParaRPr lang="en-ZA"/>
        </a:p>
      </dgm:t>
    </dgm:pt>
    <dgm:pt modelId="{B6232668-8718-40EA-AFC0-948A7FE8E501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en-ZA" sz="1800" dirty="0" smtClean="0"/>
        </a:p>
        <a:p>
          <a:endParaRPr lang="en-ZA" sz="1800" dirty="0" smtClean="0"/>
        </a:p>
        <a:p>
          <a:r>
            <a:rPr lang="en-ZA" sz="1800" b="1" dirty="0" smtClean="0"/>
            <a:t>Outcomes</a:t>
          </a:r>
        </a:p>
        <a:p>
          <a:r>
            <a:rPr lang="en-ZA" sz="1800" dirty="0" smtClean="0"/>
            <a:t>1. Expanded access to quality education and training delivered by effective teachers/lecturers/academics in functional institutions;</a:t>
          </a:r>
        </a:p>
        <a:p>
          <a:r>
            <a:rPr lang="en-ZA" sz="1800" dirty="0" smtClean="0"/>
            <a:t>2. Increased access WIL opportunities </a:t>
          </a:r>
        </a:p>
        <a:p>
          <a:r>
            <a:rPr lang="en-ZA" sz="1800" dirty="0" smtClean="0"/>
            <a:t>3. Improvement in throughput and pass rates </a:t>
          </a:r>
        </a:p>
        <a:p>
          <a:r>
            <a:rPr lang="en-ZA" sz="1800" dirty="0" smtClean="0"/>
            <a:t>4. Increased numbers </a:t>
          </a:r>
        </a:p>
        <a:p>
          <a:r>
            <a:rPr lang="en-ZA" sz="1800" dirty="0" smtClean="0"/>
            <a:t>of publication </a:t>
          </a:r>
        </a:p>
        <a:p>
          <a:r>
            <a:rPr lang="en-ZA" sz="1800" dirty="0" smtClean="0"/>
            <a:t>and innovation, </a:t>
          </a:r>
          <a:endParaRPr lang="en-ZA" sz="1800" dirty="0"/>
        </a:p>
      </dgm:t>
    </dgm:pt>
    <dgm:pt modelId="{BCD107E7-63DB-4645-8EE4-D9C52A614720}" type="parTrans" cxnId="{896780FB-4F64-4CE2-9B37-7811FE625A12}">
      <dgm:prSet/>
      <dgm:spPr/>
      <dgm:t>
        <a:bodyPr/>
        <a:lstStyle/>
        <a:p>
          <a:endParaRPr lang="en-ZA"/>
        </a:p>
      </dgm:t>
    </dgm:pt>
    <dgm:pt modelId="{47DAFAC9-7258-4319-A54C-A8650004243C}" type="sibTrans" cxnId="{896780FB-4F64-4CE2-9B37-7811FE625A12}">
      <dgm:prSet/>
      <dgm:spPr/>
      <dgm:t>
        <a:bodyPr/>
        <a:lstStyle/>
        <a:p>
          <a:endParaRPr lang="en-ZA"/>
        </a:p>
      </dgm:t>
    </dgm:pt>
    <dgm:pt modelId="{CF6B27D0-BA7D-4336-A329-8B5099F2A32E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ZA" sz="1800" dirty="0" smtClean="0"/>
        </a:p>
        <a:p>
          <a:endParaRPr lang="en-ZA" sz="1800" dirty="0" smtClean="0"/>
        </a:p>
        <a:p>
          <a:r>
            <a:rPr lang="en-ZA" sz="1800" b="1" dirty="0" smtClean="0"/>
            <a:t>Interventions</a:t>
          </a:r>
        </a:p>
        <a:p>
          <a:pPr marL="0" indent="0">
            <a:tabLst>
              <a:tab pos="714375" algn="l"/>
            </a:tabLst>
          </a:pPr>
          <a:r>
            <a:rPr lang="en-ZA" sz="1800" dirty="0" smtClean="0"/>
            <a:t>1. Monitor the extent to which HRD targets are being met.</a:t>
          </a:r>
        </a:p>
        <a:p>
          <a:r>
            <a:rPr lang="en-ZA" sz="1800" dirty="0" smtClean="0"/>
            <a:t>2. Understand the blockages where targets are not being met. </a:t>
          </a:r>
        </a:p>
        <a:p>
          <a:r>
            <a:rPr lang="en-ZA" sz="1800" dirty="0" smtClean="0"/>
            <a:t>3. Collectively agree on how the blockage (s) will be addressed (Policy change? Other changes?)</a:t>
          </a:r>
        </a:p>
        <a:p>
          <a:r>
            <a:rPr lang="en-ZA" sz="1800" dirty="0" smtClean="0"/>
            <a:t>4. Monitor and Evaluate the impact of these changes to support evidence based decision making.</a:t>
          </a:r>
          <a:r>
            <a:rPr lang="en-ZA" sz="1800" b="1" dirty="0" smtClean="0"/>
            <a:t> </a:t>
          </a:r>
          <a:endParaRPr lang="en-ZA" sz="1800" dirty="0" smtClean="0"/>
        </a:p>
        <a:p>
          <a:r>
            <a:rPr lang="en-ZA" sz="3500" dirty="0" smtClean="0"/>
            <a:t> </a:t>
          </a:r>
        </a:p>
        <a:p>
          <a:endParaRPr lang="en-ZA" sz="3500" dirty="0"/>
        </a:p>
      </dgm:t>
    </dgm:pt>
    <dgm:pt modelId="{BB43D253-B81C-42EC-A1CE-C4B78C40123C}" type="parTrans" cxnId="{920F013E-C536-4D24-8BF6-4AE880943A94}">
      <dgm:prSet/>
      <dgm:spPr/>
      <dgm:t>
        <a:bodyPr/>
        <a:lstStyle/>
        <a:p>
          <a:endParaRPr lang="en-ZA"/>
        </a:p>
      </dgm:t>
    </dgm:pt>
    <dgm:pt modelId="{13A32229-A5E6-45AF-A271-8079DEFA2352}" type="sibTrans" cxnId="{920F013E-C536-4D24-8BF6-4AE880943A94}">
      <dgm:prSet/>
      <dgm:spPr/>
      <dgm:t>
        <a:bodyPr/>
        <a:lstStyle/>
        <a:p>
          <a:endParaRPr lang="en-ZA"/>
        </a:p>
      </dgm:t>
    </dgm:pt>
    <dgm:pt modelId="{DF93336B-1FFC-48F4-A489-7CFD1D778B2E}">
      <dgm:prSet phldrT="[Text]"/>
      <dgm:spPr/>
      <dgm:t>
        <a:bodyPr/>
        <a:lstStyle/>
        <a:p>
          <a:endParaRPr lang="en-ZA"/>
        </a:p>
      </dgm:t>
    </dgm:pt>
    <dgm:pt modelId="{F1AA60B8-B2BF-42F4-9116-C1E094A11A26}" type="parTrans" cxnId="{2164A8E0-FEF8-4747-AAFC-473D251386A6}">
      <dgm:prSet/>
      <dgm:spPr/>
      <dgm:t>
        <a:bodyPr/>
        <a:lstStyle/>
        <a:p>
          <a:endParaRPr lang="en-ZA"/>
        </a:p>
      </dgm:t>
    </dgm:pt>
    <dgm:pt modelId="{4BB07647-171B-4A6C-8B5E-4AB24500A813}" type="sibTrans" cxnId="{2164A8E0-FEF8-4747-AAFC-473D251386A6}">
      <dgm:prSet/>
      <dgm:spPr/>
      <dgm:t>
        <a:bodyPr/>
        <a:lstStyle/>
        <a:p>
          <a:endParaRPr lang="en-ZA"/>
        </a:p>
      </dgm:t>
    </dgm:pt>
    <dgm:pt modelId="{B816FEE4-03AF-4429-9206-DCB8C0374C78}">
      <dgm:prSet phldrT="[Text]" phldr="1"/>
      <dgm:spPr/>
      <dgm:t>
        <a:bodyPr/>
        <a:lstStyle/>
        <a:p>
          <a:endParaRPr lang="en-ZA"/>
        </a:p>
      </dgm:t>
    </dgm:pt>
    <dgm:pt modelId="{B1D0DB34-2C89-41EE-9A7B-2D516628FCEB}" type="parTrans" cxnId="{2B76B409-83AC-4CE7-AD1B-9F83CE0BBBC8}">
      <dgm:prSet/>
      <dgm:spPr/>
      <dgm:t>
        <a:bodyPr/>
        <a:lstStyle/>
        <a:p>
          <a:endParaRPr lang="en-ZA"/>
        </a:p>
      </dgm:t>
    </dgm:pt>
    <dgm:pt modelId="{CDFDFBD5-AAB8-419E-AEAF-7A0515D0D363}" type="sibTrans" cxnId="{2B76B409-83AC-4CE7-AD1B-9F83CE0BBBC8}">
      <dgm:prSet/>
      <dgm:spPr/>
      <dgm:t>
        <a:bodyPr/>
        <a:lstStyle/>
        <a:p>
          <a:endParaRPr lang="en-ZA"/>
        </a:p>
      </dgm:t>
    </dgm:pt>
    <dgm:pt modelId="{C43C2CAD-4ECF-48D9-98E6-5215B373F2D3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endParaRPr lang="en-ZA" sz="1800" b="1" dirty="0" smtClean="0"/>
        </a:p>
        <a:p>
          <a:pPr algn="ctr"/>
          <a:endParaRPr lang="en-ZA" sz="1800" b="1" dirty="0" smtClean="0"/>
        </a:p>
        <a:p>
          <a:pPr algn="ctr"/>
          <a:endParaRPr lang="en-ZA" sz="1800" b="1" dirty="0" smtClean="0"/>
        </a:p>
        <a:p>
          <a:pPr algn="ctr"/>
          <a:r>
            <a:rPr lang="en-ZA" sz="1800" b="1" dirty="0" smtClean="0"/>
            <a:t>Underpinning approach</a:t>
          </a:r>
        </a:p>
        <a:p>
          <a:pPr algn="ctr"/>
          <a:r>
            <a:rPr lang="en-ZA" sz="1800" b="0" dirty="0" smtClean="0"/>
            <a:t>1. Internationally HRD Councils  are viewed as a unifying force and catalyst for performance excellence  central to driving HRD change.</a:t>
          </a:r>
        </a:p>
        <a:p>
          <a:pPr algn="ctr"/>
          <a:r>
            <a:rPr lang="en-ZA" sz="1800" b="0" dirty="0" smtClean="0"/>
            <a:t>2. HRD Council is well placed to play this role, of guiding and shaping HRD, enabling dialogue and consensus building, identifying skills blockages and finding solutions.</a:t>
          </a:r>
        </a:p>
        <a:p>
          <a:pPr algn="ctr"/>
          <a:endParaRPr lang="en-ZA" sz="1800" b="0" dirty="0" smtClean="0"/>
        </a:p>
        <a:p>
          <a:pPr algn="l"/>
          <a:endParaRPr lang="en-ZA" sz="3400" b="1" dirty="0" smtClean="0"/>
        </a:p>
      </dgm:t>
    </dgm:pt>
    <dgm:pt modelId="{83E54F7F-C9F1-449D-B4DD-AAE169A4BB6D}" type="parTrans" cxnId="{8094D8BF-5D67-4F58-B000-C0EB2A243F39}">
      <dgm:prSet/>
      <dgm:spPr/>
      <dgm:t>
        <a:bodyPr/>
        <a:lstStyle/>
        <a:p>
          <a:endParaRPr lang="en-ZA"/>
        </a:p>
      </dgm:t>
    </dgm:pt>
    <dgm:pt modelId="{54EDDFD3-1362-4705-9BEF-B0D7ED20334A}" type="sibTrans" cxnId="{8094D8BF-5D67-4F58-B000-C0EB2A243F39}">
      <dgm:prSet/>
      <dgm:spPr/>
      <dgm:t>
        <a:bodyPr/>
        <a:lstStyle/>
        <a:p>
          <a:endParaRPr lang="en-ZA"/>
        </a:p>
      </dgm:t>
    </dgm:pt>
    <dgm:pt modelId="{E6CA638D-F3BE-419E-926B-071243231876}">
      <dgm:prSet/>
      <dgm:spPr/>
      <dgm:t>
        <a:bodyPr/>
        <a:lstStyle/>
        <a:p>
          <a:endParaRPr lang="en-ZA"/>
        </a:p>
      </dgm:t>
    </dgm:pt>
    <dgm:pt modelId="{B537E231-FBEF-4D7F-AF4D-B88EF7AD2731}" type="parTrans" cxnId="{9FAE331B-881F-4EDE-8261-A18EBD5A0974}">
      <dgm:prSet/>
      <dgm:spPr/>
      <dgm:t>
        <a:bodyPr/>
        <a:lstStyle/>
        <a:p>
          <a:endParaRPr lang="en-ZA"/>
        </a:p>
      </dgm:t>
    </dgm:pt>
    <dgm:pt modelId="{25B6D9FF-BF20-48A5-9490-FB2DA236CFF6}" type="sibTrans" cxnId="{9FAE331B-881F-4EDE-8261-A18EBD5A0974}">
      <dgm:prSet/>
      <dgm:spPr/>
      <dgm:t>
        <a:bodyPr/>
        <a:lstStyle/>
        <a:p>
          <a:endParaRPr lang="en-ZA"/>
        </a:p>
      </dgm:t>
    </dgm:pt>
    <dgm:pt modelId="{10EE1BB3-B1E7-4C33-AF36-273C083EFC13}">
      <dgm:prSet/>
      <dgm:spPr/>
      <dgm:t>
        <a:bodyPr/>
        <a:lstStyle/>
        <a:p>
          <a:endParaRPr lang="en-ZA"/>
        </a:p>
      </dgm:t>
    </dgm:pt>
    <dgm:pt modelId="{C9958500-4D03-4E0A-A011-472150ABDBD3}" type="parTrans" cxnId="{97D74133-C2DB-4517-BA91-39A41D556167}">
      <dgm:prSet/>
      <dgm:spPr/>
      <dgm:t>
        <a:bodyPr/>
        <a:lstStyle/>
        <a:p>
          <a:endParaRPr lang="en-ZA"/>
        </a:p>
      </dgm:t>
    </dgm:pt>
    <dgm:pt modelId="{EBC6BD25-A6B8-4C24-AB9A-1A56A76CE320}" type="sibTrans" cxnId="{97D74133-C2DB-4517-BA91-39A41D556167}">
      <dgm:prSet/>
      <dgm:spPr/>
      <dgm:t>
        <a:bodyPr/>
        <a:lstStyle/>
        <a:p>
          <a:endParaRPr lang="en-ZA"/>
        </a:p>
      </dgm:t>
    </dgm:pt>
    <dgm:pt modelId="{C24B4D2A-4198-489F-AD08-2307FDC0BAC0}">
      <dgm:prSet/>
      <dgm:spPr/>
      <dgm:t>
        <a:bodyPr/>
        <a:lstStyle/>
        <a:p>
          <a:endParaRPr lang="en-ZA"/>
        </a:p>
      </dgm:t>
    </dgm:pt>
    <dgm:pt modelId="{D0465E04-A0DB-46AA-875F-4C70F1EFD3F7}" type="parTrans" cxnId="{E330E3B4-D9D6-417C-A6EB-B3E8EFC7463B}">
      <dgm:prSet/>
      <dgm:spPr/>
      <dgm:t>
        <a:bodyPr/>
        <a:lstStyle/>
        <a:p>
          <a:endParaRPr lang="en-ZA"/>
        </a:p>
      </dgm:t>
    </dgm:pt>
    <dgm:pt modelId="{860A1831-8693-41E1-90BA-B940BF2AD0FC}" type="sibTrans" cxnId="{E330E3B4-D9D6-417C-A6EB-B3E8EFC7463B}">
      <dgm:prSet/>
      <dgm:spPr/>
      <dgm:t>
        <a:bodyPr/>
        <a:lstStyle/>
        <a:p>
          <a:endParaRPr lang="en-ZA"/>
        </a:p>
      </dgm:t>
    </dgm:pt>
    <dgm:pt modelId="{551CA1F3-3441-4BAD-A9CF-AC0192522CD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ZA" sz="1800" b="1" dirty="0" smtClean="0"/>
            <a:t>Assumptions</a:t>
          </a:r>
        </a:p>
        <a:p>
          <a:r>
            <a:rPr lang="en-ZA" sz="1800" b="0" dirty="0" smtClean="0"/>
            <a:t>1. HRD activities take place in a range of spaces and spheres/ needs to be foregrounded/ requires collective engagement within and across government and with other social partners/ a political environment that supports collaboration and the policies that support inclusive growth and social development.</a:t>
          </a:r>
        </a:p>
        <a:p>
          <a:endParaRPr lang="en-ZA" sz="1800" b="0" dirty="0" smtClean="0"/>
        </a:p>
        <a:p>
          <a:endParaRPr lang="en-ZA" sz="1800" b="0" dirty="0" smtClean="0"/>
        </a:p>
        <a:p>
          <a:endParaRPr lang="en-ZA" sz="1800" b="1" dirty="0" smtClean="0"/>
        </a:p>
      </dgm:t>
    </dgm:pt>
    <dgm:pt modelId="{21E7CC42-843F-424C-AD3C-4BF353AA0FDD}" type="parTrans" cxnId="{373C12E6-8157-498D-8DE8-457A73CFDE7D}">
      <dgm:prSet/>
      <dgm:spPr/>
      <dgm:t>
        <a:bodyPr/>
        <a:lstStyle/>
        <a:p>
          <a:endParaRPr lang="en-ZA"/>
        </a:p>
      </dgm:t>
    </dgm:pt>
    <dgm:pt modelId="{8917D472-9B3E-41F9-9C89-1D45AC97B8B6}" type="sibTrans" cxnId="{373C12E6-8157-498D-8DE8-457A73CFDE7D}">
      <dgm:prSet/>
      <dgm:spPr/>
      <dgm:t>
        <a:bodyPr/>
        <a:lstStyle/>
        <a:p>
          <a:endParaRPr lang="en-ZA"/>
        </a:p>
      </dgm:t>
    </dgm:pt>
    <dgm:pt modelId="{79C9671D-0217-4C86-84B1-297E9E51D1FE}" type="pres">
      <dgm:prSet presAssocID="{010C1833-6514-4018-8B0E-DC575E6222E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54E5BB8-31BC-4DEF-9BA7-F6AAF3222890}" type="pres">
      <dgm:prSet presAssocID="{010C1833-6514-4018-8B0E-DC575E6222E5}" presName="matrix" presStyleCnt="0"/>
      <dgm:spPr/>
    </dgm:pt>
    <dgm:pt modelId="{E72AF874-9E91-45E3-BEED-A8CBB85CBF9A}" type="pres">
      <dgm:prSet presAssocID="{010C1833-6514-4018-8B0E-DC575E6222E5}" presName="tile1" presStyleLbl="node1" presStyleIdx="0" presStyleCnt="4" custScaleY="105264" custLinFactNeighborX="457" custLinFactNeighborY="2632"/>
      <dgm:spPr/>
      <dgm:t>
        <a:bodyPr/>
        <a:lstStyle/>
        <a:p>
          <a:endParaRPr lang="en-ZA"/>
        </a:p>
      </dgm:t>
    </dgm:pt>
    <dgm:pt modelId="{5817647C-5398-426A-9C62-4204C2F51488}" type="pres">
      <dgm:prSet presAssocID="{010C1833-6514-4018-8B0E-DC575E6222E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B07518A-6912-40DB-BC54-BA5C69EE6DFB}" type="pres">
      <dgm:prSet presAssocID="{010C1833-6514-4018-8B0E-DC575E6222E5}" presName="tile2" presStyleLbl="node1" presStyleIdx="1" presStyleCnt="4"/>
      <dgm:spPr/>
      <dgm:t>
        <a:bodyPr/>
        <a:lstStyle/>
        <a:p>
          <a:endParaRPr lang="en-ZA"/>
        </a:p>
      </dgm:t>
    </dgm:pt>
    <dgm:pt modelId="{6A2B0D50-232C-4EC2-8E3B-48FF327830E5}" type="pres">
      <dgm:prSet presAssocID="{010C1833-6514-4018-8B0E-DC575E6222E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46A6B84-1FE3-44F5-BCD0-C876FDA13013}" type="pres">
      <dgm:prSet presAssocID="{010C1833-6514-4018-8B0E-DC575E6222E5}" presName="tile3" presStyleLbl="node1" presStyleIdx="2" presStyleCnt="4"/>
      <dgm:spPr/>
      <dgm:t>
        <a:bodyPr/>
        <a:lstStyle/>
        <a:p>
          <a:endParaRPr lang="en-ZA"/>
        </a:p>
      </dgm:t>
    </dgm:pt>
    <dgm:pt modelId="{75C2361D-5B20-4853-A421-220E13D32362}" type="pres">
      <dgm:prSet presAssocID="{010C1833-6514-4018-8B0E-DC575E6222E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AC7D26F-F92B-4598-A562-EBDE0B8B8FDF}" type="pres">
      <dgm:prSet presAssocID="{010C1833-6514-4018-8B0E-DC575E6222E5}" presName="tile4" presStyleLbl="node1" presStyleIdx="3" presStyleCnt="4" custLinFactNeighborX="-1" custLinFactNeighborY="2858"/>
      <dgm:spPr/>
      <dgm:t>
        <a:bodyPr/>
        <a:lstStyle/>
        <a:p>
          <a:endParaRPr lang="en-ZA"/>
        </a:p>
      </dgm:t>
    </dgm:pt>
    <dgm:pt modelId="{3B3E4A43-20FF-4C3F-B8EB-C688668258C4}" type="pres">
      <dgm:prSet presAssocID="{010C1833-6514-4018-8B0E-DC575E6222E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17218BD-3D56-4DA1-AB6A-910DCC11A141}" type="pres">
      <dgm:prSet presAssocID="{010C1833-6514-4018-8B0E-DC575E6222E5}" presName="centerTile" presStyleLbl="fgShp" presStyleIdx="0" presStyleCnt="1" custScaleY="84211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</dgm:ptLst>
  <dgm:cxnLst>
    <dgm:cxn modelId="{9FD8DDEA-99F4-4E0D-9EA7-0F8A268B08D3}" type="presOf" srcId="{551CA1F3-3441-4BAD-A9CF-AC0192522CD4}" destId="{2AC7D26F-F92B-4598-A562-EBDE0B8B8FDF}" srcOrd="0" destOrd="0" presId="urn:microsoft.com/office/officeart/2005/8/layout/matrix1"/>
    <dgm:cxn modelId="{896780FB-4F64-4CE2-9B37-7811FE625A12}" srcId="{69EE6151-96E8-4EC2-B346-8408B80D9D40}" destId="{B6232668-8718-40EA-AFC0-948A7FE8E501}" srcOrd="0" destOrd="0" parTransId="{BCD107E7-63DB-4645-8EE4-D9C52A614720}" sibTransId="{47DAFAC9-7258-4319-A54C-A8650004243C}"/>
    <dgm:cxn modelId="{91AEDC33-ABC6-437F-A0FA-CEB4D83B5F92}" type="presOf" srcId="{B6232668-8718-40EA-AFC0-948A7FE8E501}" destId="{5817647C-5398-426A-9C62-4204C2F51488}" srcOrd="1" destOrd="0" presId="urn:microsoft.com/office/officeart/2005/8/layout/matrix1"/>
    <dgm:cxn modelId="{0263AD8F-ACBD-44A4-AECC-B7B3F62F3990}" type="presOf" srcId="{CF6B27D0-BA7D-4336-A329-8B5099F2A32E}" destId="{75C2361D-5B20-4853-A421-220E13D32362}" srcOrd="1" destOrd="0" presId="urn:microsoft.com/office/officeart/2005/8/layout/matrix1"/>
    <dgm:cxn modelId="{CC985364-E5EC-4E60-A695-75C2DA3B4FCF}" type="presOf" srcId="{69EE6151-96E8-4EC2-B346-8408B80D9D40}" destId="{017218BD-3D56-4DA1-AB6A-910DCC11A141}" srcOrd="0" destOrd="0" presId="urn:microsoft.com/office/officeart/2005/8/layout/matrix1"/>
    <dgm:cxn modelId="{6971FF35-8B47-42A6-BC41-DE346E71ECBE}" type="presOf" srcId="{CF6B27D0-BA7D-4336-A329-8B5099F2A32E}" destId="{B46A6B84-1FE3-44F5-BCD0-C876FDA13013}" srcOrd="0" destOrd="0" presId="urn:microsoft.com/office/officeart/2005/8/layout/matrix1"/>
    <dgm:cxn modelId="{F83B0505-741E-4A14-B006-2F47FF25CC84}" type="presOf" srcId="{C43C2CAD-4ECF-48D9-98E6-5215B373F2D3}" destId="{CB07518A-6912-40DB-BC54-BA5C69EE6DFB}" srcOrd="0" destOrd="0" presId="urn:microsoft.com/office/officeart/2005/8/layout/matrix1"/>
    <dgm:cxn modelId="{ED3B88D7-BEBE-46AE-A852-BDAF53805389}" srcId="{010C1833-6514-4018-8B0E-DC575E6222E5}" destId="{69EE6151-96E8-4EC2-B346-8408B80D9D40}" srcOrd="0" destOrd="0" parTransId="{A8865ABD-C932-44C4-8DD8-1FBF3C1C1E52}" sibTransId="{7838DA5A-3961-4369-B2A9-89DFB14C29C1}"/>
    <dgm:cxn modelId="{C764472E-E6E3-4B9B-A84D-4018DE7D5C66}" type="presOf" srcId="{010C1833-6514-4018-8B0E-DC575E6222E5}" destId="{79C9671D-0217-4C86-84B1-297E9E51D1FE}" srcOrd="0" destOrd="0" presId="urn:microsoft.com/office/officeart/2005/8/layout/matrix1"/>
    <dgm:cxn modelId="{373C12E6-8157-498D-8DE8-457A73CFDE7D}" srcId="{69EE6151-96E8-4EC2-B346-8408B80D9D40}" destId="{551CA1F3-3441-4BAD-A9CF-AC0192522CD4}" srcOrd="3" destOrd="0" parTransId="{21E7CC42-843F-424C-AD3C-4BF353AA0FDD}" sibTransId="{8917D472-9B3E-41F9-9C89-1D45AC97B8B6}"/>
    <dgm:cxn modelId="{2B76B409-83AC-4CE7-AD1B-9F83CE0BBBC8}" srcId="{69EE6151-96E8-4EC2-B346-8408B80D9D40}" destId="{B816FEE4-03AF-4429-9206-DCB8C0374C78}" srcOrd="8" destOrd="0" parTransId="{B1D0DB34-2C89-41EE-9A7B-2D516628FCEB}" sibTransId="{CDFDFBD5-AAB8-419E-AEAF-7A0515D0D363}"/>
    <dgm:cxn modelId="{8094D8BF-5D67-4F58-B000-C0EB2A243F39}" srcId="{69EE6151-96E8-4EC2-B346-8408B80D9D40}" destId="{C43C2CAD-4ECF-48D9-98E6-5215B373F2D3}" srcOrd="1" destOrd="0" parTransId="{83E54F7F-C9F1-449D-B4DD-AAE169A4BB6D}" sibTransId="{54EDDFD3-1362-4705-9BEF-B0D7ED20334A}"/>
    <dgm:cxn modelId="{97D74133-C2DB-4517-BA91-39A41D556167}" srcId="{69EE6151-96E8-4EC2-B346-8408B80D9D40}" destId="{10EE1BB3-B1E7-4C33-AF36-273C083EFC13}" srcOrd="6" destOrd="0" parTransId="{C9958500-4D03-4E0A-A011-472150ABDBD3}" sibTransId="{EBC6BD25-A6B8-4C24-AB9A-1A56A76CE320}"/>
    <dgm:cxn modelId="{371C516D-4C9C-4ED0-B868-8AFA374F1CD9}" type="presOf" srcId="{B6232668-8718-40EA-AFC0-948A7FE8E501}" destId="{E72AF874-9E91-45E3-BEED-A8CBB85CBF9A}" srcOrd="0" destOrd="0" presId="urn:microsoft.com/office/officeart/2005/8/layout/matrix1"/>
    <dgm:cxn modelId="{2164A8E0-FEF8-4747-AAFC-473D251386A6}" srcId="{69EE6151-96E8-4EC2-B346-8408B80D9D40}" destId="{DF93336B-1FFC-48F4-A489-7CFD1D778B2E}" srcOrd="4" destOrd="0" parTransId="{F1AA60B8-B2BF-42F4-9116-C1E094A11A26}" sibTransId="{4BB07647-171B-4A6C-8B5E-4AB24500A813}"/>
    <dgm:cxn modelId="{920F013E-C536-4D24-8BF6-4AE880943A94}" srcId="{69EE6151-96E8-4EC2-B346-8408B80D9D40}" destId="{CF6B27D0-BA7D-4336-A329-8B5099F2A32E}" srcOrd="2" destOrd="0" parTransId="{BB43D253-B81C-42EC-A1CE-C4B78C40123C}" sibTransId="{13A32229-A5E6-45AF-A271-8079DEFA2352}"/>
    <dgm:cxn modelId="{9FAE331B-881F-4EDE-8261-A18EBD5A0974}" srcId="{69EE6151-96E8-4EC2-B346-8408B80D9D40}" destId="{E6CA638D-F3BE-419E-926B-071243231876}" srcOrd="7" destOrd="0" parTransId="{B537E231-FBEF-4D7F-AF4D-B88EF7AD2731}" sibTransId="{25B6D9FF-BF20-48A5-9490-FB2DA236CFF6}"/>
    <dgm:cxn modelId="{E330E3B4-D9D6-417C-A6EB-B3E8EFC7463B}" srcId="{69EE6151-96E8-4EC2-B346-8408B80D9D40}" destId="{C24B4D2A-4198-489F-AD08-2307FDC0BAC0}" srcOrd="5" destOrd="0" parTransId="{D0465E04-A0DB-46AA-875F-4C70F1EFD3F7}" sibTransId="{860A1831-8693-41E1-90BA-B940BF2AD0FC}"/>
    <dgm:cxn modelId="{1F24166A-7BE4-42E4-AE29-F74CA9241AB4}" type="presOf" srcId="{551CA1F3-3441-4BAD-A9CF-AC0192522CD4}" destId="{3B3E4A43-20FF-4C3F-B8EB-C688668258C4}" srcOrd="1" destOrd="0" presId="urn:microsoft.com/office/officeart/2005/8/layout/matrix1"/>
    <dgm:cxn modelId="{1915C571-C79F-44FA-94B5-B5BA8057D0A8}" type="presOf" srcId="{C43C2CAD-4ECF-48D9-98E6-5215B373F2D3}" destId="{6A2B0D50-232C-4EC2-8E3B-48FF327830E5}" srcOrd="1" destOrd="0" presId="urn:microsoft.com/office/officeart/2005/8/layout/matrix1"/>
    <dgm:cxn modelId="{AA2043A5-F252-4DD0-AA9D-5CABEEB1BB4A}" type="presParOf" srcId="{79C9671D-0217-4C86-84B1-297E9E51D1FE}" destId="{C54E5BB8-31BC-4DEF-9BA7-F6AAF3222890}" srcOrd="0" destOrd="0" presId="urn:microsoft.com/office/officeart/2005/8/layout/matrix1"/>
    <dgm:cxn modelId="{63E7D62F-A039-4E56-8303-3DC8947EA334}" type="presParOf" srcId="{C54E5BB8-31BC-4DEF-9BA7-F6AAF3222890}" destId="{E72AF874-9E91-45E3-BEED-A8CBB85CBF9A}" srcOrd="0" destOrd="0" presId="urn:microsoft.com/office/officeart/2005/8/layout/matrix1"/>
    <dgm:cxn modelId="{A49BDC77-444B-461F-B42E-C3C7BBD71121}" type="presParOf" srcId="{C54E5BB8-31BC-4DEF-9BA7-F6AAF3222890}" destId="{5817647C-5398-426A-9C62-4204C2F51488}" srcOrd="1" destOrd="0" presId="urn:microsoft.com/office/officeart/2005/8/layout/matrix1"/>
    <dgm:cxn modelId="{87D34E37-3D29-4B18-AFC4-7A18B46AFD18}" type="presParOf" srcId="{C54E5BB8-31BC-4DEF-9BA7-F6AAF3222890}" destId="{CB07518A-6912-40DB-BC54-BA5C69EE6DFB}" srcOrd="2" destOrd="0" presId="urn:microsoft.com/office/officeart/2005/8/layout/matrix1"/>
    <dgm:cxn modelId="{D47347ED-B9B9-4A3F-A4E4-AA3AE9943302}" type="presParOf" srcId="{C54E5BB8-31BC-4DEF-9BA7-F6AAF3222890}" destId="{6A2B0D50-232C-4EC2-8E3B-48FF327830E5}" srcOrd="3" destOrd="0" presId="urn:microsoft.com/office/officeart/2005/8/layout/matrix1"/>
    <dgm:cxn modelId="{C23A05C6-C7A6-494D-8523-0EFD720A1D9E}" type="presParOf" srcId="{C54E5BB8-31BC-4DEF-9BA7-F6AAF3222890}" destId="{B46A6B84-1FE3-44F5-BCD0-C876FDA13013}" srcOrd="4" destOrd="0" presId="urn:microsoft.com/office/officeart/2005/8/layout/matrix1"/>
    <dgm:cxn modelId="{5FF530BC-DAE2-4FF8-BC57-066B23EDC460}" type="presParOf" srcId="{C54E5BB8-31BC-4DEF-9BA7-F6AAF3222890}" destId="{75C2361D-5B20-4853-A421-220E13D32362}" srcOrd="5" destOrd="0" presId="urn:microsoft.com/office/officeart/2005/8/layout/matrix1"/>
    <dgm:cxn modelId="{A5DD106D-4475-4D8A-BE43-1162E160D515}" type="presParOf" srcId="{C54E5BB8-31BC-4DEF-9BA7-F6AAF3222890}" destId="{2AC7D26F-F92B-4598-A562-EBDE0B8B8FDF}" srcOrd="6" destOrd="0" presId="urn:microsoft.com/office/officeart/2005/8/layout/matrix1"/>
    <dgm:cxn modelId="{ACC666F2-793C-4351-BCD4-A60003CBC220}" type="presParOf" srcId="{C54E5BB8-31BC-4DEF-9BA7-F6AAF3222890}" destId="{3B3E4A43-20FF-4C3F-B8EB-C688668258C4}" srcOrd="7" destOrd="0" presId="urn:microsoft.com/office/officeart/2005/8/layout/matrix1"/>
    <dgm:cxn modelId="{BCD5D1A3-D1A7-40CB-940F-3611A4870E41}" type="presParOf" srcId="{79C9671D-0217-4C86-84B1-297E9E51D1FE}" destId="{017218BD-3D56-4DA1-AB6A-910DCC11A14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C05D03-DF5E-48D2-A91D-A83D1EF59EFD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B890FBE-1949-41F4-9E9A-706E909D8B78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Planning </a:t>
          </a:r>
          <a:endParaRPr lang="en-ZA" sz="1800" dirty="0"/>
        </a:p>
      </dgm:t>
    </dgm:pt>
    <dgm:pt modelId="{DF3AFF1C-51EC-4967-B0F5-EAE1B6A76AD6}" type="parTrans" cxnId="{9691AA13-7B76-4851-A0A0-6A83F67C11FD}">
      <dgm:prSet/>
      <dgm:spPr/>
      <dgm:t>
        <a:bodyPr/>
        <a:lstStyle/>
        <a:p>
          <a:endParaRPr lang="en-ZA"/>
        </a:p>
      </dgm:t>
    </dgm:pt>
    <dgm:pt modelId="{61CED499-4529-4192-B2F7-7D4DCC59A654}" type="sibTrans" cxnId="{9691AA13-7B76-4851-A0A0-6A83F67C11FD}">
      <dgm:prSet/>
      <dgm:spPr/>
      <dgm:t>
        <a:bodyPr/>
        <a:lstStyle/>
        <a:p>
          <a:endParaRPr lang="en-ZA"/>
        </a:p>
      </dgm:t>
    </dgm:pt>
    <dgm:pt modelId="{16F1E6F6-5406-48B8-9467-2C09546D4F01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20 years long term plan (HRD Strategy); </a:t>
          </a:r>
          <a:endParaRPr lang="en-ZA" sz="1800" dirty="0"/>
        </a:p>
      </dgm:t>
    </dgm:pt>
    <dgm:pt modelId="{84328582-EA8C-4B25-8A13-14FFB655CCD2}" type="parTrans" cxnId="{78037278-26A3-48B0-9252-426C7C99A122}">
      <dgm:prSet/>
      <dgm:spPr/>
      <dgm:t>
        <a:bodyPr/>
        <a:lstStyle/>
        <a:p>
          <a:endParaRPr lang="en-ZA"/>
        </a:p>
      </dgm:t>
    </dgm:pt>
    <dgm:pt modelId="{CDBFE4AE-1FB5-46FE-A1DD-40E9886122C8}" type="sibTrans" cxnId="{78037278-26A3-48B0-9252-426C7C99A122}">
      <dgm:prSet/>
      <dgm:spPr/>
      <dgm:t>
        <a:bodyPr/>
        <a:lstStyle/>
        <a:p>
          <a:endParaRPr lang="en-ZA"/>
        </a:p>
      </dgm:t>
    </dgm:pt>
    <dgm:pt modelId="{83C5A5C2-8849-4846-A6B3-406DEECE84F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5 years implementation plan (NIHRD Plan);</a:t>
          </a:r>
          <a:endParaRPr lang="en-ZA" sz="1800" dirty="0"/>
        </a:p>
      </dgm:t>
    </dgm:pt>
    <dgm:pt modelId="{03E2C23B-E72E-4E11-B417-2330B9428B96}" type="parTrans" cxnId="{75A58F75-4B84-48A0-BF74-6F0EF3F2FC0F}">
      <dgm:prSet/>
      <dgm:spPr/>
      <dgm:t>
        <a:bodyPr/>
        <a:lstStyle/>
        <a:p>
          <a:endParaRPr lang="en-ZA"/>
        </a:p>
      </dgm:t>
    </dgm:pt>
    <dgm:pt modelId="{5EDA35E9-2399-4820-900C-4B491E5EC5C8}" type="sibTrans" cxnId="{75A58F75-4B84-48A0-BF74-6F0EF3F2FC0F}">
      <dgm:prSet/>
      <dgm:spPr/>
      <dgm:t>
        <a:bodyPr/>
        <a:lstStyle/>
        <a:p>
          <a:endParaRPr lang="en-ZA"/>
        </a:p>
      </dgm:t>
    </dgm:pt>
    <dgm:pt modelId="{BC15E19A-4ED3-4381-815C-DF16B24F5AA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Monitoring &amp; Reporting  </a:t>
          </a:r>
          <a:endParaRPr lang="en-ZA" sz="1800" dirty="0"/>
        </a:p>
      </dgm:t>
    </dgm:pt>
    <dgm:pt modelId="{91CDE198-4320-4367-BECC-B5FFFDCFB0F2}" type="parTrans" cxnId="{DBE04FB2-CF5F-467C-AEC7-088031A86771}">
      <dgm:prSet/>
      <dgm:spPr/>
      <dgm:t>
        <a:bodyPr/>
        <a:lstStyle/>
        <a:p>
          <a:endParaRPr lang="en-ZA"/>
        </a:p>
      </dgm:t>
    </dgm:pt>
    <dgm:pt modelId="{0D0FE327-93A6-4BDD-9A1E-0AB8142E595B}" type="sibTrans" cxnId="{DBE04FB2-CF5F-467C-AEC7-088031A86771}">
      <dgm:prSet/>
      <dgm:spPr/>
      <dgm:t>
        <a:bodyPr/>
        <a:lstStyle/>
        <a:p>
          <a:endParaRPr lang="en-ZA"/>
        </a:p>
      </dgm:t>
    </dgm:pt>
    <dgm:pt modelId="{0E7259AE-AEA4-4FFE-A0C4-E3B3AE26614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Quarterly performance reports by provinces;</a:t>
          </a:r>
          <a:endParaRPr lang="en-ZA" sz="1800" dirty="0"/>
        </a:p>
      </dgm:t>
    </dgm:pt>
    <dgm:pt modelId="{D1EB07FC-0ED5-4669-BAD2-698673DB7B4A}" type="parTrans" cxnId="{236D8DF2-24F8-4888-B65F-506DC87D2A81}">
      <dgm:prSet/>
      <dgm:spPr/>
      <dgm:t>
        <a:bodyPr/>
        <a:lstStyle/>
        <a:p>
          <a:endParaRPr lang="en-ZA"/>
        </a:p>
      </dgm:t>
    </dgm:pt>
    <dgm:pt modelId="{178147FD-4C2A-4EEE-AF80-2DE4D7776D3C}" type="sibTrans" cxnId="{236D8DF2-24F8-4888-B65F-506DC87D2A81}">
      <dgm:prSet/>
      <dgm:spPr/>
      <dgm:t>
        <a:bodyPr/>
        <a:lstStyle/>
        <a:p>
          <a:endParaRPr lang="en-ZA"/>
        </a:p>
      </dgm:t>
    </dgm:pt>
    <dgm:pt modelId="{CDF75AA8-FD8B-4415-A58A-345B343D9CA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HRDC annual report.  </a:t>
          </a:r>
          <a:endParaRPr lang="en-ZA" sz="1800" dirty="0"/>
        </a:p>
      </dgm:t>
    </dgm:pt>
    <dgm:pt modelId="{5975C7E2-07ED-4C50-AA9E-D042B65A0B42}" type="parTrans" cxnId="{3288E173-B3EC-4D7D-A6BF-992BF1823968}">
      <dgm:prSet/>
      <dgm:spPr/>
      <dgm:t>
        <a:bodyPr/>
        <a:lstStyle/>
        <a:p>
          <a:endParaRPr lang="en-ZA"/>
        </a:p>
      </dgm:t>
    </dgm:pt>
    <dgm:pt modelId="{A56CD60A-AF74-431A-BA75-B67358CDFDB8}" type="sibTrans" cxnId="{3288E173-B3EC-4D7D-A6BF-992BF1823968}">
      <dgm:prSet/>
      <dgm:spPr/>
      <dgm:t>
        <a:bodyPr/>
        <a:lstStyle/>
        <a:p>
          <a:endParaRPr lang="en-ZA"/>
        </a:p>
      </dgm:t>
    </dgm:pt>
    <dgm:pt modelId="{51CA283F-66AC-4FCF-8439-8C5D2DAD52F1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Evaluation  </a:t>
          </a:r>
        </a:p>
        <a:p>
          <a:r>
            <a:rPr lang="en-ZA" sz="1800" dirty="0" smtClean="0"/>
            <a:t>Types of evaluation every 5 years: </a:t>
          </a:r>
          <a:endParaRPr lang="en-ZA" sz="1800" dirty="0"/>
        </a:p>
      </dgm:t>
    </dgm:pt>
    <dgm:pt modelId="{9A56D8F5-C5D5-4D2B-B1FB-E15086C1A9AE}" type="parTrans" cxnId="{351C10D9-1982-437B-A5E4-F2E6B9E9EFAC}">
      <dgm:prSet/>
      <dgm:spPr/>
      <dgm:t>
        <a:bodyPr/>
        <a:lstStyle/>
        <a:p>
          <a:endParaRPr lang="en-ZA"/>
        </a:p>
      </dgm:t>
    </dgm:pt>
    <dgm:pt modelId="{B562EE3E-F71B-4D76-896A-384E5AAC106A}" type="sibTrans" cxnId="{351C10D9-1982-437B-A5E4-F2E6B9E9EFAC}">
      <dgm:prSet/>
      <dgm:spPr/>
      <dgm:t>
        <a:bodyPr/>
        <a:lstStyle/>
        <a:p>
          <a:endParaRPr lang="en-ZA"/>
        </a:p>
      </dgm:t>
    </dgm:pt>
    <dgm:pt modelId="{6DB8F81B-DD74-4575-B0F4-E9A4DC06F4C0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Baseline Evaluation: 2010 </a:t>
          </a:r>
          <a:endParaRPr lang="en-ZA" sz="1800" dirty="0"/>
        </a:p>
      </dgm:t>
    </dgm:pt>
    <dgm:pt modelId="{C8774617-73B8-4A5F-ACC0-3D29E655E13D}" type="parTrans" cxnId="{06B53E6E-DA5C-4266-9DB0-336E71C66A4E}">
      <dgm:prSet/>
      <dgm:spPr/>
      <dgm:t>
        <a:bodyPr/>
        <a:lstStyle/>
        <a:p>
          <a:endParaRPr lang="en-ZA"/>
        </a:p>
      </dgm:t>
    </dgm:pt>
    <dgm:pt modelId="{D73484BC-BB19-4C68-B57A-F9FFA834545B}" type="sibTrans" cxnId="{06B53E6E-DA5C-4266-9DB0-336E71C66A4E}">
      <dgm:prSet/>
      <dgm:spPr/>
      <dgm:t>
        <a:bodyPr/>
        <a:lstStyle/>
        <a:p>
          <a:endParaRPr lang="en-ZA"/>
        </a:p>
      </dgm:t>
    </dgm:pt>
    <dgm:pt modelId="{4A4E7C8B-C7D7-42FB-ADB9-2F2EDB56AD5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Formative Evaluation: 2015 </a:t>
          </a:r>
          <a:endParaRPr lang="en-ZA" sz="1800" dirty="0"/>
        </a:p>
      </dgm:t>
    </dgm:pt>
    <dgm:pt modelId="{A28056A5-21B5-4378-BB83-8C44D6811CA0}" type="parTrans" cxnId="{C96C3777-A422-422B-9516-B45D05B735EF}">
      <dgm:prSet/>
      <dgm:spPr/>
      <dgm:t>
        <a:bodyPr/>
        <a:lstStyle/>
        <a:p>
          <a:endParaRPr lang="en-ZA"/>
        </a:p>
      </dgm:t>
    </dgm:pt>
    <dgm:pt modelId="{7A273B12-960A-4C8F-899E-3D10DE1B9904}" type="sibTrans" cxnId="{C96C3777-A422-422B-9516-B45D05B735EF}">
      <dgm:prSet/>
      <dgm:spPr/>
      <dgm:t>
        <a:bodyPr/>
        <a:lstStyle/>
        <a:p>
          <a:endParaRPr lang="en-ZA"/>
        </a:p>
      </dgm:t>
    </dgm:pt>
    <dgm:pt modelId="{C690F5FB-0192-4605-88E8-2A7BDA17602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Midterm reports;</a:t>
          </a:r>
          <a:endParaRPr lang="en-ZA" sz="1800" dirty="0"/>
        </a:p>
      </dgm:t>
    </dgm:pt>
    <dgm:pt modelId="{8653C229-4C1E-402F-A098-4F848328A780}" type="parTrans" cxnId="{33E562CC-6B2D-4C72-A1A9-9D8252B006CE}">
      <dgm:prSet/>
      <dgm:spPr/>
      <dgm:t>
        <a:bodyPr/>
        <a:lstStyle/>
        <a:p>
          <a:endParaRPr lang="en-ZA"/>
        </a:p>
      </dgm:t>
    </dgm:pt>
    <dgm:pt modelId="{21CB01DA-64DB-40A3-A2F6-CAAFD6CE427D}" type="sibTrans" cxnId="{33E562CC-6B2D-4C72-A1A9-9D8252B006CE}">
      <dgm:prSet/>
      <dgm:spPr/>
      <dgm:t>
        <a:bodyPr/>
        <a:lstStyle/>
        <a:p>
          <a:endParaRPr lang="en-ZA"/>
        </a:p>
      </dgm:t>
    </dgm:pt>
    <dgm:pt modelId="{BE995C89-7826-42B1-85A2-E961C350C730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Midterm evaluation: 2020 </a:t>
          </a:r>
          <a:endParaRPr lang="en-ZA" sz="1800" dirty="0"/>
        </a:p>
      </dgm:t>
    </dgm:pt>
    <dgm:pt modelId="{2591AC54-AD88-4DC6-9A19-4E41713899BF}" type="parTrans" cxnId="{FAF6306E-7FFF-4F69-8CA0-D8FF9B8FFC2A}">
      <dgm:prSet/>
      <dgm:spPr/>
      <dgm:t>
        <a:bodyPr/>
        <a:lstStyle/>
        <a:p>
          <a:endParaRPr lang="en-ZA"/>
        </a:p>
      </dgm:t>
    </dgm:pt>
    <dgm:pt modelId="{D9CC917A-5164-40E0-9DF3-A67AA1F766CF}" type="sibTrans" cxnId="{FAF6306E-7FFF-4F69-8CA0-D8FF9B8FFC2A}">
      <dgm:prSet/>
      <dgm:spPr/>
      <dgm:t>
        <a:bodyPr/>
        <a:lstStyle/>
        <a:p>
          <a:endParaRPr lang="en-ZA"/>
        </a:p>
      </dgm:t>
    </dgm:pt>
    <dgm:pt modelId="{1B72D076-4D2C-4F85-A927-F2CCE665F5E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Summative evaluation: 2025 </a:t>
          </a:r>
          <a:endParaRPr lang="en-ZA" sz="1800" dirty="0"/>
        </a:p>
      </dgm:t>
    </dgm:pt>
    <dgm:pt modelId="{C28F42CF-9ABD-47D3-BC65-9480E5296CB9}" type="parTrans" cxnId="{95F2DA57-C5F8-4DDB-8977-7F239D526BB2}">
      <dgm:prSet/>
      <dgm:spPr/>
      <dgm:t>
        <a:bodyPr/>
        <a:lstStyle/>
        <a:p>
          <a:endParaRPr lang="en-ZA"/>
        </a:p>
      </dgm:t>
    </dgm:pt>
    <dgm:pt modelId="{3CA2D84F-ABA1-4A43-97FD-DF30C54F1B15}" type="sibTrans" cxnId="{95F2DA57-C5F8-4DDB-8977-7F239D526BB2}">
      <dgm:prSet/>
      <dgm:spPr/>
      <dgm:t>
        <a:bodyPr/>
        <a:lstStyle/>
        <a:p>
          <a:endParaRPr lang="en-ZA"/>
        </a:p>
      </dgm:t>
    </dgm:pt>
    <dgm:pt modelId="{3D22AE41-25C9-4ABC-AA96-C1A5AB85E3B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Impact evaluation: 2030 </a:t>
          </a:r>
          <a:endParaRPr lang="en-ZA" sz="1800" dirty="0"/>
        </a:p>
      </dgm:t>
    </dgm:pt>
    <dgm:pt modelId="{A318A15D-931E-4933-B903-162526DBE9D9}" type="parTrans" cxnId="{9E7A5763-3948-461E-AB28-6F8F6AD05A3F}">
      <dgm:prSet/>
      <dgm:spPr/>
      <dgm:t>
        <a:bodyPr/>
        <a:lstStyle/>
        <a:p>
          <a:endParaRPr lang="en-ZA"/>
        </a:p>
      </dgm:t>
    </dgm:pt>
    <dgm:pt modelId="{15882D68-4092-4AD0-A8EB-5F69D7F4C2B6}" type="sibTrans" cxnId="{9E7A5763-3948-461E-AB28-6F8F6AD05A3F}">
      <dgm:prSet/>
      <dgm:spPr/>
      <dgm:t>
        <a:bodyPr/>
        <a:lstStyle/>
        <a:p>
          <a:endParaRPr lang="en-ZA"/>
        </a:p>
      </dgm:t>
    </dgm:pt>
    <dgm:pt modelId="{9488000C-790C-4065-A5BC-3FA196028D50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3 years HRDC Secretariat strategic plan in line with MTSF; and </a:t>
          </a:r>
          <a:endParaRPr lang="en-ZA" sz="1800" dirty="0"/>
        </a:p>
      </dgm:t>
    </dgm:pt>
    <dgm:pt modelId="{F6399E62-B8B2-40F5-BA31-CEA808461C71}" type="parTrans" cxnId="{BE681334-D1C2-4BED-B604-D849BD947BCB}">
      <dgm:prSet/>
      <dgm:spPr/>
      <dgm:t>
        <a:bodyPr/>
        <a:lstStyle/>
        <a:p>
          <a:endParaRPr lang="en-ZA"/>
        </a:p>
      </dgm:t>
    </dgm:pt>
    <dgm:pt modelId="{B0DE003D-DC5F-4486-8072-732E44823BAF}" type="sibTrans" cxnId="{BE681334-D1C2-4BED-B604-D849BD947BCB}">
      <dgm:prSet/>
      <dgm:spPr/>
      <dgm:t>
        <a:bodyPr/>
        <a:lstStyle/>
        <a:p>
          <a:endParaRPr lang="en-ZA"/>
        </a:p>
      </dgm:t>
    </dgm:pt>
    <dgm:pt modelId="{12A9FD21-D03C-4AAB-AD07-E3E70A545ECD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1 year HRDC Secretariat annual plan. </a:t>
          </a:r>
          <a:endParaRPr lang="en-ZA" sz="1800" dirty="0"/>
        </a:p>
      </dgm:t>
    </dgm:pt>
    <dgm:pt modelId="{5DB4D321-C3CA-4979-9F4F-D6C5E5EFF805}" type="parTrans" cxnId="{3C9FC04B-BD6E-400D-89A8-6D896F227A14}">
      <dgm:prSet/>
      <dgm:spPr/>
      <dgm:t>
        <a:bodyPr/>
        <a:lstStyle/>
        <a:p>
          <a:endParaRPr lang="en-ZA"/>
        </a:p>
      </dgm:t>
    </dgm:pt>
    <dgm:pt modelId="{8014D17B-FDB8-46D8-8764-C887D3F797C6}" type="sibTrans" cxnId="{3C9FC04B-BD6E-400D-89A8-6D896F227A14}">
      <dgm:prSet/>
      <dgm:spPr/>
      <dgm:t>
        <a:bodyPr/>
        <a:lstStyle/>
        <a:p>
          <a:endParaRPr lang="en-ZA"/>
        </a:p>
      </dgm:t>
    </dgm:pt>
    <dgm:pt modelId="{60823BB3-0651-4F30-AD86-6B78362CD5F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Lead Department reports; and </a:t>
          </a:r>
          <a:endParaRPr lang="en-ZA" sz="1800" dirty="0"/>
        </a:p>
      </dgm:t>
    </dgm:pt>
    <dgm:pt modelId="{7CB83827-7195-4D8E-907B-F001006BE808}" type="parTrans" cxnId="{6B70ACF4-0CC7-48BA-AC33-5634CB5C457A}">
      <dgm:prSet/>
      <dgm:spPr/>
      <dgm:t>
        <a:bodyPr/>
        <a:lstStyle/>
        <a:p>
          <a:endParaRPr lang="en-ZA"/>
        </a:p>
      </dgm:t>
    </dgm:pt>
    <dgm:pt modelId="{B0EB7E63-6793-45A2-857F-33CB8EA279B4}" type="sibTrans" cxnId="{6B70ACF4-0CC7-48BA-AC33-5634CB5C457A}">
      <dgm:prSet/>
      <dgm:spPr/>
      <dgm:t>
        <a:bodyPr/>
        <a:lstStyle/>
        <a:p>
          <a:endParaRPr lang="en-ZA"/>
        </a:p>
      </dgm:t>
    </dgm:pt>
    <dgm:pt modelId="{D4FE0846-67B8-4F84-8C35-57E85A55D87C}" type="pres">
      <dgm:prSet presAssocID="{0BC05D03-DF5E-48D2-A91D-A83D1EF59EF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5D3A91C-BA65-45D5-A34C-36E7DFF735D7}" type="pres">
      <dgm:prSet presAssocID="{8B890FBE-1949-41F4-9E9A-706E909D8B78}" presName="composite" presStyleCnt="0"/>
      <dgm:spPr/>
    </dgm:pt>
    <dgm:pt modelId="{B9632C50-D6C5-4AF7-9291-7237D5621995}" type="pres">
      <dgm:prSet presAssocID="{8B890FBE-1949-41F4-9E9A-706E909D8B78}" presName="imagSh" presStyleLbl="bgImgPlace1" presStyleIdx="0" presStyleCnt="3"/>
      <dgm:spPr/>
    </dgm:pt>
    <dgm:pt modelId="{AFA8B545-A017-4284-8AA5-C5CE66E201A1}" type="pres">
      <dgm:prSet presAssocID="{8B890FBE-1949-41F4-9E9A-706E909D8B78}" presName="txNode" presStyleLbl="node1" presStyleIdx="0" presStyleCnt="3" custScaleY="14989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341EC45-44AB-4FBC-A01A-8E8A026D4403}" type="pres">
      <dgm:prSet presAssocID="{61CED499-4529-4192-B2F7-7D4DCC59A654}" presName="sibTrans" presStyleLbl="sibTrans2D1" presStyleIdx="0" presStyleCnt="2"/>
      <dgm:spPr/>
      <dgm:t>
        <a:bodyPr/>
        <a:lstStyle/>
        <a:p>
          <a:endParaRPr lang="en-ZA"/>
        </a:p>
      </dgm:t>
    </dgm:pt>
    <dgm:pt modelId="{60B8F15B-35CA-4BC4-8A1D-8A64F1685AC0}" type="pres">
      <dgm:prSet presAssocID="{61CED499-4529-4192-B2F7-7D4DCC59A654}" presName="connTx" presStyleLbl="sibTrans2D1" presStyleIdx="0" presStyleCnt="2"/>
      <dgm:spPr/>
      <dgm:t>
        <a:bodyPr/>
        <a:lstStyle/>
        <a:p>
          <a:endParaRPr lang="en-ZA"/>
        </a:p>
      </dgm:t>
    </dgm:pt>
    <dgm:pt modelId="{C53C13F7-ED80-4085-ADBF-34252279AFCF}" type="pres">
      <dgm:prSet presAssocID="{BC15E19A-4ED3-4381-815C-DF16B24F5AAF}" presName="composite" presStyleCnt="0"/>
      <dgm:spPr/>
    </dgm:pt>
    <dgm:pt modelId="{64C8EB30-E0B5-40A4-A1A8-167C6B1582B9}" type="pres">
      <dgm:prSet presAssocID="{BC15E19A-4ED3-4381-815C-DF16B24F5AAF}" presName="imagSh" presStyleLbl="bgImgPlace1" presStyleIdx="1" presStyleCnt="3"/>
      <dgm:spPr/>
    </dgm:pt>
    <dgm:pt modelId="{8D08DB5B-1CA8-4B02-B3E0-094725892BF5}" type="pres">
      <dgm:prSet presAssocID="{BC15E19A-4ED3-4381-815C-DF16B24F5AAF}" presName="txNode" presStyleLbl="node1" presStyleIdx="1" presStyleCnt="3" custScaleY="14989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2A16D8-B707-4231-9E76-A18FFBCFBDE9}" type="pres">
      <dgm:prSet presAssocID="{0D0FE327-93A6-4BDD-9A1E-0AB8142E595B}" presName="sibTrans" presStyleLbl="sibTrans2D1" presStyleIdx="1" presStyleCnt="2"/>
      <dgm:spPr/>
      <dgm:t>
        <a:bodyPr/>
        <a:lstStyle/>
        <a:p>
          <a:endParaRPr lang="en-ZA"/>
        </a:p>
      </dgm:t>
    </dgm:pt>
    <dgm:pt modelId="{610A5D19-8777-4539-A4E2-92CAF49CEEF7}" type="pres">
      <dgm:prSet presAssocID="{0D0FE327-93A6-4BDD-9A1E-0AB8142E595B}" presName="connTx" presStyleLbl="sibTrans2D1" presStyleIdx="1" presStyleCnt="2"/>
      <dgm:spPr/>
      <dgm:t>
        <a:bodyPr/>
        <a:lstStyle/>
        <a:p>
          <a:endParaRPr lang="en-ZA"/>
        </a:p>
      </dgm:t>
    </dgm:pt>
    <dgm:pt modelId="{291DE73C-3525-4398-9FD3-7B9D01231D93}" type="pres">
      <dgm:prSet presAssocID="{51CA283F-66AC-4FCF-8439-8C5D2DAD52F1}" presName="composite" presStyleCnt="0"/>
      <dgm:spPr/>
    </dgm:pt>
    <dgm:pt modelId="{C67D4A9F-57DF-4378-855A-495D3614FC8B}" type="pres">
      <dgm:prSet presAssocID="{51CA283F-66AC-4FCF-8439-8C5D2DAD52F1}" presName="imagSh" presStyleLbl="bgImgPlace1" presStyleIdx="2" presStyleCnt="3"/>
      <dgm:spPr/>
    </dgm:pt>
    <dgm:pt modelId="{29215FCB-7595-4171-8A7C-D0188E61CDD8}" type="pres">
      <dgm:prSet presAssocID="{51CA283F-66AC-4FCF-8439-8C5D2DAD52F1}" presName="txNode" presStyleLbl="node1" presStyleIdx="2" presStyleCnt="3" custScaleX="114279" custScaleY="15669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BE04FB2-CF5F-467C-AEC7-088031A86771}" srcId="{0BC05D03-DF5E-48D2-A91D-A83D1EF59EFD}" destId="{BC15E19A-4ED3-4381-815C-DF16B24F5AAF}" srcOrd="1" destOrd="0" parTransId="{91CDE198-4320-4367-BECC-B5FFFDCFB0F2}" sibTransId="{0D0FE327-93A6-4BDD-9A1E-0AB8142E595B}"/>
    <dgm:cxn modelId="{65AD0A4E-BF4E-4EF9-80E5-F06668517BA7}" type="presOf" srcId="{BE995C89-7826-42B1-85A2-E961C350C730}" destId="{29215FCB-7595-4171-8A7C-D0188E61CDD8}" srcOrd="0" destOrd="3" presId="urn:microsoft.com/office/officeart/2005/8/layout/hProcess10"/>
    <dgm:cxn modelId="{CCBB8AC5-D39B-4E50-BB90-A26ABB789372}" type="presOf" srcId="{0D0FE327-93A6-4BDD-9A1E-0AB8142E595B}" destId="{172A16D8-B707-4231-9E76-A18FFBCFBDE9}" srcOrd="0" destOrd="0" presId="urn:microsoft.com/office/officeart/2005/8/layout/hProcess10"/>
    <dgm:cxn modelId="{3C9FC04B-BD6E-400D-89A8-6D896F227A14}" srcId="{8B890FBE-1949-41F4-9E9A-706E909D8B78}" destId="{12A9FD21-D03C-4AAB-AD07-E3E70A545ECD}" srcOrd="3" destOrd="0" parTransId="{5DB4D321-C3CA-4979-9F4F-D6C5E5EFF805}" sibTransId="{8014D17B-FDB8-46D8-8764-C887D3F797C6}"/>
    <dgm:cxn modelId="{A2C491B5-926C-4D44-AB9B-061B31BAAEBB}" type="presOf" srcId="{12A9FD21-D03C-4AAB-AD07-E3E70A545ECD}" destId="{AFA8B545-A017-4284-8AA5-C5CE66E201A1}" srcOrd="0" destOrd="4" presId="urn:microsoft.com/office/officeart/2005/8/layout/hProcess10"/>
    <dgm:cxn modelId="{75A58F75-4B84-48A0-BF74-6F0EF3F2FC0F}" srcId="{8B890FBE-1949-41F4-9E9A-706E909D8B78}" destId="{83C5A5C2-8849-4846-A6B3-406DEECE84FB}" srcOrd="1" destOrd="0" parTransId="{03E2C23B-E72E-4E11-B417-2330B9428B96}" sibTransId="{5EDA35E9-2399-4820-900C-4B491E5EC5C8}"/>
    <dgm:cxn modelId="{F274BAAF-9D4B-4651-9857-43222F13D943}" type="presOf" srcId="{BC15E19A-4ED3-4381-815C-DF16B24F5AAF}" destId="{8D08DB5B-1CA8-4B02-B3E0-094725892BF5}" srcOrd="0" destOrd="0" presId="urn:microsoft.com/office/officeart/2005/8/layout/hProcess10"/>
    <dgm:cxn modelId="{9691AA13-7B76-4851-A0A0-6A83F67C11FD}" srcId="{0BC05D03-DF5E-48D2-A91D-A83D1EF59EFD}" destId="{8B890FBE-1949-41F4-9E9A-706E909D8B78}" srcOrd="0" destOrd="0" parTransId="{DF3AFF1C-51EC-4967-B0F5-EAE1B6A76AD6}" sibTransId="{61CED499-4529-4192-B2F7-7D4DCC59A654}"/>
    <dgm:cxn modelId="{42143DDB-367C-4B0F-932B-184EE7EF8C2C}" type="presOf" srcId="{6DB8F81B-DD74-4575-B0F4-E9A4DC06F4C0}" destId="{29215FCB-7595-4171-8A7C-D0188E61CDD8}" srcOrd="0" destOrd="1" presId="urn:microsoft.com/office/officeart/2005/8/layout/hProcess10"/>
    <dgm:cxn modelId="{351C10D9-1982-437B-A5E4-F2E6B9E9EFAC}" srcId="{0BC05D03-DF5E-48D2-A91D-A83D1EF59EFD}" destId="{51CA283F-66AC-4FCF-8439-8C5D2DAD52F1}" srcOrd="2" destOrd="0" parTransId="{9A56D8F5-C5D5-4D2B-B1FB-E15086C1A9AE}" sibTransId="{B562EE3E-F71B-4D76-896A-384E5AAC106A}"/>
    <dgm:cxn modelId="{0A9078A1-DDE3-409D-92AC-832C204EF9C2}" type="presOf" srcId="{83C5A5C2-8849-4846-A6B3-406DEECE84FB}" destId="{AFA8B545-A017-4284-8AA5-C5CE66E201A1}" srcOrd="0" destOrd="2" presId="urn:microsoft.com/office/officeart/2005/8/layout/hProcess10"/>
    <dgm:cxn modelId="{3288E173-B3EC-4D7D-A6BF-992BF1823968}" srcId="{BC15E19A-4ED3-4381-815C-DF16B24F5AAF}" destId="{CDF75AA8-FD8B-4415-A58A-345B343D9CA7}" srcOrd="3" destOrd="0" parTransId="{5975C7E2-07ED-4C50-AA9E-D042B65A0B42}" sibTransId="{A56CD60A-AF74-431A-BA75-B67358CDFDB8}"/>
    <dgm:cxn modelId="{676F0E94-5650-49B4-BC76-1BA23627F929}" type="presOf" srcId="{3D22AE41-25C9-4ABC-AA96-C1A5AB85E3BE}" destId="{29215FCB-7595-4171-8A7C-D0188E61CDD8}" srcOrd="0" destOrd="5" presId="urn:microsoft.com/office/officeart/2005/8/layout/hProcess10"/>
    <dgm:cxn modelId="{2F44789C-7365-4595-8797-3A8763907827}" type="presOf" srcId="{16F1E6F6-5406-48B8-9467-2C09546D4F01}" destId="{AFA8B545-A017-4284-8AA5-C5CE66E201A1}" srcOrd="0" destOrd="1" presId="urn:microsoft.com/office/officeart/2005/8/layout/hProcess10"/>
    <dgm:cxn modelId="{1728857A-6B7D-454A-8CAD-E2FC67BC4D3C}" type="presOf" srcId="{C690F5FB-0192-4605-88E8-2A7BDA17602A}" destId="{8D08DB5B-1CA8-4B02-B3E0-094725892BF5}" srcOrd="0" destOrd="2" presId="urn:microsoft.com/office/officeart/2005/8/layout/hProcess10"/>
    <dgm:cxn modelId="{A07745B1-87FA-4598-9136-D617AF764D89}" type="presOf" srcId="{0BC05D03-DF5E-48D2-A91D-A83D1EF59EFD}" destId="{D4FE0846-67B8-4F84-8C35-57E85A55D87C}" srcOrd="0" destOrd="0" presId="urn:microsoft.com/office/officeart/2005/8/layout/hProcess10"/>
    <dgm:cxn modelId="{6B70ACF4-0CC7-48BA-AC33-5634CB5C457A}" srcId="{BC15E19A-4ED3-4381-815C-DF16B24F5AAF}" destId="{60823BB3-0651-4F30-AD86-6B78362CD5FA}" srcOrd="2" destOrd="0" parTransId="{7CB83827-7195-4D8E-907B-F001006BE808}" sibTransId="{B0EB7E63-6793-45A2-857F-33CB8EA279B4}"/>
    <dgm:cxn modelId="{61A10845-3E1B-4BD6-9EDE-12FB3C6245D3}" type="presOf" srcId="{1B72D076-4D2C-4F85-A927-F2CCE665F5E7}" destId="{29215FCB-7595-4171-8A7C-D0188E61CDD8}" srcOrd="0" destOrd="4" presId="urn:microsoft.com/office/officeart/2005/8/layout/hProcess10"/>
    <dgm:cxn modelId="{06B53E6E-DA5C-4266-9DB0-336E71C66A4E}" srcId="{51CA283F-66AC-4FCF-8439-8C5D2DAD52F1}" destId="{6DB8F81B-DD74-4575-B0F4-E9A4DC06F4C0}" srcOrd="0" destOrd="0" parTransId="{C8774617-73B8-4A5F-ACC0-3D29E655E13D}" sibTransId="{D73484BC-BB19-4C68-B57A-F9FFA834545B}"/>
    <dgm:cxn modelId="{78037278-26A3-48B0-9252-426C7C99A122}" srcId="{8B890FBE-1949-41F4-9E9A-706E909D8B78}" destId="{16F1E6F6-5406-48B8-9467-2C09546D4F01}" srcOrd="0" destOrd="0" parTransId="{84328582-EA8C-4B25-8A13-14FFB655CCD2}" sibTransId="{CDBFE4AE-1FB5-46FE-A1DD-40E9886122C8}"/>
    <dgm:cxn modelId="{33E562CC-6B2D-4C72-A1A9-9D8252B006CE}" srcId="{BC15E19A-4ED3-4381-815C-DF16B24F5AAF}" destId="{C690F5FB-0192-4605-88E8-2A7BDA17602A}" srcOrd="1" destOrd="0" parTransId="{8653C229-4C1E-402F-A098-4F848328A780}" sibTransId="{21CB01DA-64DB-40A3-A2F6-CAAFD6CE427D}"/>
    <dgm:cxn modelId="{7295B921-BFB0-4022-940B-742A307B153C}" type="presOf" srcId="{8B890FBE-1949-41F4-9E9A-706E909D8B78}" destId="{AFA8B545-A017-4284-8AA5-C5CE66E201A1}" srcOrd="0" destOrd="0" presId="urn:microsoft.com/office/officeart/2005/8/layout/hProcess10"/>
    <dgm:cxn modelId="{C96C3777-A422-422B-9516-B45D05B735EF}" srcId="{51CA283F-66AC-4FCF-8439-8C5D2DAD52F1}" destId="{4A4E7C8B-C7D7-42FB-ADB9-2F2EDB56AD5E}" srcOrd="1" destOrd="0" parTransId="{A28056A5-21B5-4378-BB83-8C44D6811CA0}" sibTransId="{7A273B12-960A-4C8F-899E-3D10DE1B9904}"/>
    <dgm:cxn modelId="{CACA0E50-E0BA-4F5B-8BC6-4656D069221E}" type="presOf" srcId="{4A4E7C8B-C7D7-42FB-ADB9-2F2EDB56AD5E}" destId="{29215FCB-7595-4171-8A7C-D0188E61CDD8}" srcOrd="0" destOrd="2" presId="urn:microsoft.com/office/officeart/2005/8/layout/hProcess10"/>
    <dgm:cxn modelId="{9E7A5763-3948-461E-AB28-6F8F6AD05A3F}" srcId="{51CA283F-66AC-4FCF-8439-8C5D2DAD52F1}" destId="{3D22AE41-25C9-4ABC-AA96-C1A5AB85E3BE}" srcOrd="4" destOrd="0" parTransId="{A318A15D-931E-4933-B903-162526DBE9D9}" sibTransId="{15882D68-4092-4AD0-A8EB-5F69D7F4C2B6}"/>
    <dgm:cxn modelId="{B583D197-3246-448D-A63C-F7FFAC4657B3}" type="presOf" srcId="{51CA283F-66AC-4FCF-8439-8C5D2DAD52F1}" destId="{29215FCB-7595-4171-8A7C-D0188E61CDD8}" srcOrd="0" destOrd="0" presId="urn:microsoft.com/office/officeart/2005/8/layout/hProcess10"/>
    <dgm:cxn modelId="{9EA5D3A0-6B54-4C98-B9A4-A087B69E11C9}" type="presOf" srcId="{9488000C-790C-4065-A5BC-3FA196028D50}" destId="{AFA8B545-A017-4284-8AA5-C5CE66E201A1}" srcOrd="0" destOrd="3" presId="urn:microsoft.com/office/officeart/2005/8/layout/hProcess10"/>
    <dgm:cxn modelId="{FAF6306E-7FFF-4F69-8CA0-D8FF9B8FFC2A}" srcId="{51CA283F-66AC-4FCF-8439-8C5D2DAD52F1}" destId="{BE995C89-7826-42B1-85A2-E961C350C730}" srcOrd="2" destOrd="0" parTransId="{2591AC54-AD88-4DC6-9A19-4E41713899BF}" sibTransId="{D9CC917A-5164-40E0-9DF3-A67AA1F766CF}"/>
    <dgm:cxn modelId="{F9BDFDBD-C081-4E05-AD1E-E86FA2899EB8}" type="presOf" srcId="{0E7259AE-AEA4-4FFE-A0C4-E3B3AE26614A}" destId="{8D08DB5B-1CA8-4B02-B3E0-094725892BF5}" srcOrd="0" destOrd="1" presId="urn:microsoft.com/office/officeart/2005/8/layout/hProcess10"/>
    <dgm:cxn modelId="{BE681334-D1C2-4BED-B604-D849BD947BCB}" srcId="{8B890FBE-1949-41F4-9E9A-706E909D8B78}" destId="{9488000C-790C-4065-A5BC-3FA196028D50}" srcOrd="2" destOrd="0" parTransId="{F6399E62-B8B2-40F5-BA31-CEA808461C71}" sibTransId="{B0DE003D-DC5F-4486-8072-732E44823BAF}"/>
    <dgm:cxn modelId="{44DB1505-EA3F-4C95-B454-DD01D32905BB}" type="presOf" srcId="{60823BB3-0651-4F30-AD86-6B78362CD5FA}" destId="{8D08DB5B-1CA8-4B02-B3E0-094725892BF5}" srcOrd="0" destOrd="3" presId="urn:microsoft.com/office/officeart/2005/8/layout/hProcess10"/>
    <dgm:cxn modelId="{36050393-DDFE-4969-8092-245A618B016B}" type="presOf" srcId="{61CED499-4529-4192-B2F7-7D4DCC59A654}" destId="{A341EC45-44AB-4FBC-A01A-8E8A026D4403}" srcOrd="0" destOrd="0" presId="urn:microsoft.com/office/officeart/2005/8/layout/hProcess10"/>
    <dgm:cxn modelId="{236D8DF2-24F8-4888-B65F-506DC87D2A81}" srcId="{BC15E19A-4ED3-4381-815C-DF16B24F5AAF}" destId="{0E7259AE-AEA4-4FFE-A0C4-E3B3AE26614A}" srcOrd="0" destOrd="0" parTransId="{D1EB07FC-0ED5-4669-BAD2-698673DB7B4A}" sibTransId="{178147FD-4C2A-4EEE-AF80-2DE4D7776D3C}"/>
    <dgm:cxn modelId="{BD8CF853-A1B1-4FFC-9264-E35755B84199}" type="presOf" srcId="{0D0FE327-93A6-4BDD-9A1E-0AB8142E595B}" destId="{610A5D19-8777-4539-A4E2-92CAF49CEEF7}" srcOrd="1" destOrd="0" presId="urn:microsoft.com/office/officeart/2005/8/layout/hProcess10"/>
    <dgm:cxn modelId="{F5871974-23B2-4992-A095-8BC20F35AFF6}" type="presOf" srcId="{61CED499-4529-4192-B2F7-7D4DCC59A654}" destId="{60B8F15B-35CA-4BC4-8A1D-8A64F1685AC0}" srcOrd="1" destOrd="0" presId="urn:microsoft.com/office/officeart/2005/8/layout/hProcess10"/>
    <dgm:cxn modelId="{95F2DA57-C5F8-4DDB-8977-7F239D526BB2}" srcId="{51CA283F-66AC-4FCF-8439-8C5D2DAD52F1}" destId="{1B72D076-4D2C-4F85-A927-F2CCE665F5E7}" srcOrd="3" destOrd="0" parTransId="{C28F42CF-9ABD-47D3-BC65-9480E5296CB9}" sibTransId="{3CA2D84F-ABA1-4A43-97FD-DF30C54F1B15}"/>
    <dgm:cxn modelId="{735D5DEF-474C-42A4-BE7F-B32E59F47734}" type="presOf" srcId="{CDF75AA8-FD8B-4415-A58A-345B343D9CA7}" destId="{8D08DB5B-1CA8-4B02-B3E0-094725892BF5}" srcOrd="0" destOrd="4" presId="urn:microsoft.com/office/officeart/2005/8/layout/hProcess10"/>
    <dgm:cxn modelId="{76BD490F-A936-45EC-B5FE-17ED1D328941}" type="presParOf" srcId="{D4FE0846-67B8-4F84-8C35-57E85A55D87C}" destId="{C5D3A91C-BA65-45D5-A34C-36E7DFF735D7}" srcOrd="0" destOrd="0" presId="urn:microsoft.com/office/officeart/2005/8/layout/hProcess10"/>
    <dgm:cxn modelId="{FEB5AEA9-4D3A-4050-B8CA-1EF035A1340A}" type="presParOf" srcId="{C5D3A91C-BA65-45D5-A34C-36E7DFF735D7}" destId="{B9632C50-D6C5-4AF7-9291-7237D5621995}" srcOrd="0" destOrd="0" presId="urn:microsoft.com/office/officeart/2005/8/layout/hProcess10"/>
    <dgm:cxn modelId="{9E553FDD-73D0-4D08-95CB-A1BFC13F00C4}" type="presParOf" srcId="{C5D3A91C-BA65-45D5-A34C-36E7DFF735D7}" destId="{AFA8B545-A017-4284-8AA5-C5CE66E201A1}" srcOrd="1" destOrd="0" presId="urn:microsoft.com/office/officeart/2005/8/layout/hProcess10"/>
    <dgm:cxn modelId="{912B114B-38FD-4B9F-9BA2-1B61CC461C88}" type="presParOf" srcId="{D4FE0846-67B8-4F84-8C35-57E85A55D87C}" destId="{A341EC45-44AB-4FBC-A01A-8E8A026D4403}" srcOrd="1" destOrd="0" presId="urn:microsoft.com/office/officeart/2005/8/layout/hProcess10"/>
    <dgm:cxn modelId="{7ED35918-5904-4F04-A77A-A9B621C3BA59}" type="presParOf" srcId="{A341EC45-44AB-4FBC-A01A-8E8A026D4403}" destId="{60B8F15B-35CA-4BC4-8A1D-8A64F1685AC0}" srcOrd="0" destOrd="0" presId="urn:microsoft.com/office/officeart/2005/8/layout/hProcess10"/>
    <dgm:cxn modelId="{FB7EE172-CA26-4AA0-86CB-A917E6C8C4C3}" type="presParOf" srcId="{D4FE0846-67B8-4F84-8C35-57E85A55D87C}" destId="{C53C13F7-ED80-4085-ADBF-34252279AFCF}" srcOrd="2" destOrd="0" presId="urn:microsoft.com/office/officeart/2005/8/layout/hProcess10"/>
    <dgm:cxn modelId="{7DF33A32-79D3-489E-837C-EA06C10762BD}" type="presParOf" srcId="{C53C13F7-ED80-4085-ADBF-34252279AFCF}" destId="{64C8EB30-E0B5-40A4-A1A8-167C6B1582B9}" srcOrd="0" destOrd="0" presId="urn:microsoft.com/office/officeart/2005/8/layout/hProcess10"/>
    <dgm:cxn modelId="{F7FE2F72-C395-4A95-A1D7-538E3EE53A6A}" type="presParOf" srcId="{C53C13F7-ED80-4085-ADBF-34252279AFCF}" destId="{8D08DB5B-1CA8-4B02-B3E0-094725892BF5}" srcOrd="1" destOrd="0" presId="urn:microsoft.com/office/officeart/2005/8/layout/hProcess10"/>
    <dgm:cxn modelId="{2D9116B4-D472-4B35-9933-90987736E87F}" type="presParOf" srcId="{D4FE0846-67B8-4F84-8C35-57E85A55D87C}" destId="{172A16D8-B707-4231-9E76-A18FFBCFBDE9}" srcOrd="3" destOrd="0" presId="urn:microsoft.com/office/officeart/2005/8/layout/hProcess10"/>
    <dgm:cxn modelId="{30894937-7291-47AB-A25D-D7460B088CE2}" type="presParOf" srcId="{172A16D8-B707-4231-9E76-A18FFBCFBDE9}" destId="{610A5D19-8777-4539-A4E2-92CAF49CEEF7}" srcOrd="0" destOrd="0" presId="urn:microsoft.com/office/officeart/2005/8/layout/hProcess10"/>
    <dgm:cxn modelId="{8D7C5F56-33A2-472F-8F20-D5FDAD23116F}" type="presParOf" srcId="{D4FE0846-67B8-4F84-8C35-57E85A55D87C}" destId="{291DE73C-3525-4398-9FD3-7B9D01231D93}" srcOrd="4" destOrd="0" presId="urn:microsoft.com/office/officeart/2005/8/layout/hProcess10"/>
    <dgm:cxn modelId="{DC123B6D-D9BA-45EF-83C9-5CEB5BDB350B}" type="presParOf" srcId="{291DE73C-3525-4398-9FD3-7B9D01231D93}" destId="{C67D4A9F-57DF-4378-855A-495D3614FC8B}" srcOrd="0" destOrd="0" presId="urn:microsoft.com/office/officeart/2005/8/layout/hProcess10"/>
    <dgm:cxn modelId="{DE02F0D9-1332-4318-A839-3CB8F7343831}" type="presParOf" srcId="{291DE73C-3525-4398-9FD3-7B9D01231D93}" destId="{29215FCB-7595-4171-8A7C-D0188E61CDD8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85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855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2FD71A-A786-794A-B053-F87BDED9FACB}" type="datetimeFigureOut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5024" cy="49585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08562"/>
            <a:ext cx="2945024" cy="495854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846E24B-244D-004C-960A-500558834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7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85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855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85D6091-3B89-7748-B66A-7719F91C51E7}" type="datetimeFigureOut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2950"/>
            <a:ext cx="65849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4" y="4705074"/>
            <a:ext cx="5436235" cy="4457937"/>
          </a:xfrm>
          <a:prstGeom prst="rect">
            <a:avLst/>
          </a:prstGeom>
        </p:spPr>
        <p:txBody>
          <a:bodyPr vert="horz" lIns="91303" tIns="45651" rIns="91303" bIns="4565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562"/>
            <a:ext cx="2945024" cy="49585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08562"/>
            <a:ext cx="2945024" cy="495854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73C2579-082F-9045-8A05-2FAB651EC1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13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2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41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5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692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1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68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07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775" y="742950"/>
            <a:ext cx="658495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1836" indent="-2853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1286" indent="-22825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7800" indent="-22825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4314" indent="-22825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0828" indent="-2282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67342" indent="-2282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3857" indent="-2282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0371" indent="-2282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10BD37-6946-2F4D-8CFB-8861F2733DC0}" type="slidenum">
              <a:rPr lang="en-ZA"/>
              <a:pPr eaLnBrk="1" hangingPunct="1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198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C2579-082F-9045-8A05-2FAB651EC1A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3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C2579-082F-9045-8A05-2FAB651EC1A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9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90"/>
            <a:ext cx="10337562" cy="11652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3000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9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3EC88F4-3288-C340-9163-EB0BA2C19BB5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78DF-3616-4967-A144-739572D6707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F4D01-81B1-4EA4-9426-0E76A4AEBC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0"/>
            <a:ext cx="5270130" cy="47244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616" y="1600200"/>
            <a:ext cx="5270130" cy="47244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C367-373E-4A19-B667-C431A93FF70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6D48F9-912A-4D9D-9BA9-C5DD52B179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9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DDC6-5D19-4901-87AB-005140388C5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FEF7BC-BB4F-4D7B-9CB2-12486EB2E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46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F271-864C-4AAB-9F9C-F27F1DDABDB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1BC896-38B1-461A-A101-18BCEEA512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66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0"/>
            <a:ext cx="9729470" cy="6413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387" y="1143001"/>
            <a:ext cx="6798805" cy="498474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143001"/>
            <a:ext cx="4001161" cy="49831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2415-5938-4227-BB64-DBBB7B98A40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016B18-5BE9-41C2-8041-ABDC19CC3F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3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00"/>
            <a:ext cx="9729470" cy="566738"/>
          </a:xfrm>
        </p:spPr>
        <p:txBody>
          <a:bodyPr anchor="b">
            <a:normAutofit/>
          </a:bodyPr>
          <a:lstStyle>
            <a:lvl1pPr algn="ctr">
              <a:defRPr sz="23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092" y="1143000"/>
            <a:ext cx="10945654" cy="5181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DF90E-B095-4CB3-B246-666BF163C62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988F79-D77A-4CA7-9441-971615D32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46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92"/>
            <a:ext cx="10337562" cy="1165225"/>
          </a:xfrm>
        </p:spPr>
        <p:txBody>
          <a:bodyPr>
            <a:normAutofit/>
          </a:bodyPr>
          <a:lstStyle>
            <a:lvl1pPr>
              <a:defRPr sz="3008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2256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9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3EC88F4-3288-C340-9163-EB0BA2C19BB5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7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9D0F-4A1F-1046-A4FB-DC712DA53FB0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8E1C-F6CF-294A-AFAC-66559C1A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98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270130" cy="4724400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353"/>
            </a:lvl6pPr>
            <a:lvl7pPr>
              <a:defRPr sz="1353"/>
            </a:lvl7pPr>
            <a:lvl8pPr>
              <a:defRPr sz="1353"/>
            </a:lvl8pPr>
            <a:lvl9pPr>
              <a:defRPr sz="135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616" y="1600201"/>
            <a:ext cx="5270130" cy="4724400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353"/>
            </a:lvl6pPr>
            <a:lvl7pPr>
              <a:defRPr sz="1353"/>
            </a:lvl7pPr>
            <a:lvl8pPr>
              <a:defRPr sz="1353"/>
            </a:lvl8pPr>
            <a:lvl9pPr>
              <a:defRPr sz="135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004F-ACEF-B544-9D52-23AD943A5D4D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3E36-B699-6D43-A986-4FEF2C5B3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92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7DEF-4456-DE4B-811F-BA8E9DBF48C9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B602-17EC-3C40-B8A5-8CA487DA8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9D0F-4A1F-1046-A4FB-DC712DA53FB0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8E1C-F6CF-294A-AFAC-66559C1A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8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2111-153B-5241-8A96-7AC0EAE20CE5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E3E0-809B-094E-9E2B-296300BA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60"/>
            <a:ext cx="9729470" cy="641351"/>
          </a:xfrm>
        </p:spPr>
        <p:txBody>
          <a:bodyPr anchor="b">
            <a:normAutofit/>
          </a:bodyPr>
          <a:lstStyle>
            <a:lvl1pPr algn="l">
              <a:defRPr sz="1805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389" y="1143001"/>
            <a:ext cx="6798805" cy="4984749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102" y="1143007"/>
            <a:ext cx="4001161" cy="4983163"/>
          </a:xfrm>
        </p:spPr>
        <p:txBody>
          <a:bodyPr>
            <a:normAutofit/>
          </a:bodyPr>
          <a:lstStyle>
            <a:lvl1pPr marL="0" indent="0">
              <a:buNone/>
              <a:defRPr sz="1504"/>
            </a:lvl1pPr>
            <a:lvl2pPr marL="343723" indent="0">
              <a:buNone/>
              <a:defRPr sz="902"/>
            </a:lvl2pPr>
            <a:lvl3pPr marL="687445" indent="0">
              <a:buNone/>
              <a:defRPr sz="752"/>
            </a:lvl3pPr>
            <a:lvl4pPr marL="1031167" indent="0">
              <a:buNone/>
              <a:defRPr sz="677"/>
            </a:lvl4pPr>
            <a:lvl5pPr marL="1374889" indent="0">
              <a:buNone/>
              <a:defRPr sz="677"/>
            </a:lvl5pPr>
            <a:lvl6pPr marL="1718612" indent="0">
              <a:buNone/>
              <a:defRPr sz="677"/>
            </a:lvl6pPr>
            <a:lvl7pPr marL="2062335" indent="0">
              <a:buNone/>
              <a:defRPr sz="677"/>
            </a:lvl7pPr>
            <a:lvl8pPr marL="2406056" indent="0">
              <a:buNone/>
              <a:defRPr sz="677"/>
            </a:lvl8pPr>
            <a:lvl9pPr marL="2749779" indent="0">
              <a:buNone/>
              <a:defRPr sz="677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123D-78AF-4643-9E86-F8B615C78678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3E2F-068F-4A4E-817A-93EAF8FA1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74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10"/>
            <a:ext cx="9729470" cy="566739"/>
          </a:xfrm>
        </p:spPr>
        <p:txBody>
          <a:bodyPr anchor="b">
            <a:normAutofit/>
          </a:bodyPr>
          <a:lstStyle>
            <a:lvl1pPr algn="ctr">
              <a:defRPr sz="1729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092" y="1143000"/>
            <a:ext cx="10945654" cy="5181600"/>
          </a:xfrm>
        </p:spPr>
        <p:txBody>
          <a:bodyPr rtlCol="0">
            <a:normAutofit/>
          </a:bodyPr>
          <a:lstStyle>
            <a:lvl1pPr marL="0" indent="0">
              <a:buNone/>
              <a:defRPr sz="2406"/>
            </a:lvl1pPr>
            <a:lvl2pPr marL="343723" indent="0">
              <a:buNone/>
              <a:defRPr sz="2105"/>
            </a:lvl2pPr>
            <a:lvl3pPr marL="687445" indent="0">
              <a:buNone/>
              <a:defRPr sz="1805"/>
            </a:lvl3pPr>
            <a:lvl4pPr marL="1031167" indent="0">
              <a:buNone/>
              <a:defRPr sz="1504"/>
            </a:lvl4pPr>
            <a:lvl5pPr marL="1374889" indent="0">
              <a:buNone/>
              <a:defRPr sz="1504"/>
            </a:lvl5pPr>
            <a:lvl6pPr marL="1718612" indent="0">
              <a:buNone/>
              <a:defRPr sz="1504"/>
            </a:lvl6pPr>
            <a:lvl7pPr marL="2062335" indent="0">
              <a:buNone/>
              <a:defRPr sz="1504"/>
            </a:lvl7pPr>
            <a:lvl8pPr marL="2406056" indent="0">
              <a:buNone/>
              <a:defRPr sz="1504"/>
            </a:lvl8pPr>
            <a:lvl9pPr marL="2749779" indent="0">
              <a:buNone/>
              <a:defRPr sz="1504"/>
            </a:lvl9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60E4-294E-F54C-A926-23B6C9EC945B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AD4A-6636-EA4D-B13D-B3F57FEBD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79"/>
            <a:ext cx="10337562" cy="1165225"/>
          </a:xfrm>
        </p:spPr>
        <p:txBody>
          <a:bodyPr>
            <a:normAutofit/>
          </a:bodyPr>
          <a:lstStyle>
            <a:lvl1pPr>
              <a:defRPr sz="3008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2256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6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fld id="{9E545EED-14DF-4F0E-AC98-C846E430799C}" type="datetime1">
              <a:rPr lang="en-US" smtClean="0"/>
              <a:pPr/>
              <a:t>8/17/2017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63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92"/>
            <a:ext cx="10337562" cy="1165225"/>
          </a:xfrm>
        </p:spPr>
        <p:txBody>
          <a:bodyPr>
            <a:normAutofit/>
          </a:bodyPr>
          <a:lstStyle>
            <a:lvl1pPr>
              <a:defRPr sz="3008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2256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9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3EC88F4-3288-C340-9163-EB0BA2C19BB5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627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9D0F-4A1F-1046-A4FB-DC712DA53FB0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8E1C-F6CF-294A-AFAC-66559C1A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0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270130" cy="4724400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353"/>
            </a:lvl6pPr>
            <a:lvl7pPr>
              <a:defRPr sz="1353"/>
            </a:lvl7pPr>
            <a:lvl8pPr>
              <a:defRPr sz="1353"/>
            </a:lvl8pPr>
            <a:lvl9pPr>
              <a:defRPr sz="135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616" y="1600201"/>
            <a:ext cx="5270130" cy="4724400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353"/>
            </a:lvl6pPr>
            <a:lvl7pPr>
              <a:defRPr sz="1353"/>
            </a:lvl7pPr>
            <a:lvl8pPr>
              <a:defRPr sz="1353"/>
            </a:lvl8pPr>
            <a:lvl9pPr>
              <a:defRPr sz="135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004F-ACEF-B544-9D52-23AD943A5D4D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3E36-B699-6D43-A986-4FEF2C5B3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943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7DEF-4456-DE4B-811F-BA8E9DBF48C9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B602-17EC-3C40-B8A5-8CA487DA8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44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2111-153B-5241-8A96-7AC0EAE20CE5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E3E0-809B-094E-9E2B-296300BA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235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60"/>
            <a:ext cx="9729470" cy="641351"/>
          </a:xfrm>
        </p:spPr>
        <p:txBody>
          <a:bodyPr anchor="b">
            <a:normAutofit/>
          </a:bodyPr>
          <a:lstStyle>
            <a:lvl1pPr algn="l">
              <a:defRPr sz="1805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389" y="1143001"/>
            <a:ext cx="6798805" cy="4984749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102" y="1143007"/>
            <a:ext cx="4001161" cy="4983163"/>
          </a:xfrm>
        </p:spPr>
        <p:txBody>
          <a:bodyPr>
            <a:normAutofit/>
          </a:bodyPr>
          <a:lstStyle>
            <a:lvl1pPr marL="0" indent="0">
              <a:buNone/>
              <a:defRPr sz="1504"/>
            </a:lvl1pPr>
            <a:lvl2pPr marL="343723" indent="0">
              <a:buNone/>
              <a:defRPr sz="902"/>
            </a:lvl2pPr>
            <a:lvl3pPr marL="687445" indent="0">
              <a:buNone/>
              <a:defRPr sz="752"/>
            </a:lvl3pPr>
            <a:lvl4pPr marL="1031167" indent="0">
              <a:buNone/>
              <a:defRPr sz="677"/>
            </a:lvl4pPr>
            <a:lvl5pPr marL="1374889" indent="0">
              <a:buNone/>
              <a:defRPr sz="677"/>
            </a:lvl5pPr>
            <a:lvl6pPr marL="1718612" indent="0">
              <a:buNone/>
              <a:defRPr sz="677"/>
            </a:lvl6pPr>
            <a:lvl7pPr marL="2062335" indent="0">
              <a:buNone/>
              <a:defRPr sz="677"/>
            </a:lvl7pPr>
            <a:lvl8pPr marL="2406056" indent="0">
              <a:buNone/>
              <a:defRPr sz="677"/>
            </a:lvl8pPr>
            <a:lvl9pPr marL="2749779" indent="0">
              <a:buNone/>
              <a:defRPr sz="677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123D-78AF-4643-9E86-F8B615C78678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3E2F-068F-4A4E-817A-93EAF8FA1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0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270130" cy="47244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616" y="1600201"/>
            <a:ext cx="5270130" cy="47244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004F-ACEF-B544-9D52-23AD943A5D4D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3E36-B699-6D43-A986-4FEF2C5B3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642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10"/>
            <a:ext cx="9729470" cy="566739"/>
          </a:xfrm>
        </p:spPr>
        <p:txBody>
          <a:bodyPr anchor="b">
            <a:normAutofit/>
          </a:bodyPr>
          <a:lstStyle>
            <a:lvl1pPr algn="ctr">
              <a:defRPr sz="1729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092" y="1143000"/>
            <a:ext cx="10945654" cy="5181600"/>
          </a:xfrm>
        </p:spPr>
        <p:txBody>
          <a:bodyPr rtlCol="0">
            <a:normAutofit/>
          </a:bodyPr>
          <a:lstStyle>
            <a:lvl1pPr marL="0" indent="0">
              <a:buNone/>
              <a:defRPr sz="2406"/>
            </a:lvl1pPr>
            <a:lvl2pPr marL="343723" indent="0">
              <a:buNone/>
              <a:defRPr sz="2105"/>
            </a:lvl2pPr>
            <a:lvl3pPr marL="687445" indent="0">
              <a:buNone/>
              <a:defRPr sz="1805"/>
            </a:lvl3pPr>
            <a:lvl4pPr marL="1031167" indent="0">
              <a:buNone/>
              <a:defRPr sz="1504"/>
            </a:lvl4pPr>
            <a:lvl5pPr marL="1374889" indent="0">
              <a:buNone/>
              <a:defRPr sz="1504"/>
            </a:lvl5pPr>
            <a:lvl6pPr marL="1718612" indent="0">
              <a:buNone/>
              <a:defRPr sz="1504"/>
            </a:lvl6pPr>
            <a:lvl7pPr marL="2062335" indent="0">
              <a:buNone/>
              <a:defRPr sz="1504"/>
            </a:lvl7pPr>
            <a:lvl8pPr marL="2406056" indent="0">
              <a:buNone/>
              <a:defRPr sz="1504"/>
            </a:lvl8pPr>
            <a:lvl9pPr marL="2749779" indent="0">
              <a:buNone/>
              <a:defRPr sz="1504"/>
            </a:lvl9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60E4-294E-F54C-A926-23B6C9EC945B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AD4A-6636-EA4D-B13D-B3F57FEBD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201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79"/>
            <a:ext cx="10337562" cy="1165225"/>
          </a:xfrm>
        </p:spPr>
        <p:txBody>
          <a:bodyPr>
            <a:normAutofit/>
          </a:bodyPr>
          <a:lstStyle>
            <a:lvl1pPr>
              <a:defRPr sz="3008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2256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6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fld id="{9E545EED-14DF-4F0E-AC98-C846E430799C}" type="datetime1">
              <a:rPr lang="en-US" smtClean="0"/>
              <a:pPr/>
              <a:t>8/17/2017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6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7DEF-4456-DE4B-811F-BA8E9DBF48C9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B602-17EC-3C40-B8A5-8CA487DA8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9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2111-153B-5241-8A96-7AC0EAE20CE5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E3E0-809B-094E-9E2B-296300BA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2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8"/>
            <a:ext cx="9729470" cy="6413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389" y="1143001"/>
            <a:ext cx="6798805" cy="498474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101" y="1143007"/>
            <a:ext cx="4001161" cy="49831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139" indent="0">
              <a:buNone/>
              <a:defRPr sz="1200"/>
            </a:lvl2pPr>
            <a:lvl3pPr marL="914277" indent="0">
              <a:buNone/>
              <a:defRPr sz="1000"/>
            </a:lvl3pPr>
            <a:lvl4pPr marL="1371415" indent="0">
              <a:buNone/>
              <a:defRPr sz="900"/>
            </a:lvl4pPr>
            <a:lvl5pPr marL="1828553" indent="0">
              <a:buNone/>
              <a:defRPr sz="900"/>
            </a:lvl5pPr>
            <a:lvl6pPr marL="2285692" indent="0">
              <a:buNone/>
              <a:defRPr sz="900"/>
            </a:lvl6pPr>
            <a:lvl7pPr marL="2742831" indent="0">
              <a:buNone/>
              <a:defRPr sz="900"/>
            </a:lvl7pPr>
            <a:lvl8pPr marL="3199968" indent="0">
              <a:buNone/>
              <a:defRPr sz="900"/>
            </a:lvl8pPr>
            <a:lvl9pPr marL="3657107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123D-78AF-4643-9E86-F8B615C78678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3E2F-068F-4A4E-817A-93EAF8FA1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08"/>
            <a:ext cx="9729470" cy="566739"/>
          </a:xfrm>
        </p:spPr>
        <p:txBody>
          <a:bodyPr anchor="b">
            <a:normAutofit/>
          </a:bodyPr>
          <a:lstStyle>
            <a:lvl1pPr algn="ctr">
              <a:defRPr sz="23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092" y="1143000"/>
            <a:ext cx="10945654" cy="5181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9" indent="0">
              <a:buNone/>
              <a:defRPr sz="2800"/>
            </a:lvl2pPr>
            <a:lvl3pPr marL="914277" indent="0">
              <a:buNone/>
              <a:defRPr sz="2400"/>
            </a:lvl3pPr>
            <a:lvl4pPr marL="1371415" indent="0">
              <a:buNone/>
              <a:defRPr sz="2000"/>
            </a:lvl4pPr>
            <a:lvl5pPr marL="1828553" indent="0">
              <a:buNone/>
              <a:defRPr sz="2000"/>
            </a:lvl5pPr>
            <a:lvl6pPr marL="2285692" indent="0">
              <a:buNone/>
              <a:defRPr sz="2000"/>
            </a:lvl6pPr>
            <a:lvl7pPr marL="2742831" indent="0">
              <a:buNone/>
              <a:defRPr sz="2000"/>
            </a:lvl7pPr>
            <a:lvl8pPr marL="3199968" indent="0">
              <a:buNone/>
              <a:defRPr sz="2000"/>
            </a:lvl8pPr>
            <a:lvl9pPr marL="3657107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60E4-294E-F54C-A926-23B6C9EC945B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AD4A-6636-EA4D-B13D-B3F57FEBD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4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77"/>
            <a:ext cx="10337562" cy="11652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3000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6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fld id="{9E545EED-14DF-4F0E-AC98-C846E430799C}" type="datetime1">
              <a:rPr lang="en-US" smtClean="0"/>
              <a:pPr/>
              <a:t>8/17/2017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76"/>
            <a:ext cx="10337562" cy="11652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3000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5" y="6477000"/>
            <a:ext cx="2026973" cy="381000"/>
          </a:xfrm>
        </p:spPr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675B22-635A-44D1-AF3A-EE29FFAEF08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0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RDC PowerPoint BG-2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8092" y="274645"/>
            <a:ext cx="972947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92" y="1066800"/>
            <a:ext cx="1094565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477000"/>
            <a:ext cx="2736414" cy="304800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9719A55-397A-9346-837B-F885C7C51B5F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477015"/>
            <a:ext cx="2837762" cy="244475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F4AA8E7-2969-284C-81DF-D964A355A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8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2400" b="1" kern="1200">
          <a:solidFill>
            <a:srgbClr val="C00000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5pPr>
      <a:lvl6pPr marL="457139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277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415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553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342854" indent="-34285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850" indent="-2857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2846" indent="-22856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99985" indent="-22856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122" indent="-22856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261" indent="-228569" algn="l" defTabSz="9142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9" indent="-228569" algn="l" defTabSz="9142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8" indent="-228569" algn="l" defTabSz="9142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6" indent="-228569" algn="l" defTabSz="9142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9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7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5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2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1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8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7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RDC PowerPoint BG-2.jp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8092" y="274638"/>
            <a:ext cx="972947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92" y="1066800"/>
            <a:ext cx="1094565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477000"/>
            <a:ext cx="2736414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CF6CD3-9665-46D2-AABC-5ECEA19D13E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477001"/>
            <a:ext cx="2837762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32D6435-67B9-48E3-A4F2-862123E5F659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8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RDC PowerPoint BG-2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8092" y="274647"/>
            <a:ext cx="972947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92" y="1066800"/>
            <a:ext cx="1094565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477000"/>
            <a:ext cx="2736414" cy="304800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>
              <a:defRPr sz="602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9719A55-397A-9346-837B-F885C7C51B5F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477017"/>
            <a:ext cx="2837762" cy="244475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r">
              <a:defRPr sz="602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F4AA8E7-2969-284C-81DF-D964A355A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7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1805" b="1" kern="1200">
          <a:solidFill>
            <a:srgbClr val="C00000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5pPr>
      <a:lvl6pPr marL="343723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6pPr>
      <a:lvl7pPr marL="687445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7pPr>
      <a:lvl8pPr marL="1031167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8pPr>
      <a:lvl9pPr marL="1374889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57792" indent="-257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29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558549" indent="-2148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859306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203029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546750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890473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6pPr>
      <a:lvl7pPr marL="2234195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7pPr>
      <a:lvl8pPr marL="2577918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8pPr>
      <a:lvl9pPr marL="2921640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23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445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167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889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612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335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056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9779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RDC PowerPoint BG-2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8092" y="274647"/>
            <a:ext cx="972947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92" y="1066800"/>
            <a:ext cx="1094565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477000"/>
            <a:ext cx="2736414" cy="304800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>
              <a:defRPr sz="602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9719A55-397A-9346-837B-F885C7C51B5F}" type="datetime1">
              <a:rPr lang="en-US"/>
              <a:pPr>
                <a:defRPr/>
              </a:pPr>
              <a:t>8/17/2017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477017"/>
            <a:ext cx="2837762" cy="244475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r">
              <a:defRPr sz="602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F4AA8E7-2969-284C-81DF-D964A355A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9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1805" b="1" kern="1200">
          <a:solidFill>
            <a:srgbClr val="C00000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5pPr>
      <a:lvl6pPr marL="343723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6pPr>
      <a:lvl7pPr marL="687445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7pPr>
      <a:lvl8pPr marL="1031167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8pPr>
      <a:lvl9pPr marL="1374889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57792" indent="-257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29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558549" indent="-2148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859306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203029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546750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890473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6pPr>
      <a:lvl7pPr marL="2234195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7pPr>
      <a:lvl8pPr marL="2577918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8pPr>
      <a:lvl9pPr marL="2921640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23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445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167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889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612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335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056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9779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12138" y="2057401"/>
            <a:ext cx="10337562" cy="1066799"/>
          </a:xfrm>
        </p:spPr>
        <p:txBody>
          <a:bodyPr>
            <a:normAutofit/>
          </a:bodyPr>
          <a:lstStyle/>
          <a:p>
            <a:pPr marL="342854" lvl="0" indent="-342854" eaLnBrk="1" hangingPunct="1">
              <a:spcBef>
                <a:spcPct val="20000"/>
              </a:spcBef>
              <a:defRPr/>
            </a:pPr>
            <a:r>
              <a:rPr lang="en-ZA" sz="3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ZA" sz="3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Revised </a:t>
            </a:r>
            <a:r>
              <a:rPr lang="en-ZA" sz="3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HRD </a:t>
            </a:r>
            <a:r>
              <a:rPr lang="en-ZA" sz="3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Strategy Towards 2030</a:t>
            </a:r>
            <a:br>
              <a:rPr lang="en-ZA" sz="3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endParaRPr sz="3200" dirty="0" smtClean="0">
              <a:solidFill>
                <a:schemeClr val="tx1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18319" y="3352800"/>
            <a:ext cx="10731381" cy="2209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ZA" b="1" dirty="0" smtClean="0">
                <a:latin typeface="Arial" charset="0"/>
                <a:ea typeface="+mn-ea"/>
                <a:cs typeface="Arial" charset="0"/>
              </a:rPr>
              <a:t>Presentation to the National Skills Conference</a:t>
            </a:r>
          </a:p>
          <a:p>
            <a:pPr eaLnBrk="1" hangingPunct="1">
              <a:defRPr/>
            </a:pPr>
            <a:r>
              <a:rPr lang="en-ZA" b="1" dirty="0" smtClean="0">
                <a:latin typeface="Arial" charset="0"/>
                <a:ea typeface="+mn-ea"/>
                <a:cs typeface="Arial" charset="0"/>
              </a:rPr>
              <a:t>23 March 2017</a:t>
            </a:r>
          </a:p>
          <a:p>
            <a:pPr eaLnBrk="1" hangingPunct="1">
              <a:defRPr/>
            </a:pPr>
            <a:r>
              <a:rPr lang="en-Z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Saint George’s Hotel in Irene</a:t>
            </a:r>
            <a:endParaRPr lang="en-ZA" b="1" dirty="0" smtClean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5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Programme priorities to address key imperatives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447800"/>
            <a:ext cx="11553746" cy="4953000"/>
          </a:xfrm>
        </p:spPr>
        <p:txBody>
          <a:bodyPr/>
          <a:lstStyle/>
          <a:p>
            <a:pPr marL="457138" lvl="1" indent="0">
              <a:buNone/>
            </a:pPr>
            <a:r>
              <a:rPr lang="en-US" sz="2400" b="1" dirty="0"/>
              <a:t>Programme 1</a:t>
            </a:r>
            <a:r>
              <a:rPr lang="en-US" sz="2400" dirty="0"/>
              <a:t>: Foundation Education with Science, Technology</a:t>
            </a:r>
            <a:r>
              <a:rPr lang="en-US" sz="2400" dirty="0" smtClean="0"/>
              <a:t>,</a:t>
            </a:r>
          </a:p>
          <a:p>
            <a:pPr marL="457138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</a:t>
            </a:r>
            <a:r>
              <a:rPr lang="en-US" sz="2400" dirty="0"/>
              <a:t>Engineering, Maths and Languages and Life </a:t>
            </a:r>
            <a:endParaRPr lang="en-US" sz="2400" dirty="0" smtClean="0"/>
          </a:p>
          <a:p>
            <a:pPr marL="457138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Orientation/Skills</a:t>
            </a:r>
            <a:endParaRPr lang="en-ZA" sz="2400" dirty="0"/>
          </a:p>
          <a:p>
            <a:pPr marL="457138" lvl="1" indent="0">
              <a:buNone/>
            </a:pPr>
            <a:r>
              <a:rPr lang="en-US" sz="2400" b="1" dirty="0"/>
              <a:t>Programme 2</a:t>
            </a:r>
            <a:r>
              <a:rPr lang="en-US" sz="2400" dirty="0"/>
              <a:t>: TVET and the Rest of the College System</a:t>
            </a:r>
            <a:endParaRPr lang="en-ZA" sz="2400" dirty="0"/>
          </a:p>
          <a:p>
            <a:pPr marL="457138" lvl="1" indent="0">
              <a:buNone/>
            </a:pPr>
            <a:r>
              <a:rPr lang="en-ZA" sz="2400" b="1" dirty="0"/>
              <a:t>Programme 3</a:t>
            </a:r>
            <a:r>
              <a:rPr lang="en-ZA" sz="2400" dirty="0"/>
              <a:t>: Higher Education and Training, Research and </a:t>
            </a:r>
            <a:endParaRPr lang="en-ZA" sz="2400" dirty="0" smtClean="0"/>
          </a:p>
          <a:p>
            <a:pPr marL="457138" lvl="1" indent="0">
              <a:buNone/>
            </a:pPr>
            <a:r>
              <a:rPr lang="en-ZA" sz="2400" dirty="0"/>
              <a:t> </a:t>
            </a:r>
            <a:r>
              <a:rPr lang="en-ZA" sz="2400" dirty="0" smtClean="0"/>
              <a:t>                        Innovation</a:t>
            </a:r>
            <a:endParaRPr lang="en-ZA" sz="2400" dirty="0"/>
          </a:p>
          <a:p>
            <a:pPr marL="457138" lvl="1" indent="0">
              <a:buNone/>
            </a:pPr>
            <a:r>
              <a:rPr lang="en-ZA" sz="2400" b="1" dirty="0"/>
              <a:t>Programme 4</a:t>
            </a:r>
            <a:r>
              <a:rPr lang="en-ZA" sz="2400" dirty="0"/>
              <a:t>: Skills for the transformed society and the economy</a:t>
            </a:r>
          </a:p>
          <a:p>
            <a:pPr marL="457138" lvl="1" indent="0">
              <a:buNone/>
            </a:pPr>
            <a:r>
              <a:rPr lang="en-ZA" sz="2400" b="1" dirty="0"/>
              <a:t>Programme 5</a:t>
            </a:r>
            <a:r>
              <a:rPr lang="en-ZA" sz="2400" dirty="0"/>
              <a:t>: Developmental/capable state</a:t>
            </a:r>
          </a:p>
          <a:p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Strategic Objectives </a:t>
            </a:r>
            <a:endParaRPr lang="en-Z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8092" y="1447801"/>
            <a:ext cx="527013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 smtClean="0"/>
              <a:t>Programme 1: </a:t>
            </a:r>
            <a:r>
              <a:rPr lang="en-ZA" sz="1800" b="1" dirty="0"/>
              <a:t>Foundation Education with Science, Technology, Engineering, Maths and </a:t>
            </a:r>
            <a:r>
              <a:rPr lang="en-ZA" sz="1800" b="1" dirty="0" smtClean="0"/>
              <a:t>Languages </a:t>
            </a:r>
            <a:r>
              <a:rPr lang="en-ZA" sz="1800" b="1" dirty="0"/>
              <a:t>and </a:t>
            </a:r>
            <a:r>
              <a:rPr lang="en-ZA" sz="1800" b="1" dirty="0" smtClean="0"/>
              <a:t>Life Orientation/Skills</a:t>
            </a:r>
          </a:p>
          <a:p>
            <a:r>
              <a:rPr lang="en-ZA" sz="1600" dirty="0" smtClean="0"/>
              <a:t>SO1:  Improve</a:t>
            </a:r>
            <a:r>
              <a:rPr lang="en-ZA" sz="1600" dirty="0"/>
              <a:t>, science,  technology, engineering, maths and language systemic and matric results</a:t>
            </a:r>
          </a:p>
          <a:p>
            <a:r>
              <a:rPr lang="en-ZA" sz="1600" dirty="0" smtClean="0"/>
              <a:t>SO2: Achieve </a:t>
            </a:r>
            <a:r>
              <a:rPr lang="en-ZA" sz="1600" dirty="0"/>
              <a:t>universal access to quality pre-school Early Childhood Development </a:t>
            </a:r>
            <a:endParaRPr lang="en-ZA" sz="16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3616" y="1447801"/>
            <a:ext cx="527013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/>
              <a:t>Programme 2: TVET and the rest of the College System</a:t>
            </a:r>
            <a:endParaRPr lang="en-ZA" sz="1800" dirty="0"/>
          </a:p>
          <a:p>
            <a:r>
              <a:rPr lang="en-ZA" sz="1600" dirty="0" smtClean="0"/>
              <a:t>SO1: Forge </a:t>
            </a:r>
            <a:r>
              <a:rPr lang="en-ZA" sz="1600" dirty="0"/>
              <a:t>strong linkages between universities and TVET colleges  and the rest of College System to improve the standard of technical and </a:t>
            </a:r>
            <a:r>
              <a:rPr lang="en-ZA" sz="1600" dirty="0" smtClean="0"/>
              <a:t>vocational teaching</a:t>
            </a:r>
          </a:p>
          <a:p>
            <a:r>
              <a:rPr lang="en-ZA" sz="1600" dirty="0" smtClean="0"/>
              <a:t>SO2: Improve </a:t>
            </a:r>
            <a:r>
              <a:rPr lang="en-ZA" sz="1600" dirty="0"/>
              <a:t>the supply of FET and inter-mediate level occupations that are in high </a:t>
            </a:r>
            <a:r>
              <a:rPr lang="en-ZA" sz="1600" dirty="0" smtClean="0"/>
              <a:t>demand</a:t>
            </a:r>
          </a:p>
          <a:p>
            <a:r>
              <a:rPr lang="en-ZA" sz="1600" dirty="0" smtClean="0"/>
              <a:t>SO3: Improve </a:t>
            </a:r>
            <a:r>
              <a:rPr lang="en-ZA" sz="1600" dirty="0"/>
              <a:t>the supply of FET and inter-mediate level occupations that are in high </a:t>
            </a:r>
            <a:r>
              <a:rPr lang="en-ZA" sz="1600" dirty="0" smtClean="0"/>
              <a:t>demand</a:t>
            </a:r>
          </a:p>
          <a:p>
            <a:r>
              <a:rPr lang="en-ZA" sz="1600" dirty="0" smtClean="0"/>
              <a:t>SO4: Build </a:t>
            </a:r>
            <a:r>
              <a:rPr lang="en-ZA" sz="1600" dirty="0"/>
              <a:t>strong linkages and relationships with employers in the delivery of priority programmes </a:t>
            </a:r>
            <a:endParaRPr lang="en-ZA" sz="1600" dirty="0" smtClean="0"/>
          </a:p>
          <a:p>
            <a:r>
              <a:rPr lang="en-ZA" sz="1600" dirty="0" smtClean="0"/>
              <a:t>SO5: Ensure </a:t>
            </a:r>
            <a:r>
              <a:rPr lang="en-ZA" sz="1600" dirty="0"/>
              <a:t>that young unemployed people participate in technical and vocational training in programmes that assist them to enter the labour </a:t>
            </a:r>
            <a:r>
              <a:rPr lang="en-ZA" sz="1600" dirty="0" smtClean="0"/>
              <a:t>market</a:t>
            </a:r>
          </a:p>
          <a:p>
            <a:r>
              <a:rPr lang="en-ZA" sz="1600" dirty="0" smtClean="0"/>
              <a:t>SO6: Provide </a:t>
            </a:r>
            <a:r>
              <a:rPr lang="en-ZA" sz="1600" dirty="0"/>
              <a:t>support and advice to learners (student support services for Vocational and Continuing Education and Training)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Strategic Objectives continue…</a:t>
            </a:r>
            <a:endParaRPr lang="en-Z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270130" cy="487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 smtClean="0"/>
              <a:t>Programme 3: Higher </a:t>
            </a:r>
            <a:r>
              <a:rPr lang="en-ZA" sz="1800" b="1" dirty="0"/>
              <a:t>Education, Training, Research and Innovation </a:t>
            </a:r>
            <a:endParaRPr lang="en-ZA" sz="1800" dirty="0"/>
          </a:p>
          <a:p>
            <a:r>
              <a:rPr lang="en-ZA" sz="1600" dirty="0" smtClean="0"/>
              <a:t>SO1: </a:t>
            </a:r>
            <a:r>
              <a:rPr lang="en-ZA" sz="1600" dirty="0"/>
              <a:t>Increase the number of academics to achieve the planned expansion of university students and improve the equity profile of </a:t>
            </a:r>
            <a:r>
              <a:rPr lang="en-ZA" sz="1600" dirty="0" smtClean="0"/>
              <a:t>academics</a:t>
            </a:r>
          </a:p>
          <a:p>
            <a:r>
              <a:rPr lang="en-ZA" sz="1600" dirty="0" smtClean="0"/>
              <a:t>SO2: </a:t>
            </a:r>
            <a:r>
              <a:rPr lang="en-ZA" sz="1600" dirty="0"/>
              <a:t>Increase the number of academics to achieve the planned expansion of university students and improve the equity profile of academics</a:t>
            </a:r>
          </a:p>
          <a:p>
            <a:r>
              <a:rPr lang="en-ZA" sz="1600" dirty="0"/>
              <a:t> </a:t>
            </a:r>
            <a:r>
              <a:rPr lang="en-ZA" sz="1600" dirty="0" smtClean="0"/>
              <a:t>SO3: Improve </a:t>
            </a:r>
            <a:r>
              <a:rPr lang="en-ZA" sz="1600" dirty="0"/>
              <a:t>the supply of HE level occupations that are in high demand, including professionals/ Increase access to high-level occupationally directed programmes in needed </a:t>
            </a:r>
            <a:r>
              <a:rPr lang="en-ZA" sz="1600" dirty="0" smtClean="0"/>
              <a:t>areas </a:t>
            </a:r>
          </a:p>
          <a:p>
            <a:r>
              <a:rPr lang="en-ZA" sz="1600" dirty="0" smtClean="0"/>
              <a:t>SO4: </a:t>
            </a:r>
            <a:r>
              <a:rPr lang="en-ZA" sz="1600" dirty="0"/>
              <a:t>Establish effective partnerships to enable research and innovation and its conversion into commercially viable products, processes &amp; services</a:t>
            </a:r>
          </a:p>
          <a:p>
            <a:pPr marL="0" indent="0">
              <a:buNone/>
            </a:pPr>
            <a:r>
              <a:rPr lang="en-ZA" sz="1600" dirty="0"/>
              <a:t> 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3616" y="1600201"/>
            <a:ext cx="5270130" cy="4876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sz="1600" dirty="0" smtClean="0"/>
              <a:t>SO5: Establish </a:t>
            </a:r>
            <a:r>
              <a:rPr lang="en-ZA" sz="1600" dirty="0"/>
              <a:t>effective partnerships to enable research and innovation and its conversion into commercially viable products, processes &amp; services</a:t>
            </a:r>
          </a:p>
          <a:p>
            <a:r>
              <a:rPr lang="en-ZA" sz="1600" dirty="0"/>
              <a:t> </a:t>
            </a:r>
            <a:r>
              <a:rPr lang="en-ZA" sz="1600" dirty="0" smtClean="0"/>
              <a:t>SO6: Providing </a:t>
            </a:r>
            <a:r>
              <a:rPr lang="en-ZA" sz="1600" dirty="0"/>
              <a:t>schools, TVET and Community Colleges with appropriately qualified teachers and programmes to support their continuing professional </a:t>
            </a:r>
            <a:r>
              <a:rPr lang="en-ZA" sz="1600" dirty="0" smtClean="0"/>
              <a:t>development</a:t>
            </a:r>
          </a:p>
          <a:p>
            <a:r>
              <a:rPr lang="en-ZA" sz="1600" dirty="0" smtClean="0"/>
              <a:t>SO7: Develop </a:t>
            </a:r>
            <a:r>
              <a:rPr lang="en-ZA" sz="1600" dirty="0"/>
              <a:t>skills for the green economy</a:t>
            </a:r>
          </a:p>
          <a:p>
            <a:pPr marL="0" indent="0">
              <a:buNone/>
            </a:pPr>
            <a:endParaRPr lang="en-ZA" sz="1600" dirty="0"/>
          </a:p>
          <a:p>
            <a:pPr marL="0" indent="0">
              <a:buNone/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Strategic Objectives continue…</a:t>
            </a:r>
            <a:endParaRPr lang="en-Z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8092" y="1447800"/>
            <a:ext cx="527013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 smtClean="0"/>
              <a:t>Programme 4: </a:t>
            </a:r>
            <a:r>
              <a:rPr lang="en-ZA" sz="1800" b="1" dirty="0"/>
              <a:t>Skills for the transformed society and the economy using workplace as a platform</a:t>
            </a:r>
            <a:endParaRPr lang="en-ZA" sz="1800" dirty="0"/>
          </a:p>
          <a:p>
            <a:r>
              <a:rPr lang="en-ZA" sz="1600" dirty="0" smtClean="0"/>
              <a:t>SO1: Ensure </a:t>
            </a:r>
            <a:r>
              <a:rPr lang="en-ZA" sz="1600" dirty="0"/>
              <a:t>that the demand for skills is researched, documented and communicated effectively to enable improved supply and </a:t>
            </a:r>
            <a:r>
              <a:rPr lang="en-ZA" sz="1600" dirty="0" smtClean="0"/>
              <a:t>demand</a:t>
            </a:r>
          </a:p>
          <a:p>
            <a:r>
              <a:rPr lang="en-ZA" sz="1600" dirty="0" smtClean="0"/>
              <a:t>SO2: </a:t>
            </a:r>
            <a:r>
              <a:rPr lang="en-ZA" sz="1600" dirty="0"/>
              <a:t>Put in place a skills system that is effective in brokering partnerships to address priority skills needs in the </a:t>
            </a:r>
            <a:r>
              <a:rPr lang="en-ZA" sz="1600" dirty="0" smtClean="0"/>
              <a:t>economy</a:t>
            </a:r>
          </a:p>
          <a:p>
            <a:r>
              <a:rPr lang="en-ZA" sz="1600" dirty="0" smtClean="0"/>
              <a:t>SO3: </a:t>
            </a:r>
            <a:r>
              <a:rPr lang="en-ZA" sz="1600" dirty="0"/>
              <a:t>Improve skills profile of SME, informal trade sector, rural people, women People with disability (PWD)  and </a:t>
            </a:r>
            <a:r>
              <a:rPr lang="en-ZA" sz="1600" dirty="0" smtClean="0"/>
              <a:t>Not in </a:t>
            </a:r>
            <a:r>
              <a:rPr lang="en-ZA" sz="1600" dirty="0"/>
              <a:t>e</a:t>
            </a:r>
            <a:r>
              <a:rPr lang="en-ZA" sz="1600" dirty="0" smtClean="0"/>
              <a:t>mployment, Education or Training (NEET)</a:t>
            </a:r>
          </a:p>
          <a:p>
            <a:r>
              <a:rPr lang="en-ZA" sz="1600" dirty="0" smtClean="0"/>
              <a:t>SO4: </a:t>
            </a:r>
            <a:r>
              <a:rPr lang="en-ZA" sz="1600" dirty="0"/>
              <a:t>Improve the skills profile of the employed workforce to enable greater levels of productivity and adaptability to the changing needs of the labour </a:t>
            </a:r>
            <a:r>
              <a:rPr lang="en-ZA" sz="1600" dirty="0" smtClean="0"/>
              <a:t>market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3616" y="1447801"/>
            <a:ext cx="527013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/>
              <a:t>Programme </a:t>
            </a:r>
            <a:r>
              <a:rPr lang="en-ZA" sz="1800" b="1" dirty="0" smtClean="0"/>
              <a:t>5: </a:t>
            </a:r>
            <a:r>
              <a:rPr lang="en-ZA" sz="1800" b="1" dirty="0"/>
              <a:t>Developmental/Capable state</a:t>
            </a:r>
            <a:endParaRPr lang="en-ZA" sz="1800" dirty="0"/>
          </a:p>
          <a:p>
            <a:r>
              <a:rPr lang="en-ZA" sz="1600" dirty="0" smtClean="0"/>
              <a:t>SO1: </a:t>
            </a:r>
            <a:r>
              <a:rPr lang="en-ZA" sz="1600" dirty="0"/>
              <a:t>Establish partnerships to ensure the supply of quality management and specialist personnel for public service </a:t>
            </a:r>
            <a:endParaRPr lang="en-ZA" sz="1600" dirty="0" smtClean="0"/>
          </a:p>
          <a:p>
            <a:r>
              <a:rPr lang="en-ZA" sz="1600" dirty="0" smtClean="0"/>
              <a:t>SO2: </a:t>
            </a:r>
            <a:r>
              <a:rPr lang="en-ZA" sz="1600" dirty="0"/>
              <a:t>Expand participation of government departments and entities in the provision of workplace training in priority skills needs </a:t>
            </a:r>
            <a:endParaRPr lang="en-ZA" sz="1600" dirty="0" smtClean="0"/>
          </a:p>
          <a:p>
            <a:r>
              <a:rPr lang="en-ZA" sz="1600" dirty="0" smtClean="0"/>
              <a:t>SO3: </a:t>
            </a:r>
            <a:r>
              <a:rPr lang="en-ZA" sz="1600" dirty="0"/>
              <a:t>Expand the capacity of the state to drive economic and industrial </a:t>
            </a:r>
            <a:r>
              <a:rPr lang="en-ZA" sz="1600" dirty="0" smtClean="0"/>
              <a:t>development</a:t>
            </a:r>
          </a:p>
          <a:p>
            <a:pPr marL="0" indent="0">
              <a:buNone/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HRDC planning, monitoring, reporting and evaluation</a:t>
            </a:r>
            <a:endParaRPr lang="en-Z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06510"/>
              </p:ext>
            </p:extLst>
          </p:nvPr>
        </p:nvGraphicFramePr>
        <p:xfrm>
          <a:off x="608013" y="1066800"/>
          <a:ext cx="10945812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5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			</a:t>
            </a:r>
            <a:r>
              <a:rPr lang="en-ZA" sz="6000" b="1" dirty="0" smtClean="0">
                <a:solidFill>
                  <a:srgbClr val="C00000"/>
                </a:solidFill>
              </a:rPr>
              <a:t>THANK YOU!!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sz="2400" dirty="0" smtClean="0"/>
              <a:t>Background</a:t>
            </a:r>
          </a:p>
          <a:p>
            <a:r>
              <a:rPr lang="en-ZA" sz="2400" dirty="0" smtClean="0"/>
              <a:t>HRDSA: Vision and Mission </a:t>
            </a:r>
          </a:p>
          <a:p>
            <a:r>
              <a:rPr lang="en-ZA" sz="2400" dirty="0" smtClean="0"/>
              <a:t>HRD System </a:t>
            </a:r>
          </a:p>
          <a:p>
            <a:r>
              <a:rPr lang="en-ZA" sz="2400" dirty="0" smtClean="0"/>
              <a:t>Policy Framework </a:t>
            </a:r>
          </a:p>
          <a:p>
            <a:r>
              <a:rPr lang="en-ZA" sz="2400" dirty="0" smtClean="0"/>
              <a:t>HRDSA: Theory of Change </a:t>
            </a:r>
          </a:p>
          <a:p>
            <a:r>
              <a:rPr lang="en-ZA" sz="2400" dirty="0" smtClean="0"/>
              <a:t>Strategic goals </a:t>
            </a:r>
          </a:p>
          <a:p>
            <a:r>
              <a:rPr lang="en-ZA" sz="2400" dirty="0" smtClean="0"/>
              <a:t>Programme  Priorities to address Key Imperatives</a:t>
            </a:r>
          </a:p>
          <a:p>
            <a:r>
              <a:rPr lang="en-ZA" sz="2400" dirty="0" smtClean="0"/>
              <a:t>Strategic objectives </a:t>
            </a:r>
          </a:p>
          <a:p>
            <a:r>
              <a:rPr lang="en-ZA" sz="2400" dirty="0" smtClean="0"/>
              <a:t>HRDC Planning, Monitoring, Reporting and Evaluation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Background </a:t>
            </a:r>
            <a:endParaRPr lang="en-ZA" sz="2800" dirty="0"/>
          </a:p>
        </p:txBody>
      </p:sp>
      <p:sp>
        <p:nvSpPr>
          <p:cNvPr id="717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ZA" sz="2400" dirty="0"/>
              <a:t>The Human Resource Development Strategy (HRDSA) is a coordination framework.</a:t>
            </a:r>
          </a:p>
          <a:p>
            <a:pPr>
              <a:spcBef>
                <a:spcPts val="1800"/>
              </a:spcBef>
            </a:pPr>
            <a:r>
              <a:rPr lang="en-ZA" sz="2400" dirty="0"/>
              <a:t>Intended to combine the key levers of the constituent parts of the HRD system.</a:t>
            </a:r>
          </a:p>
          <a:p>
            <a:pPr>
              <a:spcBef>
                <a:spcPts val="1800"/>
              </a:spcBef>
            </a:pPr>
            <a:r>
              <a:rPr lang="en-ZA" sz="2400" dirty="0"/>
              <a:t>The HRD subsystems (the occupational learning system e.g. SETA’s TVET, and the Technology and Innovation Systems) have detailed strategic priorities, inputs, outputs and performance indicators.</a:t>
            </a:r>
          </a:p>
          <a:p>
            <a:pPr>
              <a:spcBef>
                <a:spcPts val="1800"/>
              </a:spcBef>
            </a:pPr>
            <a:r>
              <a:rPr lang="en-ZA" sz="2400" dirty="0"/>
              <a:t>The HRD strategy must be greater than the sum of parts.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9F408B-D8AD-4EBE-956C-BA4C6ACDC21B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B</a:t>
            </a:r>
            <a:r>
              <a:rPr lang="en-ZA" sz="2800" dirty="0" smtClean="0"/>
              <a:t>ackground</a:t>
            </a:r>
            <a:endParaRPr lang="en-ZA" sz="28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ZA" sz="2400" b="1" dirty="0"/>
              <a:t>The Strategy needs to: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Bring about articulation between subsystems. 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Facilitate holistic analyses of HRD and the functioning of the labour market.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Link both of these to the economic development strategy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Deal with shortcomings in labour market information.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Ensure economies of scale with regard to complex analytical work.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Initiate activities which cannot be performed in any of the subsystems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5D7110-F46A-4E3C-9051-0D3B3D1CBC46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Vision and  Mission</a:t>
            </a:r>
            <a:endParaRPr lang="en-Z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D63E36-B699-6D43-A986-4FEF2C5B3EF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44414" y="2438400"/>
            <a:ext cx="3500610" cy="2703271"/>
          </a:xfrm>
          <a:prstGeom prst="homePlate">
            <a:avLst>
              <a:gd name="adj" fmla="val 46619"/>
            </a:avLst>
          </a:prstGeom>
          <a:solidFill>
            <a:schemeClr val="accent3"/>
          </a:solidFill>
          <a:ln>
            <a:noFill/>
          </a:ln>
        </p:spPr>
        <p:txBody>
          <a:bodyPr wrap="none" lIns="89999" tIns="46798" rIns="89999" bIns="4679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kern="0" dirty="0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242219" y="1447801"/>
            <a:ext cx="9944100" cy="4876799"/>
          </a:xfrm>
          <a:prstGeom prst="chevron">
            <a:avLst>
              <a:gd name="adj" fmla="val 5257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lIns="89999" tIns="46798" rIns="89999" bIns="4679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Arial Black" pitchFamily="34" charset="0"/>
              </a:rPr>
              <a:t>    </a:t>
            </a:r>
            <a:endParaRPr lang="en-US" sz="1600" kern="0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latin typeface="Arial Black" pitchFamily="34" charset="0"/>
              </a:rPr>
              <a:t>      </a:t>
            </a:r>
            <a:endParaRPr lang="en-US" kern="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-140928" y="1447801"/>
            <a:ext cx="2978611" cy="2747358"/>
            <a:chOff x="0" y="589762"/>
            <a:chExt cx="6720907" cy="1262176"/>
          </a:xfrm>
        </p:grpSpPr>
        <p:sp>
          <p:nvSpPr>
            <p:cNvPr id="17" name="Rectangle 16"/>
            <p:cNvSpPr/>
            <p:nvPr/>
          </p:nvSpPr>
          <p:spPr>
            <a:xfrm>
              <a:off x="0" y="589762"/>
              <a:ext cx="5270130" cy="59512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078611" y="1182699"/>
              <a:ext cx="4642296" cy="669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327" tIns="31750" rIns="177800" bIns="31750" numCol="1" spcCol="1270" anchor="t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Aft>
                  <a:spcPct val="20000"/>
                </a:spcAft>
              </a:pPr>
              <a:r>
                <a:rPr lang="en-US" sz="2000" b="1" i="1" dirty="0" smtClean="0">
                  <a:solidFill>
                    <a:srgbClr val="FF0000"/>
                  </a:solidFill>
                </a:rPr>
                <a:t>      </a:t>
              </a:r>
            </a:p>
            <a:p>
              <a:pPr marL="0" lvl="1" defTabSz="889000">
                <a:lnSpc>
                  <a:spcPct val="90000"/>
                </a:lnSpc>
                <a:spcAft>
                  <a:spcPct val="20000"/>
                </a:spcAft>
              </a:pPr>
              <a:r>
                <a:rPr lang="en-US" sz="2000" b="1" i="1" dirty="0">
                  <a:solidFill>
                    <a:srgbClr val="FF0000"/>
                  </a:solidFill>
                </a:rPr>
                <a:t> </a:t>
              </a:r>
              <a:r>
                <a:rPr lang="en-US" sz="2000" b="1" i="1" dirty="0" smtClean="0">
                  <a:solidFill>
                    <a:srgbClr val="FF0000"/>
                  </a:solidFill>
                </a:rPr>
                <a:t>  </a:t>
              </a:r>
              <a:r>
                <a:rPr lang="en-US" b="1" i="1" dirty="0" smtClean="0">
                  <a:solidFill>
                    <a:srgbClr val="FFFFFF"/>
                  </a:solidFill>
                </a:rPr>
                <a:t>Vision </a:t>
              </a:r>
              <a:r>
                <a:rPr lang="en-US" dirty="0" smtClean="0">
                  <a:solidFill>
                    <a:srgbClr val="FFFFFF"/>
                  </a:solidFill>
                </a:rPr>
                <a:t>Partnering to innovatively develop human potential</a:t>
              </a:r>
              <a:r>
                <a:rPr lang="en-US" dirty="0" smtClean="0">
                  <a:solidFill>
                    <a:srgbClr val="C00000"/>
                  </a:solidFill>
                </a:rPr>
                <a:t>.</a:t>
              </a:r>
              <a:endParaRPr lang="en-ZA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23355" y="1159427"/>
            <a:ext cx="6281764" cy="4475206"/>
            <a:chOff x="0" y="1769887"/>
            <a:chExt cx="6637138" cy="8334989"/>
          </a:xfrm>
        </p:grpSpPr>
        <p:sp>
          <p:nvSpPr>
            <p:cNvPr id="20" name="Rectangle 19"/>
            <p:cNvSpPr/>
            <p:nvPr/>
          </p:nvSpPr>
          <p:spPr>
            <a:xfrm>
              <a:off x="0" y="1769887"/>
              <a:ext cx="5270130" cy="294975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679338" y="4519534"/>
              <a:ext cx="5957800" cy="5585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327" tIns="31750" rIns="177800" bIns="31750" numCol="1" spcCol="1270" anchor="t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Aft>
                  <a:spcPct val="20000"/>
                </a:spcAft>
              </a:pPr>
              <a:r>
                <a:rPr lang="en-ZA" sz="1400" b="1" dirty="0" smtClean="0">
                  <a:solidFill>
                    <a:srgbClr val="FF0000"/>
                  </a:solidFill>
                  <a:ea typeface="Times New Roman"/>
                  <a:cs typeface="Times New Roman"/>
                </a:rPr>
                <a:t>  </a:t>
              </a:r>
              <a:r>
                <a:rPr lang="en-ZA" sz="1400" b="1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                                 </a:t>
              </a:r>
              <a:r>
                <a:rPr lang="en-ZA" b="1" i="1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Mission</a:t>
              </a: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Advise the government on the HRD Strategy and its priorities</a:t>
              </a:r>
              <a:endParaRPr lang="en-ZA" dirty="0">
                <a:solidFill>
                  <a:srgbClr val="F7EAC2"/>
                </a:solidFill>
              </a:endParaRP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Identify blockages , provide solution to unblock them and monitor implementation thereof</a:t>
              </a:r>
              <a:endParaRPr lang="en-ZA" dirty="0">
                <a:solidFill>
                  <a:srgbClr val="F7EAC2"/>
                </a:solidFill>
                <a:ea typeface="Times New Roman"/>
                <a:cs typeface="Times New Roman"/>
              </a:endParaRP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Coordinate the efforts of government departments and social partners in the implementation of the strategy</a:t>
              </a:r>
              <a:endParaRPr lang="en-ZA" dirty="0">
                <a:solidFill>
                  <a:srgbClr val="F7EAC2"/>
                </a:solidFill>
                <a:ea typeface="Times New Roman"/>
                <a:cs typeface="Times New Roman"/>
              </a:endParaRP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Monitor and report on the implementation of the strategy</a:t>
              </a:r>
              <a:endParaRPr lang="en-ZA" dirty="0">
                <a:solidFill>
                  <a:srgbClr val="F7EAC2"/>
                </a:solidFill>
                <a:ea typeface="Times New Roman"/>
                <a:cs typeface="Times New Roman"/>
              </a:endParaRP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Evaluate the impact of the strategy against agreed indicators</a:t>
              </a:r>
              <a:endParaRPr lang="en-ZA" dirty="0">
                <a:solidFill>
                  <a:srgbClr val="F7EAC2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727342" y="2438400"/>
            <a:ext cx="4116542" cy="32249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42240" bIns="160020" numCol="1" spcCol="1270" anchor="t" anchorCtr="0">
            <a:noAutofit/>
          </a:bodyPr>
          <a:lstStyle/>
          <a:p>
            <a:pPr marL="0" lvl="1" defTabSz="889000">
              <a:lnSpc>
                <a:spcPct val="90000"/>
              </a:lnSpc>
              <a:spcAft>
                <a:spcPct val="15000"/>
              </a:spcAft>
            </a:pPr>
            <a:r>
              <a:rPr lang="en-ZA" sz="1400" b="1" i="1" dirty="0">
                <a:solidFill>
                  <a:srgbClr val="000000"/>
                </a:solidFill>
                <a:ea typeface="Arial Unicode MS"/>
              </a:rPr>
              <a:t> </a:t>
            </a:r>
            <a:r>
              <a:rPr lang="en-ZA" sz="1400" b="1" i="1" dirty="0" smtClean="0">
                <a:solidFill>
                  <a:srgbClr val="000000"/>
                </a:solidFill>
                <a:ea typeface="Arial Unicode MS"/>
              </a:rPr>
              <a:t>                           </a:t>
            </a:r>
          </a:p>
          <a:p>
            <a:pPr marL="0" lvl="1" defTabSz="889000">
              <a:lnSpc>
                <a:spcPct val="90000"/>
              </a:lnSpc>
              <a:spcAft>
                <a:spcPct val="15000"/>
              </a:spcAft>
            </a:pPr>
            <a:endParaRPr lang="en-ZA" sz="1400" b="1" i="1" dirty="0">
              <a:solidFill>
                <a:srgbClr val="000000"/>
              </a:solidFill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62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19" y="122238"/>
            <a:ext cx="7315200" cy="715963"/>
          </a:xfrm>
        </p:spPr>
        <p:txBody>
          <a:bodyPr/>
          <a:lstStyle/>
          <a:p>
            <a:r>
              <a:rPr lang="en-ZA" sz="2800" dirty="0"/>
              <a:t>HRD System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45395"/>
              </p:ext>
            </p:extLst>
          </p:nvPr>
        </p:nvGraphicFramePr>
        <p:xfrm>
          <a:off x="137318" y="1066798"/>
          <a:ext cx="11887200" cy="5919594"/>
        </p:xfrm>
        <a:graphic>
          <a:graphicData uri="http://schemas.openxmlformats.org/drawingml/2006/table">
            <a:tbl>
              <a:tblPr firstRow="1" firstCol="1" bandRow="1"/>
              <a:tblGrid>
                <a:gridCol w="1447137"/>
                <a:gridCol w="2905090"/>
                <a:gridCol w="4794895"/>
                <a:gridCol w="2740078"/>
              </a:tblGrid>
              <a:tr h="557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NQF LEVEL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HUMAN RESOURCE DEVELOPMENT SYSTEM IN SOUTH AFRICA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29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9/10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ZA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Higher </a:t>
                      </a: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Education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Universities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TVET &amp; </a:t>
                      </a: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Other Colleges e.g. Agriculture, Nursing etc.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Research, Innovation, Knowledge Creation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Universities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TVET &amp; Other Colleges e.g. Agriculture, Nursing etc.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Skills Development System Including Worker Education Training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529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29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08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5/6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016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2-4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ZA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FET </a:t>
                      </a: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Phase Schooling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Community Colleges and NGOs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Employer Training &amp; Worker Education (Grade 10-12)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29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Senior Phase Schooling (Grade 7-9)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5173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Intermediate Phase (Grade 4-6)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2680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Foundational Phase Schooling (Grade 1-3)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424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Grade R (Age 5-6)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7148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Early Childhood Development (Age 0-4</a:t>
                      </a:r>
                      <a:r>
                        <a:rPr lang="en-ZA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19319" y="6613526"/>
            <a:ext cx="2133600" cy="244475"/>
          </a:xfrm>
        </p:spPr>
        <p:txBody>
          <a:bodyPr/>
          <a:lstStyle/>
          <a:p>
            <a:pPr>
              <a:defRPr/>
            </a:pPr>
            <a:fld id="{C8998E1C-F6CF-294A-AFAC-66559C1AA043}" type="slidenum">
              <a:rPr lang="en-US" sz="1000" b="1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5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Policy Framework Related to HRD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100100"/>
              </p:ext>
            </p:extLst>
          </p:nvPr>
        </p:nvGraphicFramePr>
        <p:xfrm>
          <a:off x="0" y="1066800"/>
          <a:ext cx="12161837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09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45"/>
            <a:ext cx="9729470" cy="487355"/>
          </a:xfrm>
        </p:spPr>
        <p:txBody>
          <a:bodyPr/>
          <a:lstStyle/>
          <a:p>
            <a:r>
              <a:rPr lang="en-ZA" sz="2800" dirty="0" smtClean="0"/>
              <a:t>HRDSA: Theory of Change </a:t>
            </a:r>
            <a:endParaRPr lang="en-ZA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256913"/>
              </p:ext>
            </p:extLst>
          </p:nvPr>
        </p:nvGraphicFramePr>
        <p:xfrm>
          <a:off x="0" y="1066800"/>
          <a:ext cx="12161837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7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Strategic Goals</a:t>
            </a:r>
            <a:endParaRPr lang="en-Z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D63E36-B699-6D43-A986-4FEF2C5B3EF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 rot="5400000">
            <a:off x="5553336" y="3402765"/>
            <a:ext cx="562853" cy="116601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lIns="89999" tIns="46798" rIns="89999" bIns="4679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endParaRPr lang="en-US" sz="16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5" name="Can 14"/>
          <p:cNvSpPr/>
          <p:nvPr/>
        </p:nvSpPr>
        <p:spPr>
          <a:xfrm>
            <a:off x="691264" y="2080104"/>
            <a:ext cx="10287000" cy="4777896"/>
          </a:xfrm>
          <a:prstGeom prst="can">
            <a:avLst>
              <a:gd name="adj" fmla="val 770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Strengthen basic education and foundation programmes  in Science, Technology, </a:t>
            </a:r>
            <a:r>
              <a:rPr lang="en-ZA" b="1" i="1" dirty="0" smtClean="0">
                <a:solidFill>
                  <a:srgbClr val="000000"/>
                </a:solidFill>
              </a:rPr>
              <a:t>Engineering, </a:t>
            </a:r>
            <a:r>
              <a:rPr lang="en-ZA" b="1" i="1" dirty="0">
                <a:solidFill>
                  <a:srgbClr val="000000"/>
                </a:solidFill>
              </a:rPr>
              <a:t>Maths , Languages and Life Orientation/Skills</a:t>
            </a:r>
          </a:p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Expanded access to quality post-schooling education and training</a:t>
            </a:r>
          </a:p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Production of appropriately skilled people for the economy</a:t>
            </a:r>
          </a:p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A  Developmental/ capable state with effective and efficient planning and implementation capabilities</a:t>
            </a:r>
          </a:p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Improved research and technological innovation outcomes.</a:t>
            </a:r>
          </a:p>
          <a:p>
            <a:pPr algn="ctr">
              <a:lnSpc>
                <a:spcPct val="200000"/>
              </a:lnSpc>
            </a:pPr>
            <a:endParaRPr lang="en-ZA" b="1" i="1" dirty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 rot="5400000">
            <a:off x="5096415" y="867000"/>
            <a:ext cx="978408" cy="14478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RDC Colours">
      <a:dk1>
        <a:sysClr val="windowText" lastClr="000000"/>
      </a:dk1>
      <a:lt1>
        <a:srgbClr val="000000"/>
      </a:lt1>
      <a:dk2>
        <a:srgbClr val="F7EAC2"/>
      </a:dk2>
      <a:lt2>
        <a:srgbClr val="F7EAC2"/>
      </a:lt2>
      <a:accent1>
        <a:srgbClr val="B11116"/>
      </a:accent1>
      <a:accent2>
        <a:srgbClr val="E7B909"/>
      </a:accent2>
      <a:accent3>
        <a:srgbClr val="F58220"/>
      </a:accent3>
      <a:accent4>
        <a:srgbClr val="ADAFB2"/>
      </a:accent4>
      <a:accent5>
        <a:srgbClr val="004274"/>
      </a:accent5>
      <a:accent6>
        <a:srgbClr val="B2671F"/>
      </a:accent6>
      <a:hlink>
        <a:srgbClr val="B11116"/>
      </a:hlink>
      <a:folHlink>
        <a:srgbClr val="ADAF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HRDC Colours">
      <a:dk1>
        <a:sysClr val="windowText" lastClr="000000"/>
      </a:dk1>
      <a:lt1>
        <a:srgbClr val="000000"/>
      </a:lt1>
      <a:dk2>
        <a:srgbClr val="F7EAC2"/>
      </a:dk2>
      <a:lt2>
        <a:srgbClr val="F7EAC2"/>
      </a:lt2>
      <a:accent1>
        <a:srgbClr val="B11116"/>
      </a:accent1>
      <a:accent2>
        <a:srgbClr val="E7B909"/>
      </a:accent2>
      <a:accent3>
        <a:srgbClr val="F58220"/>
      </a:accent3>
      <a:accent4>
        <a:srgbClr val="ADAFB2"/>
      </a:accent4>
      <a:accent5>
        <a:srgbClr val="004274"/>
      </a:accent5>
      <a:accent6>
        <a:srgbClr val="B2671F"/>
      </a:accent6>
      <a:hlink>
        <a:srgbClr val="B11116"/>
      </a:hlink>
      <a:folHlink>
        <a:srgbClr val="ADAF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HRDC Colours">
      <a:dk1>
        <a:sysClr val="windowText" lastClr="000000"/>
      </a:dk1>
      <a:lt1>
        <a:srgbClr val="000000"/>
      </a:lt1>
      <a:dk2>
        <a:srgbClr val="F7EAC2"/>
      </a:dk2>
      <a:lt2>
        <a:srgbClr val="F7EAC2"/>
      </a:lt2>
      <a:accent1>
        <a:srgbClr val="B11116"/>
      </a:accent1>
      <a:accent2>
        <a:srgbClr val="E7B909"/>
      </a:accent2>
      <a:accent3>
        <a:srgbClr val="F58220"/>
      </a:accent3>
      <a:accent4>
        <a:srgbClr val="ADAFB2"/>
      </a:accent4>
      <a:accent5>
        <a:srgbClr val="004274"/>
      </a:accent5>
      <a:accent6>
        <a:srgbClr val="B2671F"/>
      </a:accent6>
      <a:hlink>
        <a:srgbClr val="B11116"/>
      </a:hlink>
      <a:folHlink>
        <a:srgbClr val="ADAF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HRDC Colours">
      <a:dk1>
        <a:sysClr val="windowText" lastClr="000000"/>
      </a:dk1>
      <a:lt1>
        <a:srgbClr val="000000"/>
      </a:lt1>
      <a:dk2>
        <a:srgbClr val="F7EAC2"/>
      </a:dk2>
      <a:lt2>
        <a:srgbClr val="F7EAC2"/>
      </a:lt2>
      <a:accent1>
        <a:srgbClr val="B11116"/>
      </a:accent1>
      <a:accent2>
        <a:srgbClr val="E7B909"/>
      </a:accent2>
      <a:accent3>
        <a:srgbClr val="F58220"/>
      </a:accent3>
      <a:accent4>
        <a:srgbClr val="ADAFB2"/>
      </a:accent4>
      <a:accent5>
        <a:srgbClr val="004274"/>
      </a:accent5>
      <a:accent6>
        <a:srgbClr val="B2671F"/>
      </a:accent6>
      <a:hlink>
        <a:srgbClr val="B11116"/>
      </a:hlink>
      <a:folHlink>
        <a:srgbClr val="ADAF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660F631940F643AA2A0C1046E6C7AE" ma:contentTypeVersion="0" ma:contentTypeDescription="Create a new document." ma:contentTypeScope="" ma:versionID="88ab3f916ca5d384e910a264f3e1c5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F210F2-53E5-474A-A7E4-EF4C7E9275B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845667-D519-488B-BA05-9DCE62CE75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53DBA4-D746-4F76-B040-0627734CAF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13670</TotalTime>
  <Words>1235</Words>
  <Application>Microsoft Office PowerPoint</Application>
  <PresentationFormat>Custom</PresentationFormat>
  <Paragraphs>205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 Unicode MS</vt:lpstr>
      <vt:lpstr>ＭＳ Ｐゴシック</vt:lpstr>
      <vt:lpstr>Arial</vt:lpstr>
      <vt:lpstr>Arial Black</vt:lpstr>
      <vt:lpstr>Calibri</vt:lpstr>
      <vt:lpstr>Times New Roman</vt:lpstr>
      <vt:lpstr>Wingdings</vt:lpstr>
      <vt:lpstr>Office Theme</vt:lpstr>
      <vt:lpstr>2_Office Theme</vt:lpstr>
      <vt:lpstr>5_Office Theme</vt:lpstr>
      <vt:lpstr>6_Office Theme</vt:lpstr>
      <vt:lpstr> Revised HRD Strategy Towards 2030 </vt:lpstr>
      <vt:lpstr>Presentation Outline</vt:lpstr>
      <vt:lpstr>Background </vt:lpstr>
      <vt:lpstr>Background</vt:lpstr>
      <vt:lpstr>Vision and  Mission</vt:lpstr>
      <vt:lpstr>HRD System</vt:lpstr>
      <vt:lpstr>Policy Framework Related to HRD </vt:lpstr>
      <vt:lpstr>HRDSA: Theory of Change </vt:lpstr>
      <vt:lpstr>Strategic Goals</vt:lpstr>
      <vt:lpstr>Programme priorities to address key imperatives </vt:lpstr>
      <vt:lpstr>Strategic Objectives </vt:lpstr>
      <vt:lpstr>Strategic Objectives continue…</vt:lpstr>
      <vt:lpstr>Strategic Objectives continue…</vt:lpstr>
      <vt:lpstr>HRDC planning, monitoring, reporting and evaluation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Matungoe Chidi</dc:creator>
  <cp:lastModifiedBy>User</cp:lastModifiedBy>
  <cp:revision>391</cp:revision>
  <cp:lastPrinted>2017-03-10T13:14:08Z</cp:lastPrinted>
  <dcterms:created xsi:type="dcterms:W3CDTF">2013-04-17T14:22:43Z</dcterms:created>
  <dcterms:modified xsi:type="dcterms:W3CDTF">2017-08-17T09:07:42Z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0x0101005E660F631940F643AA2A0C1046E6C7AE</vt:lpwstr>
  </property>
</Properties>
</file>