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8" r:id="rId2"/>
    <p:sldId id="275" r:id="rId3"/>
    <p:sldId id="270" r:id="rId4"/>
    <p:sldId id="271" r:id="rId5"/>
    <p:sldId id="261" r:id="rId6"/>
    <p:sldId id="274" r:id="rId7"/>
    <p:sldId id="273" r:id="rId8"/>
    <p:sldId id="276" r:id="rId9"/>
    <p:sldId id="277" r:id="rId10"/>
    <p:sldId id="278" r:id="rId11"/>
    <p:sldId id="279" r:id="rId12"/>
    <p:sldId id="280" r:id="rId13"/>
    <p:sldId id="28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2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00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87" d="100"/>
          <a:sy n="87" d="100"/>
        </p:scale>
        <p:origin x="1464" y="66"/>
      </p:cViewPr>
      <p:guideLst>
        <p:guide orient="horz" pos="2160"/>
        <p:guide pos="2880"/>
        <p:guide orient="horz" pos="2205"/>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388D49-8384-4DA7-848E-D46EAA04E270}" type="datetimeFigureOut">
              <a:rPr lang="en-ZA" smtClean="0"/>
              <a:t>2017/08/17</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2F2840-9C01-4BA7-8542-B072DC662F72}" type="slidenum">
              <a:rPr lang="en-ZA" smtClean="0"/>
              <a:t>‹#›</a:t>
            </a:fld>
            <a:endParaRPr lang="en-ZA"/>
          </a:p>
        </p:txBody>
      </p:sp>
    </p:spTree>
    <p:extLst>
      <p:ext uri="{BB962C8B-B14F-4D97-AF65-F5344CB8AC3E}">
        <p14:creationId xmlns:p14="http://schemas.microsoft.com/office/powerpoint/2010/main" val="1324031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ZA"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9D716C-668A-4DEB-B536-2774792A58DA}" type="slidenum">
              <a:rPr lang="en-ZA"/>
              <a:pPr fontAlgn="base">
                <a:spcBef>
                  <a:spcPct val="0"/>
                </a:spcBef>
                <a:spcAft>
                  <a:spcPct val="0"/>
                </a:spcAft>
              </a:pPr>
              <a:t>1</a:t>
            </a:fld>
            <a:endParaRPr lang="en-ZA"/>
          </a:p>
        </p:txBody>
      </p:sp>
    </p:spTree>
    <p:extLst>
      <p:ext uri="{BB962C8B-B14F-4D97-AF65-F5344CB8AC3E}">
        <p14:creationId xmlns:p14="http://schemas.microsoft.com/office/powerpoint/2010/main" val="14507494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over.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defRPr sz="2800" b="1">
                <a:solidFill>
                  <a:schemeClr val="bg1"/>
                </a:solidFill>
                <a:latin typeface=""/>
                <a:cs typeface=""/>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b="1">
                <a:solidFill>
                  <a:schemeClr val="bg1"/>
                </a:solidFill>
                <a:latin typeface=""/>
                <a:cs typefac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
        <p:nvSpPr>
          <p:cNvPr id="4" name="Date Placeholder 3"/>
          <p:cNvSpPr>
            <a:spLocks noGrp="1"/>
          </p:cNvSpPr>
          <p:nvPr>
            <p:ph type="dt" sz="half" idx="10"/>
          </p:nvPr>
        </p:nvSpPr>
        <p:spPr/>
        <p:txBody>
          <a:bodyPr/>
          <a:lstStyle/>
          <a:p>
            <a:fld id="{B1D711A7-9EBF-5248-B9B9-B337955F3DF9}"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0AC49-0DB1-AE4F-88EC-FBCA15363404}" type="slidenum">
              <a:rPr lang="en-US" smtClean="0"/>
              <a:pPr/>
              <a:t>‹#›</a:t>
            </a:fld>
            <a:endParaRPr lang="en-US"/>
          </a:p>
        </p:txBody>
      </p:sp>
      <p:cxnSp>
        <p:nvCxnSpPr>
          <p:cNvPr id="9" name="Straight Connector 8"/>
          <p:cNvCxnSpPr/>
          <p:nvPr userDrawn="1"/>
        </p:nvCxnSpPr>
        <p:spPr>
          <a:xfrm>
            <a:off x="685800" y="3732212"/>
            <a:ext cx="7772400" cy="1588"/>
          </a:xfrm>
          <a:prstGeom prst="line">
            <a:avLst/>
          </a:prstGeom>
          <a:ln w="12700">
            <a:solidFill>
              <a:schemeClr val="bg1"/>
            </a:solidFill>
            <a:prstDash val="sysDot"/>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1D711A7-9EBF-5248-B9B9-B337955F3DF9}"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0AC49-0DB1-AE4F-88EC-FBCA153634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1D711A7-9EBF-5248-B9B9-B337955F3DF9}"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0AC49-0DB1-AE4F-88EC-FBCA153634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1D711A7-9EBF-5248-B9B9-B337955F3DF9}"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0AC49-0DB1-AE4F-88EC-FBCA153634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1D711A7-9EBF-5248-B9B9-B337955F3DF9}"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0AC49-0DB1-AE4F-88EC-FBCA153634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B1D711A7-9EBF-5248-B9B9-B337955F3DF9}" type="datetimeFigureOut">
              <a:rPr lang="en-US" smtClean="0"/>
              <a:pPr/>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0AC49-0DB1-AE4F-88EC-FBCA153634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B1D711A7-9EBF-5248-B9B9-B337955F3DF9}" type="datetimeFigureOut">
              <a:rPr lang="en-US" smtClean="0"/>
              <a:pPr/>
              <a:t>8/17/2017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0AC49-0DB1-AE4F-88EC-FBCA153634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1D711A7-9EBF-5248-B9B9-B337955F3DF9}" type="datetimeFigureOut">
              <a:rPr lang="en-US" smtClean="0"/>
              <a:pPr/>
              <a:t>8/17/2017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40AC49-0DB1-AE4F-88EC-FBCA153634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711A7-9EBF-5248-B9B9-B337955F3DF9}" type="datetimeFigureOut">
              <a:rPr lang="en-US" smtClean="0"/>
              <a:pPr/>
              <a:t>8/17/2017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0AC49-0DB1-AE4F-88EC-FBCA153634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D711A7-9EBF-5248-B9B9-B337955F3DF9}" type="datetimeFigureOut">
              <a:rPr lang="en-US" smtClean="0"/>
              <a:pPr/>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0AC49-0DB1-AE4F-88EC-FBCA153634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D711A7-9EBF-5248-B9B9-B337955F3DF9}" type="datetimeFigureOut">
              <a:rPr lang="en-US" smtClean="0"/>
              <a:pPr/>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0AC49-0DB1-AE4F-88EC-FBCA153634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inside.jpg"/>
          <p:cNvPicPr>
            <a:picLocks noChangeAspect="1"/>
          </p:cNvPicPr>
          <p:nvPr userDrawn="1"/>
        </p:nvPicPr>
        <p:blipFill>
          <a:blip r:embed="rId13"/>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533400"/>
            <a:ext cx="8229600" cy="1022350"/>
          </a:xfrm>
          <a:prstGeom prst="rect">
            <a:avLst/>
          </a:prstGeom>
        </p:spPr>
        <p:txBody>
          <a:bodyPr vert="horz" lIns="91440" tIns="45720" rIns="91440" bIns="45720" rtlCol="0" anchor="b" anchorCtr="0">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2"/>
          </p:nvPr>
        </p:nvSpPr>
        <p:spPr>
          <a:xfrm>
            <a:off x="457200" y="6553200"/>
            <a:ext cx="2133600" cy="365125"/>
          </a:xfrm>
          <a:prstGeom prst="rect">
            <a:avLst/>
          </a:prstGeom>
        </p:spPr>
        <p:txBody>
          <a:bodyPr vert="horz" lIns="91440" tIns="45720" rIns="91440" bIns="45720" rtlCol="0" anchor="ctr"/>
          <a:lstStyle>
            <a:lvl1pPr algn="l">
              <a:defRPr sz="1000" b="1">
                <a:solidFill>
                  <a:schemeClr val="tx1"/>
                </a:solidFill>
              </a:defRPr>
            </a:lvl1pPr>
          </a:lstStyle>
          <a:p>
            <a:fld id="{B1D711A7-9EBF-5248-B9B9-B337955F3DF9}" type="datetimeFigureOut">
              <a:rPr lang="en-US" smtClean="0"/>
              <a:pPr/>
              <a:t>8/17/2017</a:t>
            </a:fld>
            <a:endParaRPr lang="en-US" dirty="0"/>
          </a:p>
        </p:txBody>
      </p:sp>
      <p:sp>
        <p:nvSpPr>
          <p:cNvPr id="5" name="Footer Placeholder 4"/>
          <p:cNvSpPr>
            <a:spLocks noGrp="1"/>
          </p:cNvSpPr>
          <p:nvPr>
            <p:ph type="ftr" sz="quarter" idx="3"/>
          </p:nvPr>
        </p:nvSpPr>
        <p:spPr>
          <a:xfrm>
            <a:off x="3124200" y="6553200"/>
            <a:ext cx="2895600" cy="365125"/>
          </a:xfrm>
          <a:prstGeom prst="rect">
            <a:avLst/>
          </a:prstGeom>
        </p:spPr>
        <p:txBody>
          <a:bodyPr vert="horz" lIns="91440" tIns="45720" rIns="91440" bIns="45720" rtlCol="0" anchor="ctr"/>
          <a:lstStyle>
            <a:lvl1pPr algn="ctr">
              <a:defRPr sz="1000" b="1">
                <a:solidFill>
                  <a:schemeClr val="tx1"/>
                </a:solidFill>
              </a:defRPr>
            </a:lvl1pPr>
          </a:lstStyle>
          <a:p>
            <a:endParaRPr lang="en-US"/>
          </a:p>
        </p:txBody>
      </p:sp>
      <p:sp>
        <p:nvSpPr>
          <p:cNvPr id="6" name="Slide Number Placeholder 5"/>
          <p:cNvSpPr>
            <a:spLocks noGrp="1"/>
          </p:cNvSpPr>
          <p:nvPr>
            <p:ph type="sldNum" sz="quarter" idx="4"/>
          </p:nvPr>
        </p:nvSpPr>
        <p:spPr>
          <a:xfrm>
            <a:off x="6553200" y="6553200"/>
            <a:ext cx="2133600" cy="365125"/>
          </a:xfrm>
          <a:prstGeom prst="rect">
            <a:avLst/>
          </a:prstGeom>
        </p:spPr>
        <p:txBody>
          <a:bodyPr vert="horz" lIns="91440" tIns="45720" rIns="91440" bIns="45720" rtlCol="0" anchor="ctr"/>
          <a:lstStyle>
            <a:lvl1pPr algn="r">
              <a:defRPr sz="1000" b="1">
                <a:solidFill>
                  <a:schemeClr val="tx1"/>
                </a:solidFill>
              </a:defRPr>
            </a:lvl1pPr>
          </a:lstStyle>
          <a:p>
            <a:fld id="{0B40AC49-0DB1-AE4F-88EC-FBCA15363404}" type="slidenum">
              <a:rPr lang="en-US" smtClean="0"/>
              <a:pPr/>
              <a:t>‹#›</a:t>
            </a:fld>
            <a:endParaRPr lang="en-US"/>
          </a:p>
        </p:txBody>
      </p:sp>
      <p:cxnSp>
        <p:nvCxnSpPr>
          <p:cNvPr id="9" name="Straight Connector 8"/>
          <p:cNvCxnSpPr/>
          <p:nvPr userDrawn="1"/>
        </p:nvCxnSpPr>
        <p:spPr>
          <a:xfrm>
            <a:off x="457200" y="1524000"/>
            <a:ext cx="8229600" cy="1588"/>
          </a:xfrm>
          <a:prstGeom prst="line">
            <a:avLst/>
          </a:prstGeom>
          <a:ln w="12700">
            <a:solidFill>
              <a:srgbClr val="9B0011"/>
            </a:solidFill>
            <a:prstDash val="sysDot"/>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lnSpc>
          <a:spcPct val="100000"/>
        </a:lnSpc>
        <a:spcBef>
          <a:spcPct val="0"/>
        </a:spcBef>
        <a:buNone/>
        <a:defRPr sz="26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500063" y="1268760"/>
            <a:ext cx="8358187" cy="4893647"/>
          </a:xfrm>
          <a:prstGeom prst="rect">
            <a:avLst/>
          </a:prstGeom>
          <a:noFill/>
          <a:ln w="9525">
            <a:noFill/>
            <a:miter lim="800000"/>
            <a:headEnd/>
            <a:tailEnd/>
          </a:ln>
        </p:spPr>
        <p:txBody>
          <a:bodyPr>
            <a:spAutoFit/>
          </a:bodyPr>
          <a:lstStyle/>
          <a:p>
            <a:pPr algn="ctr"/>
            <a:endParaRPr lang="en-US" sz="5400" b="1" dirty="0" smtClean="0">
              <a:solidFill>
                <a:schemeClr val="bg1"/>
              </a:solidFill>
              <a:latin typeface="Arial" panose="020B0604020202020204" pitchFamily="34" charset="0"/>
              <a:cs typeface="Arial" panose="020B0604020202020204" pitchFamily="34" charset="0"/>
            </a:endParaRPr>
          </a:p>
          <a:p>
            <a:pPr algn="ctr"/>
            <a:r>
              <a:rPr lang="en-US" sz="5400" b="1" dirty="0" smtClean="0">
                <a:solidFill>
                  <a:schemeClr val="bg1"/>
                </a:solidFill>
                <a:latin typeface="Arial" panose="020B0604020202020204" pitchFamily="34" charset="0"/>
                <a:cs typeface="Arial" panose="020B0604020202020204" pitchFamily="34" charset="0"/>
              </a:rPr>
              <a:t>EXPERIENCES IN IMPLEMENTING NSDS III </a:t>
            </a:r>
            <a:r>
              <a:rPr lang="en-US" sz="5400" b="1" dirty="0" smtClean="0">
                <a:solidFill>
                  <a:srgbClr val="008000"/>
                </a:solidFill>
                <a:latin typeface="Arial" panose="020B0604020202020204" pitchFamily="34" charset="0"/>
                <a:cs typeface="Arial" panose="020B0604020202020204" pitchFamily="34" charset="0"/>
              </a:rPr>
              <a:t>  </a:t>
            </a:r>
            <a:r>
              <a:rPr lang="en-US" sz="6000" b="1" dirty="0" smtClean="0">
                <a:solidFill>
                  <a:srgbClr val="008000"/>
                </a:solidFill>
                <a:latin typeface="Arial" panose="020B0604020202020204" pitchFamily="34" charset="0"/>
                <a:cs typeface="Arial" panose="020B0604020202020204" pitchFamily="34" charset="0"/>
              </a:rPr>
              <a:t> </a:t>
            </a:r>
            <a:endParaRPr lang="en-US" sz="2800" b="1" dirty="0" smtClean="0">
              <a:solidFill>
                <a:srgbClr val="008000"/>
              </a:solidFill>
              <a:latin typeface="Arial" panose="020B0604020202020204" pitchFamily="34" charset="0"/>
              <a:cs typeface="Arial" panose="020B0604020202020204" pitchFamily="34" charset="0"/>
            </a:endParaRPr>
          </a:p>
          <a:p>
            <a:pPr algn="ctr"/>
            <a:endParaRPr lang="en-US" sz="2800" b="1" dirty="0">
              <a:solidFill>
                <a:srgbClr val="008000"/>
              </a:solidFill>
              <a:latin typeface="Arial" panose="020B0604020202020204" pitchFamily="34" charset="0"/>
              <a:cs typeface="Arial" panose="020B0604020202020204" pitchFamily="34" charset="0"/>
            </a:endParaRPr>
          </a:p>
          <a:p>
            <a:endParaRPr lang="en-US" sz="6000" b="1" dirty="0" smtClean="0">
              <a:solidFill>
                <a:srgbClr val="008000"/>
              </a:solidFill>
              <a:latin typeface="Arial" panose="020B0604020202020204" pitchFamily="34" charset="0"/>
              <a:cs typeface="Arial" panose="020B0604020202020204" pitchFamily="34" charset="0"/>
            </a:endParaRPr>
          </a:p>
          <a:p>
            <a:endParaRPr lang="en-US" sz="2800" b="1" dirty="0">
              <a:solidFill>
                <a:srgbClr val="008000"/>
              </a:solidFill>
              <a:latin typeface="Arial" panose="020B0604020202020204" pitchFamily="34" charset="0"/>
              <a:cs typeface="Arial" panose="020B0604020202020204" pitchFamily="34" charset="0"/>
            </a:endParaRPr>
          </a:p>
          <a:p>
            <a:endParaRPr lang="en-US" sz="2800" b="1" dirty="0" smtClean="0">
              <a:solidFill>
                <a:srgbClr val="008000"/>
              </a:solidFill>
              <a:latin typeface="Arial" panose="020B0604020202020204" pitchFamily="34" charset="0"/>
              <a:cs typeface="Arial" panose="020B0604020202020204" pitchFamily="34" charset="0"/>
            </a:endParaRPr>
          </a:p>
        </p:txBody>
      </p:sp>
      <p:sp>
        <p:nvSpPr>
          <p:cNvPr id="2" name="Title 1"/>
          <p:cNvSpPr>
            <a:spLocks noGrp="1"/>
          </p:cNvSpPr>
          <p:nvPr>
            <p:ph type="ctrTitle"/>
          </p:nvPr>
        </p:nvSpPr>
        <p:spPr>
          <a:xfrm>
            <a:off x="516194" y="1772816"/>
            <a:ext cx="8342056" cy="2160240"/>
          </a:xfrm>
        </p:spPr>
        <p:txBody>
          <a:bodyPr>
            <a:noAutofit/>
          </a:bodyPr>
          <a:lstStyle/>
          <a:p>
            <a:pPr algn="ctr"/>
            <a:r>
              <a:rPr lang="en-ZA" sz="4800" dirty="0" smtClean="0">
                <a:solidFill>
                  <a:schemeClr val="tx1"/>
                </a:solidFill>
                <a:latin typeface="Arial" panose="020B0604020202020204" pitchFamily="34" charset="0"/>
                <a:cs typeface="Arial" panose="020B0604020202020204" pitchFamily="34" charset="0"/>
              </a:rPr>
              <a:t/>
            </a:r>
            <a:br>
              <a:rPr lang="en-ZA" sz="4800" dirty="0" smtClean="0">
                <a:solidFill>
                  <a:schemeClr val="tx1"/>
                </a:solidFill>
                <a:latin typeface="Arial" panose="020B0604020202020204" pitchFamily="34" charset="0"/>
                <a:cs typeface="Arial" panose="020B0604020202020204" pitchFamily="34" charset="0"/>
              </a:rPr>
            </a:br>
            <a:r>
              <a:rPr lang="en-ZA" sz="4800" dirty="0">
                <a:solidFill>
                  <a:schemeClr val="tx1"/>
                </a:solidFill>
                <a:latin typeface="Arial" panose="020B0604020202020204" pitchFamily="34" charset="0"/>
                <a:cs typeface="Arial" panose="020B0604020202020204" pitchFamily="34" charset="0"/>
              </a:rPr>
              <a:t/>
            </a:r>
            <a:br>
              <a:rPr lang="en-ZA" sz="4800" dirty="0">
                <a:solidFill>
                  <a:schemeClr val="tx1"/>
                </a:solidFill>
                <a:latin typeface="Arial" panose="020B0604020202020204" pitchFamily="34" charset="0"/>
                <a:cs typeface="Arial" panose="020B0604020202020204" pitchFamily="34" charset="0"/>
              </a:rPr>
            </a:br>
            <a:r>
              <a:rPr lang="en-ZA" sz="4800" dirty="0" smtClean="0">
                <a:solidFill>
                  <a:schemeClr val="tx1"/>
                </a:solidFill>
                <a:latin typeface="Arial" panose="020B0604020202020204" pitchFamily="34" charset="0"/>
                <a:cs typeface="Arial" panose="020B0604020202020204" pitchFamily="34" charset="0"/>
              </a:rPr>
              <a:t/>
            </a:r>
            <a:br>
              <a:rPr lang="en-ZA" sz="4800" dirty="0" smtClean="0">
                <a:solidFill>
                  <a:schemeClr val="tx1"/>
                </a:solidFill>
                <a:latin typeface="Arial" panose="020B0604020202020204" pitchFamily="34" charset="0"/>
                <a:cs typeface="Arial" panose="020B0604020202020204" pitchFamily="34" charset="0"/>
              </a:rPr>
            </a:br>
            <a:endParaRPr lang="en-ZA" sz="4800" dirty="0">
              <a:solidFill>
                <a:schemeClr val="tx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4293096"/>
            <a:ext cx="7774632" cy="936104"/>
          </a:xfrm>
        </p:spPr>
        <p:txBody>
          <a:bodyPr>
            <a:normAutofit fontScale="92500" lnSpcReduction="10000"/>
          </a:bodyPr>
          <a:lstStyle/>
          <a:p>
            <a:pPr algn="ctr"/>
            <a:r>
              <a:rPr lang="en-US" sz="2800" dirty="0" smtClean="0">
                <a:latin typeface="Arial" panose="020B0604020202020204" pitchFamily="34" charset="0"/>
                <a:cs typeface="Arial" panose="020B0604020202020204" pitchFamily="34" charset="0"/>
              </a:rPr>
              <a:t>National Skills Conference </a:t>
            </a:r>
          </a:p>
          <a:p>
            <a:pPr algn="ctr"/>
            <a:r>
              <a:rPr lang="en-US" sz="2800" dirty="0" smtClean="0">
                <a:latin typeface="Arial" panose="020B0604020202020204" pitchFamily="34" charset="0"/>
                <a:cs typeface="Arial" panose="020B0604020202020204" pitchFamily="34" charset="0"/>
              </a:rPr>
              <a:t>23-24 March 2017</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4884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a:t>FACTORS</a:t>
            </a:r>
            <a:r>
              <a:rPr lang="en-ZA" sz="2800" dirty="0"/>
              <a:t> INFLUENCING PERFORMANCE IN NSDS III</a:t>
            </a:r>
            <a:endParaRPr lang="en-ZA" dirty="0"/>
          </a:p>
        </p:txBody>
      </p:sp>
      <p:sp>
        <p:nvSpPr>
          <p:cNvPr id="3" name="Content Placeholder 2"/>
          <p:cNvSpPr>
            <a:spLocks noGrp="1"/>
          </p:cNvSpPr>
          <p:nvPr>
            <p:ph idx="1"/>
          </p:nvPr>
        </p:nvSpPr>
        <p:spPr/>
        <p:txBody>
          <a:bodyPr>
            <a:normAutofit fontScale="92500" lnSpcReduction="10000"/>
          </a:bodyPr>
          <a:lstStyle/>
          <a:p>
            <a:pPr marL="0" indent="0">
              <a:buNone/>
            </a:pPr>
            <a:r>
              <a:rPr lang="en-ZA" dirty="0"/>
              <a:t>GOVERNANCE SUCCESS </a:t>
            </a:r>
            <a:r>
              <a:rPr lang="en-ZA" dirty="0" smtClean="0"/>
              <a:t>FACTORS</a:t>
            </a:r>
          </a:p>
          <a:p>
            <a:pPr marL="0" indent="0">
              <a:buNone/>
            </a:pPr>
            <a:endParaRPr lang="en-ZA" dirty="0"/>
          </a:p>
          <a:p>
            <a:r>
              <a:rPr lang="en-ZA" dirty="0"/>
              <a:t>Having </a:t>
            </a:r>
            <a:r>
              <a:rPr lang="en-ZA" b="1" dirty="0"/>
              <a:t>policies</a:t>
            </a:r>
            <a:r>
              <a:rPr lang="en-ZA" dirty="0"/>
              <a:t> in the organisation and ensuring that they are implemented </a:t>
            </a:r>
            <a:endParaRPr lang="en-ZA" dirty="0" smtClean="0"/>
          </a:p>
          <a:p>
            <a:r>
              <a:rPr lang="en-ZA" dirty="0"/>
              <a:t>A</a:t>
            </a:r>
            <a:r>
              <a:rPr lang="en-ZA" dirty="0" smtClean="0"/>
              <a:t>n </a:t>
            </a:r>
            <a:r>
              <a:rPr lang="en-ZA" b="1" dirty="0"/>
              <a:t>environment of strong internal control</a:t>
            </a:r>
            <a:r>
              <a:rPr lang="en-ZA" dirty="0"/>
              <a:t>, where controls are exercised consistently, upheld by management, and enhanced, or changed immediately when weaknesses are </a:t>
            </a:r>
            <a:r>
              <a:rPr lang="en-ZA" dirty="0" smtClean="0"/>
              <a:t>found</a:t>
            </a:r>
          </a:p>
          <a:p>
            <a:r>
              <a:rPr lang="en-ZA" dirty="0"/>
              <a:t>Honesty and ethics </a:t>
            </a:r>
            <a:r>
              <a:rPr lang="en-ZA" dirty="0" smtClean="0"/>
              <a:t>and transparency will ensure sustainability in </a:t>
            </a:r>
            <a:r>
              <a:rPr lang="en-ZA" dirty="0" err="1" smtClean="0"/>
              <a:t>furture</a:t>
            </a:r>
            <a:endParaRPr lang="en-ZA" dirty="0" smtClean="0"/>
          </a:p>
          <a:p>
            <a:r>
              <a:rPr lang="en-ZA" dirty="0"/>
              <a:t>Having </a:t>
            </a:r>
            <a:r>
              <a:rPr lang="en-ZA" b="1" dirty="0"/>
              <a:t>proper system in place </a:t>
            </a:r>
            <a:r>
              <a:rPr lang="en-ZA" dirty="0"/>
              <a:t>to gather performance information and prepare this for verification is essential.  More than this, is also the co-operation of the various Divisions </a:t>
            </a:r>
            <a:r>
              <a:rPr lang="en-ZA" dirty="0" smtClean="0"/>
              <a:t>within SETAs </a:t>
            </a:r>
            <a:r>
              <a:rPr lang="en-ZA" dirty="0"/>
              <a:t>as well as the commitment of all staff in this process of reporting and supporting all that </a:t>
            </a:r>
            <a:r>
              <a:rPr lang="en-ZA" dirty="0" smtClean="0"/>
              <a:t>is reported.</a:t>
            </a:r>
          </a:p>
          <a:p>
            <a:r>
              <a:rPr lang="en-ZA" b="1" dirty="0" smtClean="0"/>
              <a:t>A </a:t>
            </a:r>
            <a:r>
              <a:rPr lang="en-ZA" b="1" dirty="0"/>
              <a:t>strong Monitoring and Evaluation Division</a:t>
            </a:r>
            <a:r>
              <a:rPr lang="en-ZA" dirty="0"/>
              <a:t> to ensure that Performance reporting is complete and accurate. The synergy between the Skills Division and this Division has allowed for a smoother process on reporting PI and pre-audit validations to take place.</a:t>
            </a:r>
          </a:p>
          <a:p>
            <a:endParaRPr lang="en-ZA" dirty="0"/>
          </a:p>
          <a:p>
            <a:endParaRPr lang="en-ZA" dirty="0"/>
          </a:p>
          <a:p>
            <a:pPr marL="0" indent="0">
              <a:buNone/>
            </a:pPr>
            <a:endParaRPr lang="en-ZA" dirty="0"/>
          </a:p>
          <a:p>
            <a:endParaRPr lang="en-ZA" dirty="0"/>
          </a:p>
        </p:txBody>
      </p:sp>
    </p:spTree>
    <p:extLst>
      <p:ext uri="{BB962C8B-B14F-4D97-AF65-F5344CB8AC3E}">
        <p14:creationId xmlns:p14="http://schemas.microsoft.com/office/powerpoint/2010/main" val="3211464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a:t>FACTORS</a:t>
            </a:r>
            <a:r>
              <a:rPr lang="en-ZA" sz="2800" dirty="0"/>
              <a:t> INFLUENCING PERFORMANCE IN NSDS III</a:t>
            </a:r>
            <a:endParaRPr lang="en-ZA" dirty="0"/>
          </a:p>
        </p:txBody>
      </p:sp>
      <p:sp>
        <p:nvSpPr>
          <p:cNvPr id="3" name="Content Placeholder 2"/>
          <p:cNvSpPr>
            <a:spLocks noGrp="1"/>
          </p:cNvSpPr>
          <p:nvPr>
            <p:ph idx="1"/>
          </p:nvPr>
        </p:nvSpPr>
        <p:spPr/>
        <p:txBody>
          <a:bodyPr>
            <a:normAutofit/>
          </a:bodyPr>
          <a:lstStyle/>
          <a:p>
            <a:pPr marL="0" indent="0">
              <a:buNone/>
            </a:pPr>
            <a:r>
              <a:rPr lang="en-ZA" dirty="0"/>
              <a:t>GOVERNANCE SUCCESS </a:t>
            </a:r>
            <a:r>
              <a:rPr lang="en-ZA" dirty="0" smtClean="0"/>
              <a:t>FACTORS</a:t>
            </a:r>
          </a:p>
          <a:p>
            <a:pPr marL="0" indent="0">
              <a:buNone/>
            </a:pPr>
            <a:endParaRPr lang="en-ZA" dirty="0"/>
          </a:p>
          <a:p>
            <a:r>
              <a:rPr lang="en-ZA" dirty="0"/>
              <a:t>APP deliverables </a:t>
            </a:r>
            <a:r>
              <a:rPr lang="en-ZA" dirty="0" smtClean="0"/>
              <a:t>included into </a:t>
            </a:r>
            <a:r>
              <a:rPr lang="en-ZA" dirty="0"/>
              <a:t>the </a:t>
            </a:r>
            <a:r>
              <a:rPr lang="en-ZA" b="1" dirty="0"/>
              <a:t>Performance contracts </a:t>
            </a:r>
            <a:r>
              <a:rPr lang="en-ZA" dirty="0"/>
              <a:t>of Managers and </a:t>
            </a:r>
            <a:r>
              <a:rPr lang="en-ZA" dirty="0" smtClean="0"/>
              <a:t>staff</a:t>
            </a:r>
          </a:p>
          <a:p>
            <a:r>
              <a:rPr lang="en-ZA" b="1" dirty="0" smtClean="0"/>
              <a:t>A collective strive for excellence </a:t>
            </a:r>
            <a:r>
              <a:rPr lang="en-ZA" dirty="0" smtClean="0"/>
              <a:t>and the attainment of our mandate. </a:t>
            </a:r>
            <a:r>
              <a:rPr lang="en-ZA" dirty="0"/>
              <a:t>The level of skill, </a:t>
            </a:r>
            <a:r>
              <a:rPr lang="en-ZA" dirty="0" smtClean="0"/>
              <a:t>knowledge</a:t>
            </a:r>
            <a:r>
              <a:rPr lang="en-ZA" dirty="0"/>
              <a:t>, and experience of staff and Executive Management must be in place. </a:t>
            </a:r>
          </a:p>
          <a:p>
            <a:r>
              <a:rPr lang="en-ZA" dirty="0"/>
              <a:t>Most important is the </a:t>
            </a:r>
            <a:r>
              <a:rPr lang="en-ZA" b="1" dirty="0"/>
              <a:t>culture</a:t>
            </a:r>
            <a:r>
              <a:rPr lang="en-ZA" dirty="0"/>
              <a:t> inculcated by the leadership in the organisation from the Governance structures of the Board and Sub-committees of the Board to the CEO and Executives in striving to </a:t>
            </a:r>
            <a:r>
              <a:rPr lang="en-ZA" dirty="0" err="1" smtClean="0"/>
              <a:t>achive</a:t>
            </a:r>
            <a:r>
              <a:rPr lang="en-ZA" dirty="0" smtClean="0"/>
              <a:t> performance of the NSDS.  </a:t>
            </a:r>
            <a:r>
              <a:rPr lang="en-ZA" dirty="0"/>
              <a:t>However, in this, much commitment, dedication, knowledge, skill and hard word is embedded</a:t>
            </a:r>
            <a:r>
              <a:rPr lang="en-ZA" dirty="0" smtClean="0"/>
              <a:t>.</a:t>
            </a:r>
          </a:p>
          <a:p>
            <a:r>
              <a:rPr lang="en-ZA" dirty="0" smtClean="0"/>
              <a:t>Strong, healthy </a:t>
            </a:r>
            <a:r>
              <a:rPr lang="en-ZA" b="1" dirty="0" smtClean="0"/>
              <a:t>relationships </a:t>
            </a:r>
            <a:r>
              <a:rPr lang="en-ZA" dirty="0" smtClean="0"/>
              <a:t>with the DHET, AGSA and stakeholders </a:t>
            </a:r>
          </a:p>
          <a:p>
            <a:pPr marL="0" indent="0">
              <a:buNone/>
            </a:pPr>
            <a:endParaRPr lang="en-ZA" dirty="0"/>
          </a:p>
          <a:p>
            <a:endParaRPr lang="en-ZA" dirty="0"/>
          </a:p>
          <a:p>
            <a:endParaRPr lang="en-ZA" dirty="0"/>
          </a:p>
          <a:p>
            <a:endParaRPr lang="en-ZA" dirty="0"/>
          </a:p>
        </p:txBody>
      </p:sp>
    </p:spTree>
    <p:extLst>
      <p:ext uri="{BB962C8B-B14F-4D97-AF65-F5344CB8AC3E}">
        <p14:creationId xmlns:p14="http://schemas.microsoft.com/office/powerpoint/2010/main" val="17939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Challenges in implementing the NSDS 111</a:t>
            </a:r>
            <a:endParaRPr lang="en-ZA" dirty="0"/>
          </a:p>
        </p:txBody>
      </p:sp>
      <p:sp>
        <p:nvSpPr>
          <p:cNvPr id="3" name="Content Placeholder 2"/>
          <p:cNvSpPr>
            <a:spLocks noGrp="1"/>
          </p:cNvSpPr>
          <p:nvPr>
            <p:ph idx="1"/>
          </p:nvPr>
        </p:nvSpPr>
        <p:spPr/>
        <p:txBody>
          <a:bodyPr/>
          <a:lstStyle/>
          <a:p>
            <a:r>
              <a:rPr lang="en-ZA" dirty="0" smtClean="0"/>
              <a:t>Limitations of basic education impacting on the success in higher education</a:t>
            </a:r>
          </a:p>
          <a:p>
            <a:r>
              <a:rPr lang="en-ZA" dirty="0" smtClean="0"/>
              <a:t>Down turn in economic conditions reducing the ultimate impact of employment</a:t>
            </a:r>
          </a:p>
          <a:p>
            <a:r>
              <a:rPr lang="en-ZA" dirty="0" smtClean="0"/>
              <a:t>Employers not meeting conditions of funding </a:t>
            </a:r>
          </a:p>
          <a:p>
            <a:r>
              <a:rPr lang="en-ZA" dirty="0" smtClean="0"/>
              <a:t>Quality of training being compromised by unaccredited training providers</a:t>
            </a:r>
          </a:p>
          <a:p>
            <a:r>
              <a:rPr lang="en-ZA" dirty="0" smtClean="0"/>
              <a:t>Uneven participation across provinces and areas within Provinces</a:t>
            </a:r>
          </a:p>
          <a:p>
            <a:r>
              <a:rPr lang="en-ZA" dirty="0" smtClean="0"/>
              <a:t>Are SETAs making a difference to the poorest, and the poorest communities, and rural areas?</a:t>
            </a:r>
          </a:p>
          <a:p>
            <a:endParaRPr lang="en-ZA" dirty="0"/>
          </a:p>
        </p:txBody>
      </p:sp>
    </p:spTree>
    <p:extLst>
      <p:ext uri="{BB962C8B-B14F-4D97-AF65-F5344CB8AC3E}">
        <p14:creationId xmlns:p14="http://schemas.microsoft.com/office/powerpoint/2010/main" val="3063761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Questions to be asked going into 2017-2020</a:t>
            </a:r>
            <a:endParaRPr lang="en-ZA" dirty="0"/>
          </a:p>
        </p:txBody>
      </p:sp>
      <p:sp>
        <p:nvSpPr>
          <p:cNvPr id="3" name="Content Placeholder 2"/>
          <p:cNvSpPr>
            <a:spLocks noGrp="1"/>
          </p:cNvSpPr>
          <p:nvPr>
            <p:ph idx="1"/>
          </p:nvPr>
        </p:nvSpPr>
        <p:spPr/>
        <p:txBody>
          <a:bodyPr>
            <a:normAutofit fontScale="85000" lnSpcReduction="10000"/>
          </a:bodyPr>
          <a:lstStyle/>
          <a:p>
            <a:r>
              <a:rPr lang="en-ZA" dirty="0" smtClean="0"/>
              <a:t>What is the impact of the targets already achieved over 7 years?</a:t>
            </a:r>
          </a:p>
          <a:p>
            <a:r>
              <a:rPr lang="en-ZA" dirty="0" smtClean="0"/>
              <a:t>Have SETAs made a difference</a:t>
            </a:r>
          </a:p>
          <a:p>
            <a:r>
              <a:rPr lang="en-ZA" dirty="0" smtClean="0"/>
              <a:t>How can we improve on skills development over 2017-2020?</a:t>
            </a:r>
          </a:p>
          <a:p>
            <a:r>
              <a:rPr lang="en-ZA" dirty="0" smtClean="0"/>
              <a:t>How can SETAs make a difference in the current economic climate</a:t>
            </a:r>
          </a:p>
          <a:p>
            <a:r>
              <a:rPr lang="en-ZA" dirty="0" smtClean="0"/>
              <a:t>Partnerships can strengthen high impact projects</a:t>
            </a:r>
          </a:p>
          <a:p>
            <a:r>
              <a:rPr lang="en-ZA" dirty="0" smtClean="0"/>
              <a:t>Can SETAs focus on specific areas/skills/funding models to ensure maximum impact in a short period of time?</a:t>
            </a:r>
          </a:p>
          <a:p>
            <a:r>
              <a:rPr lang="en-ZA" dirty="0" smtClean="0"/>
              <a:t>Can coherence </a:t>
            </a:r>
            <a:r>
              <a:rPr lang="en-ZA" dirty="0"/>
              <a:t>and collaboration </a:t>
            </a:r>
            <a:r>
              <a:rPr lang="en-ZA" dirty="0" smtClean="0"/>
              <a:t>amongst SETAs be a winning formula? </a:t>
            </a:r>
          </a:p>
          <a:p>
            <a:r>
              <a:rPr lang="en-ZA" dirty="0" smtClean="0"/>
              <a:t>Our purpose is that </a:t>
            </a:r>
            <a:r>
              <a:rPr lang="en-ZA" dirty="0"/>
              <a:t>of enabling and facilitating the development of a skilled and capable workforce </a:t>
            </a:r>
            <a:r>
              <a:rPr lang="en-ZA" dirty="0" smtClean="0"/>
              <a:t>for </a:t>
            </a:r>
            <a:r>
              <a:rPr lang="en-ZA" dirty="0"/>
              <a:t>employed and pre-employed </a:t>
            </a:r>
            <a:r>
              <a:rPr lang="en-ZA" dirty="0" smtClean="0"/>
              <a:t>people, how well are we doing this and how can we have maximum impact in 2 years?</a:t>
            </a:r>
          </a:p>
          <a:p>
            <a:r>
              <a:rPr lang="en-ZA" dirty="0" smtClean="0"/>
              <a:t>In fact SETAs need to look at both current </a:t>
            </a:r>
            <a:r>
              <a:rPr lang="en-ZA" dirty="0"/>
              <a:t>and future scarce and critical skills needs, </a:t>
            </a:r>
            <a:r>
              <a:rPr lang="en-ZA" dirty="0" smtClean="0"/>
              <a:t>in </a:t>
            </a:r>
            <a:r>
              <a:rPr lang="en-ZA" dirty="0"/>
              <a:t>collaboration with industry </a:t>
            </a:r>
            <a:r>
              <a:rPr lang="en-ZA" dirty="0" smtClean="0"/>
              <a:t> - what can we do in 2 years?</a:t>
            </a:r>
          </a:p>
          <a:p>
            <a:r>
              <a:rPr lang="en-ZA" dirty="0" smtClean="0"/>
              <a:t>Are our strategies flexible to adapt to the changing business environment?</a:t>
            </a:r>
          </a:p>
          <a:p>
            <a:r>
              <a:rPr lang="en-ZA" dirty="0" smtClean="0"/>
              <a:t>How can we increase throughput rates, allowing greater success in skills development</a:t>
            </a:r>
          </a:p>
          <a:p>
            <a:r>
              <a:rPr lang="en-ZA" dirty="0" smtClean="0"/>
              <a:t>Relevancy of SETAs to make a significant impact in our country</a:t>
            </a:r>
          </a:p>
          <a:p>
            <a:pPr marL="0" indent="0">
              <a:buNone/>
            </a:pPr>
            <a:endParaRPr lang="en-ZA" dirty="0" smtClean="0"/>
          </a:p>
          <a:p>
            <a:endParaRPr lang="en-ZA" dirty="0"/>
          </a:p>
        </p:txBody>
      </p:sp>
    </p:spTree>
    <p:extLst>
      <p:ext uri="{BB962C8B-B14F-4D97-AF65-F5344CB8AC3E}">
        <p14:creationId xmlns:p14="http://schemas.microsoft.com/office/powerpoint/2010/main" val="181317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35360"/>
          </a:xfrm>
        </p:spPr>
        <p:txBody>
          <a:bodyPr>
            <a:normAutofit/>
          </a:bodyPr>
          <a:lstStyle/>
          <a:p>
            <a:pPr algn="ctr"/>
            <a:r>
              <a:rPr lang="en-US" sz="3000" dirty="0" smtClean="0"/>
              <a:t>QUESTIONS THAT GUIDE THE PRESENTATION   </a:t>
            </a:r>
            <a:endParaRPr lang="en-ZA" sz="3000" dirty="0"/>
          </a:p>
        </p:txBody>
      </p:sp>
      <p:sp>
        <p:nvSpPr>
          <p:cNvPr id="3" name="Content Placeholder 2"/>
          <p:cNvSpPr>
            <a:spLocks noGrp="1"/>
          </p:cNvSpPr>
          <p:nvPr>
            <p:ph idx="1"/>
          </p:nvPr>
        </p:nvSpPr>
        <p:spPr/>
        <p:txBody>
          <a:bodyPr>
            <a:normAutofit/>
          </a:bodyPr>
          <a:lstStyle/>
          <a:p>
            <a:r>
              <a:rPr lang="en-ZA" sz="2800" dirty="0" smtClean="0">
                <a:latin typeface="Arial" panose="020B0604020202020204" pitchFamily="34" charset="0"/>
                <a:cs typeface="Arial" panose="020B0604020202020204" pitchFamily="34" charset="0"/>
              </a:rPr>
              <a:t>What factors enabled SETAs to perform better against its targets?</a:t>
            </a:r>
          </a:p>
          <a:p>
            <a:pPr marL="0" indent="0">
              <a:buNone/>
            </a:pPr>
            <a:endParaRPr lang="en-ZA" sz="2800" dirty="0" smtClean="0">
              <a:latin typeface="Arial" panose="020B0604020202020204" pitchFamily="34" charset="0"/>
              <a:cs typeface="Arial" panose="020B0604020202020204" pitchFamily="34" charset="0"/>
            </a:endParaRPr>
          </a:p>
          <a:p>
            <a:r>
              <a:rPr lang="en-ZA" sz="2800" dirty="0" smtClean="0">
                <a:latin typeface="Arial" panose="020B0604020202020204" pitchFamily="34" charset="0"/>
                <a:cs typeface="Arial" panose="020B0604020202020204" pitchFamily="34" charset="0"/>
              </a:rPr>
              <a:t>Which governance principles were integrated into the operations of SETAs enabling success? </a:t>
            </a:r>
          </a:p>
          <a:p>
            <a:endParaRPr lang="en-Z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6257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35360"/>
          </a:xfrm>
        </p:spPr>
        <p:txBody>
          <a:bodyPr>
            <a:normAutofit/>
          </a:bodyPr>
          <a:lstStyle/>
          <a:p>
            <a:pPr algn="ctr"/>
            <a:r>
              <a:rPr lang="en-US" sz="3000" dirty="0" smtClean="0"/>
              <a:t>UNIQUE FEATURES OF SETAS </a:t>
            </a:r>
            <a:endParaRPr lang="en-ZA" sz="3000" dirty="0"/>
          </a:p>
        </p:txBody>
      </p:sp>
      <p:sp>
        <p:nvSpPr>
          <p:cNvPr id="5" name="Content Placeholder 4"/>
          <p:cNvSpPr>
            <a:spLocks noGrp="1"/>
          </p:cNvSpPr>
          <p:nvPr>
            <p:ph idx="1"/>
          </p:nvPr>
        </p:nvSpPr>
        <p:spPr>
          <a:xfrm>
            <a:off x="457200" y="1600200"/>
            <a:ext cx="8229600" cy="5069160"/>
          </a:xfrm>
        </p:spPr>
        <p:txBody>
          <a:bodyPr>
            <a:normAutofit/>
          </a:bodyPr>
          <a:lstStyle/>
          <a:p>
            <a:r>
              <a:rPr lang="en-US" sz="2800" dirty="0" smtClean="0">
                <a:latin typeface="Arial" panose="020B0604020202020204" pitchFamily="34" charset="0"/>
                <a:cs typeface="Arial" panose="020B0604020202020204" pitchFamily="34" charset="0"/>
              </a:rPr>
              <a:t>Collect, hold and analyse employer data on skills development at shop floor level</a:t>
            </a:r>
          </a:p>
          <a:p>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Proximity to employers and </a:t>
            </a:r>
            <a:r>
              <a:rPr lang="en-US" sz="2800" dirty="0" err="1" smtClean="0">
                <a:latin typeface="Arial" panose="020B0604020202020204" pitchFamily="34" charset="0"/>
                <a:cs typeface="Arial" panose="020B0604020202020204" pitchFamily="34" charset="0"/>
              </a:rPr>
              <a:t>labour</a:t>
            </a:r>
            <a:r>
              <a:rPr lang="en-US" sz="2800" dirty="0" smtClean="0">
                <a:latin typeface="Arial" panose="020B0604020202020204" pitchFamily="34" charset="0"/>
                <a:cs typeface="Arial" panose="020B0604020202020204" pitchFamily="34" charset="0"/>
              </a:rPr>
              <a:t>– employers and </a:t>
            </a:r>
            <a:r>
              <a:rPr lang="en-US" sz="2800" dirty="0" err="1" smtClean="0">
                <a:latin typeface="Arial" panose="020B0604020202020204" pitchFamily="34" charset="0"/>
                <a:cs typeface="Arial" panose="020B0604020202020204" pitchFamily="34" charset="0"/>
              </a:rPr>
              <a:t>labour</a:t>
            </a:r>
            <a:r>
              <a:rPr lang="en-US" sz="2800" dirty="0" smtClean="0">
                <a:latin typeface="Arial" panose="020B0604020202020204" pitchFamily="34" charset="0"/>
                <a:cs typeface="Arial" panose="020B0604020202020204" pitchFamily="34" charset="0"/>
              </a:rPr>
              <a:t> participate in Boards and Committees where critical decisions are made </a:t>
            </a:r>
          </a:p>
          <a:p>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Participate in faculty boards – influencing curriculum and delivery – this happens at a limited scale and needs to be increased </a:t>
            </a:r>
            <a:endParaRPr lang="en-ZA" sz="2800" dirty="0" smtClean="0">
              <a:latin typeface="Arial" panose="020B0604020202020204" pitchFamily="34" charset="0"/>
              <a:cs typeface="Arial" panose="020B0604020202020204" pitchFamily="34" charset="0"/>
            </a:endParaRPr>
          </a:p>
          <a:p>
            <a:endParaRPr lang="en-US" dirty="0" smtClean="0"/>
          </a:p>
          <a:p>
            <a:endParaRPr lang="en-ZA" dirty="0" smtClean="0"/>
          </a:p>
          <a:p>
            <a:endParaRPr lang="en-US" dirty="0" smtClean="0"/>
          </a:p>
          <a:p>
            <a:endParaRPr lang="en-ZA" dirty="0"/>
          </a:p>
        </p:txBody>
      </p:sp>
    </p:spTree>
    <p:extLst>
      <p:ext uri="{BB962C8B-B14F-4D97-AF65-F5344CB8AC3E}">
        <p14:creationId xmlns:p14="http://schemas.microsoft.com/office/powerpoint/2010/main" val="4037002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91344"/>
          </a:xfrm>
        </p:spPr>
        <p:txBody>
          <a:bodyPr>
            <a:normAutofit/>
          </a:bodyPr>
          <a:lstStyle/>
          <a:p>
            <a:pPr algn="ctr"/>
            <a:r>
              <a:rPr lang="en-ZA" sz="3000" dirty="0" smtClean="0"/>
              <a:t>FACTORS INFLUENCING PERFORMANCE IN NSDS III</a:t>
            </a:r>
            <a:endParaRPr lang="en-ZA" sz="3000" dirty="0"/>
          </a:p>
        </p:txBody>
      </p:sp>
      <p:sp>
        <p:nvSpPr>
          <p:cNvPr id="3" name="Content Placeholder 2"/>
          <p:cNvSpPr>
            <a:spLocks noGrp="1"/>
          </p:cNvSpPr>
          <p:nvPr>
            <p:ph idx="1"/>
          </p:nvPr>
        </p:nvSpPr>
        <p:spPr/>
        <p:txBody>
          <a:bodyPr/>
          <a:lstStyle/>
          <a:p>
            <a:r>
              <a:rPr lang="en-US" sz="2800" dirty="0" smtClean="0">
                <a:latin typeface="Arial" panose="020B0604020202020204" pitchFamily="34" charset="0"/>
                <a:cs typeface="Arial" panose="020B0604020202020204" pitchFamily="34" charset="0"/>
              </a:rPr>
              <a:t>Target setting &amp; indicator description and interpretation </a:t>
            </a:r>
            <a:endParaRPr lang="en-US" sz="2800" dirty="0">
              <a:latin typeface="Arial" panose="020B0604020202020204" pitchFamily="34" charset="0"/>
              <a:cs typeface="Arial" panose="020B0604020202020204" pitchFamily="34" charset="0"/>
            </a:endParaRPr>
          </a:p>
          <a:p>
            <a:pPr marL="0" indent="0">
              <a:buNone/>
            </a:pPr>
            <a:endParaRPr lang="en-US" sz="2800" i="1" dirty="0" smtClean="0">
              <a:latin typeface="Arial" panose="020B0604020202020204" pitchFamily="34" charset="0"/>
              <a:cs typeface="Arial" panose="020B0604020202020204" pitchFamily="34" charset="0"/>
            </a:endParaRPr>
          </a:p>
          <a:p>
            <a:pPr marL="0" indent="0">
              <a:buNone/>
            </a:pPr>
            <a:r>
              <a:rPr lang="en-US" sz="2800" i="1" dirty="0" smtClean="0">
                <a:solidFill>
                  <a:srgbClr val="FF0000"/>
                </a:solidFill>
                <a:latin typeface="Arial" panose="020B0604020202020204" pitchFamily="34" charset="0"/>
                <a:cs typeface="Arial" panose="020B0604020202020204" pitchFamily="34" charset="0"/>
              </a:rPr>
              <a:t>Implications </a:t>
            </a:r>
            <a:r>
              <a:rPr lang="en-US" sz="2800" i="1" dirty="0">
                <a:solidFill>
                  <a:srgbClr val="FF0000"/>
                </a:solidFill>
                <a:latin typeface="Arial" panose="020B0604020202020204" pitchFamily="34" charset="0"/>
                <a:cs typeface="Arial" panose="020B0604020202020204" pitchFamily="34" charset="0"/>
              </a:rPr>
              <a:t>for skills </a:t>
            </a:r>
            <a:r>
              <a:rPr lang="en-US" sz="2800" i="1" dirty="0" smtClean="0">
                <a:solidFill>
                  <a:srgbClr val="FF0000"/>
                </a:solidFill>
                <a:latin typeface="Arial" panose="020B0604020202020204" pitchFamily="34" charset="0"/>
                <a:cs typeface="Arial" panose="020B0604020202020204" pitchFamily="34" charset="0"/>
              </a:rPr>
              <a:t>planning and implementation:</a:t>
            </a:r>
            <a:endParaRPr lang="en-US" sz="2800" i="1" dirty="0">
              <a:solidFill>
                <a:srgbClr val="FF0000"/>
              </a:solidFill>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Full alignment to regulatory requirements such as NT framework for SPs and APPs </a:t>
            </a:r>
          </a:p>
          <a:p>
            <a:r>
              <a:rPr lang="en-US" sz="2800" dirty="0" smtClean="0">
                <a:latin typeface="Arial" panose="020B0604020202020204" pitchFamily="34" charset="0"/>
                <a:cs typeface="Arial" panose="020B0604020202020204" pitchFamily="34" charset="0"/>
              </a:rPr>
              <a:t>Incorporation of partnership model vs stewardship model into indicator description and interpretation </a:t>
            </a:r>
            <a:endParaRPr lang="en-US" sz="2800" dirty="0">
              <a:latin typeface="Arial" panose="020B060402020202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2004281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19256" cy="648072"/>
          </a:xfrm>
        </p:spPr>
        <p:txBody>
          <a:bodyPr>
            <a:normAutofit/>
          </a:bodyPr>
          <a:lstStyle/>
          <a:p>
            <a:pPr algn="ctr"/>
            <a:r>
              <a:rPr lang="en-ZA" sz="3000" dirty="0"/>
              <a:t>FACTORS INFLUENCING PERFORMANCE IN NSDS III</a:t>
            </a:r>
            <a:endParaRPr lang="en-US" sz="3000" dirty="0"/>
          </a:p>
        </p:txBody>
      </p:sp>
      <p:sp>
        <p:nvSpPr>
          <p:cNvPr id="3" name="Content Placeholder 2"/>
          <p:cNvSpPr>
            <a:spLocks noGrp="1"/>
          </p:cNvSpPr>
          <p:nvPr>
            <p:ph idx="1"/>
          </p:nvPr>
        </p:nvSpPr>
        <p:spPr>
          <a:xfrm>
            <a:off x="323528" y="1556792"/>
            <a:ext cx="8568952" cy="5112568"/>
          </a:xfrm>
        </p:spPr>
        <p:txBody>
          <a:bodyPr>
            <a:normAutofit lnSpcReduction="10000"/>
          </a:bodyPr>
          <a:lstStyle/>
          <a:p>
            <a:pPr>
              <a:buFont typeface="Arial" charset="0"/>
              <a:buChar char="•"/>
              <a:defRPr/>
            </a:pPr>
            <a:r>
              <a:rPr lang="en-ZA" sz="2800" dirty="0" smtClean="0">
                <a:latin typeface="Arial" panose="020B0604020202020204" pitchFamily="34" charset="0"/>
                <a:cs typeface="Arial" panose="020B0604020202020204" pitchFamily="34" charset="0"/>
              </a:rPr>
              <a:t>Partnership model – partnerships across all projects </a:t>
            </a:r>
          </a:p>
          <a:p>
            <a:pPr>
              <a:buFont typeface="Arial" charset="0"/>
              <a:buChar char="•"/>
              <a:defRPr/>
            </a:pPr>
            <a:endParaRPr lang="en-ZA" sz="2800" dirty="0">
              <a:latin typeface="Arial" panose="020B0604020202020204" pitchFamily="34" charset="0"/>
              <a:cs typeface="Arial" panose="020B0604020202020204" pitchFamily="34" charset="0"/>
            </a:endParaRPr>
          </a:p>
          <a:p>
            <a:pPr marL="0" indent="0">
              <a:buNone/>
              <a:defRPr/>
            </a:pPr>
            <a:r>
              <a:rPr lang="en-US" sz="2800" i="1" dirty="0" smtClean="0">
                <a:solidFill>
                  <a:srgbClr val="FF0000"/>
                </a:solidFill>
                <a:latin typeface="Arial" panose="020B0604020202020204" pitchFamily="34" charset="0"/>
                <a:cs typeface="Arial" panose="020B0604020202020204" pitchFamily="34" charset="0"/>
              </a:rPr>
              <a:t>Implications </a:t>
            </a:r>
            <a:r>
              <a:rPr lang="en-US" sz="2800" i="1" dirty="0">
                <a:solidFill>
                  <a:srgbClr val="FF0000"/>
                </a:solidFill>
                <a:latin typeface="Arial" panose="020B0604020202020204" pitchFamily="34" charset="0"/>
                <a:cs typeface="Arial" panose="020B0604020202020204" pitchFamily="34" charset="0"/>
              </a:rPr>
              <a:t>for skills planning and </a:t>
            </a:r>
            <a:r>
              <a:rPr lang="en-US" sz="2800" i="1" dirty="0" smtClean="0">
                <a:solidFill>
                  <a:srgbClr val="FF0000"/>
                </a:solidFill>
                <a:latin typeface="Arial" panose="020B0604020202020204" pitchFamily="34" charset="0"/>
                <a:cs typeface="Arial" panose="020B0604020202020204" pitchFamily="34" charset="0"/>
              </a:rPr>
              <a:t>implementation:</a:t>
            </a:r>
          </a:p>
          <a:p>
            <a:pPr>
              <a:buFont typeface="Arial" charset="0"/>
              <a:buChar char="•"/>
              <a:defRPr/>
            </a:pPr>
            <a:r>
              <a:rPr lang="en-US" sz="2800" dirty="0" smtClean="0">
                <a:latin typeface="Arial" panose="020B0604020202020204" pitchFamily="34" charset="0"/>
                <a:cs typeface="Arial" panose="020B0604020202020204" pitchFamily="34" charset="0"/>
              </a:rPr>
              <a:t>Projects are employer initiated/driven for </a:t>
            </a:r>
            <a:r>
              <a:rPr lang="en-ZA" sz="2800" dirty="0" smtClean="0">
                <a:latin typeface="Arial" panose="020B0604020202020204" pitchFamily="34" charset="0"/>
                <a:cs typeface="Arial" panose="020B0604020202020204" pitchFamily="34" charset="0"/>
              </a:rPr>
              <a:t>industry-relevant knowledge and </a:t>
            </a:r>
            <a:r>
              <a:rPr lang="en-ZA" sz="2800" dirty="0">
                <a:latin typeface="Arial" panose="020B0604020202020204" pitchFamily="34" charset="0"/>
                <a:cs typeface="Arial" panose="020B0604020202020204" pitchFamily="34" charset="0"/>
              </a:rPr>
              <a:t>skills</a:t>
            </a:r>
            <a:endParaRPr lang="en-US" sz="2800" dirty="0" smtClean="0">
              <a:latin typeface="Arial" panose="020B0604020202020204" pitchFamily="34" charset="0"/>
              <a:cs typeface="Arial" panose="020B0604020202020204" pitchFamily="34" charset="0"/>
            </a:endParaRPr>
          </a:p>
          <a:p>
            <a:pPr>
              <a:buFont typeface="Arial" charset="0"/>
              <a:buChar char="•"/>
              <a:defRPr/>
            </a:pPr>
            <a:r>
              <a:rPr lang="en-US" sz="2800" dirty="0" smtClean="0">
                <a:latin typeface="Arial" panose="020B0604020202020204" pitchFamily="34" charset="0"/>
                <a:cs typeface="Arial" panose="020B0604020202020204" pitchFamily="34" charset="0"/>
              </a:rPr>
              <a:t>TVET college initiated projects demonstrate employer linkages </a:t>
            </a:r>
          </a:p>
          <a:p>
            <a:pPr>
              <a:buFont typeface="Arial" charset="0"/>
              <a:buChar char="•"/>
              <a:defRPr/>
            </a:pPr>
            <a:r>
              <a:rPr lang="en-US" sz="2800" dirty="0" smtClean="0">
                <a:latin typeface="Arial" panose="020B0604020202020204" pitchFamily="34" charset="0"/>
                <a:cs typeface="Arial" panose="020B0604020202020204" pitchFamily="34" charset="0"/>
              </a:rPr>
              <a:t>University initiated projects (Work Integrated Learning) grounded in employer participation and are properly costed </a:t>
            </a:r>
            <a:endParaRPr lang="en-US" sz="2800" dirty="0">
              <a:latin typeface="Arial" panose="020B0604020202020204" pitchFamily="34" charset="0"/>
              <a:cs typeface="Arial" panose="020B0604020202020204" pitchFamily="34" charset="0"/>
            </a:endParaRPr>
          </a:p>
          <a:p>
            <a:pPr>
              <a:buFont typeface="Arial" charset="0"/>
              <a:buChar char="•"/>
              <a:defRPr/>
            </a:pPr>
            <a:endParaRPr lang="en-ZA" sz="2800" dirty="0" smtClean="0">
              <a:latin typeface="Arial" panose="020B0604020202020204" pitchFamily="34" charset="0"/>
              <a:cs typeface="Arial" panose="020B0604020202020204" pitchFamily="34" charset="0"/>
            </a:endParaRPr>
          </a:p>
          <a:p>
            <a:pPr>
              <a:buFont typeface="Arial" charset="0"/>
              <a:buChar char="•"/>
              <a:defRPr/>
            </a:pPr>
            <a:endParaRPr lang="en-ZA" sz="2800" dirty="0" smtClean="0">
              <a:latin typeface="Arial" panose="020B0604020202020204" pitchFamily="34" charset="0"/>
              <a:cs typeface="Arial" panose="020B0604020202020204" pitchFamily="34" charset="0"/>
            </a:endParaRPr>
          </a:p>
          <a:p>
            <a:pPr>
              <a:buFont typeface="Arial" charset="0"/>
              <a:buChar char="•"/>
              <a:defRPr/>
            </a:pPr>
            <a:endParaRPr lang="en-ZA" sz="2800" dirty="0">
              <a:latin typeface="Arial" panose="020B0604020202020204" pitchFamily="34" charset="0"/>
              <a:cs typeface="Arial" panose="020B0604020202020204" pitchFamily="34" charset="0"/>
            </a:endParaRPr>
          </a:p>
          <a:p>
            <a:pPr>
              <a:buFont typeface="Arial" charset="0"/>
              <a:buChar char="•"/>
              <a:defRPr/>
            </a:pPr>
            <a:endParaRPr lang="en-ZA" sz="2800" dirty="0" smtClean="0">
              <a:latin typeface="Arial" panose="020B0604020202020204" pitchFamily="34" charset="0"/>
              <a:cs typeface="Arial" panose="020B0604020202020204" pitchFamily="34" charset="0"/>
            </a:endParaRPr>
          </a:p>
          <a:p>
            <a:pPr marL="457200" lvl="1" indent="0">
              <a:buNone/>
              <a:defRPr/>
            </a:pPr>
            <a:endParaRPr lang="en-ZA" sz="2800" dirty="0" smtClean="0">
              <a:latin typeface="Arial" panose="020B0604020202020204" pitchFamily="34" charset="0"/>
              <a:cs typeface="Arial" panose="020B0604020202020204" pitchFamily="34" charset="0"/>
            </a:endParaRPr>
          </a:p>
          <a:p>
            <a:pPr lvl="0"/>
            <a:endParaRPr lang="en-ZA" sz="2800" dirty="0" smtClean="0">
              <a:latin typeface="Arial" panose="020B0604020202020204" pitchFamily="34" charset="0"/>
              <a:cs typeface="Arial" panose="020B0604020202020204" pitchFamily="34" charset="0"/>
            </a:endParaRPr>
          </a:p>
          <a:p>
            <a:pPr algn="just"/>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0674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6194"/>
            <a:ext cx="8229600" cy="608550"/>
          </a:xfrm>
        </p:spPr>
        <p:txBody>
          <a:bodyPr>
            <a:normAutofit/>
          </a:bodyPr>
          <a:lstStyle/>
          <a:p>
            <a:r>
              <a:rPr lang="en-ZA" sz="3000" dirty="0"/>
              <a:t>FACTORS INFLUENCING PERFORMANCE IN NSDS III</a:t>
            </a:r>
          </a:p>
        </p:txBody>
      </p:sp>
      <p:sp>
        <p:nvSpPr>
          <p:cNvPr id="3" name="Content Placeholder 2"/>
          <p:cNvSpPr>
            <a:spLocks noGrp="1"/>
          </p:cNvSpPr>
          <p:nvPr>
            <p:ph idx="1"/>
          </p:nvPr>
        </p:nvSpPr>
        <p:spPr>
          <a:xfrm>
            <a:off x="323528" y="1628800"/>
            <a:ext cx="8568952" cy="5328592"/>
          </a:xfrm>
        </p:spPr>
        <p:txBody>
          <a:bodyPr>
            <a:normAutofit/>
          </a:bodyPr>
          <a:lstStyle/>
          <a:p>
            <a:r>
              <a:rPr lang="en-ZA" sz="2800" dirty="0" smtClean="0">
                <a:latin typeface="Arial" panose="020B0604020202020204" pitchFamily="34" charset="0"/>
                <a:cs typeface="Arial" panose="020B0604020202020204" pitchFamily="34" charset="0"/>
              </a:rPr>
              <a:t>Oversight by Governance structures</a:t>
            </a:r>
          </a:p>
          <a:p>
            <a:endParaRPr lang="en-ZA" sz="2800" dirty="0">
              <a:latin typeface="Arial" panose="020B0604020202020204" pitchFamily="34" charset="0"/>
              <a:cs typeface="Arial" panose="020B0604020202020204" pitchFamily="34" charset="0"/>
            </a:endParaRPr>
          </a:p>
          <a:p>
            <a:pPr marL="0" indent="0">
              <a:buNone/>
            </a:pPr>
            <a:r>
              <a:rPr lang="en-US" sz="2800" i="1" dirty="0" smtClean="0">
                <a:solidFill>
                  <a:srgbClr val="FF0000"/>
                </a:solidFill>
                <a:latin typeface="Arial" panose="020B0604020202020204" pitchFamily="34" charset="0"/>
                <a:cs typeface="Arial" panose="020B0604020202020204" pitchFamily="34" charset="0"/>
              </a:rPr>
              <a:t>Implications </a:t>
            </a:r>
            <a:r>
              <a:rPr lang="en-US" sz="2800" i="1" dirty="0">
                <a:solidFill>
                  <a:srgbClr val="FF0000"/>
                </a:solidFill>
                <a:latin typeface="Arial" panose="020B0604020202020204" pitchFamily="34" charset="0"/>
                <a:cs typeface="Arial" panose="020B0604020202020204" pitchFamily="34" charset="0"/>
              </a:rPr>
              <a:t>for skills planning and implementation</a:t>
            </a:r>
            <a:r>
              <a:rPr lang="en-US" sz="2800" i="1" dirty="0" smtClean="0">
                <a:solidFill>
                  <a:srgbClr val="FF0000"/>
                </a:solidFill>
                <a:latin typeface="Arial" panose="020B0604020202020204" pitchFamily="34" charset="0"/>
                <a:cs typeface="Arial" panose="020B0604020202020204" pitchFamily="34" charset="0"/>
              </a:rPr>
              <a:t>:</a:t>
            </a:r>
          </a:p>
          <a:p>
            <a:r>
              <a:rPr lang="en-US" sz="2800" dirty="0" smtClean="0">
                <a:latin typeface="Arial" panose="020B0604020202020204" pitchFamily="34" charset="0"/>
                <a:cs typeface="Arial" panose="020B0604020202020204" pitchFamily="34" charset="0"/>
              </a:rPr>
              <a:t>Proper delegation of functions without taking away Board and management responsibility and accountability </a:t>
            </a:r>
          </a:p>
          <a:p>
            <a:r>
              <a:rPr lang="en-US" sz="2800" dirty="0" smtClean="0">
                <a:latin typeface="Arial" panose="020B0604020202020204" pitchFamily="34" charset="0"/>
                <a:cs typeface="Arial" panose="020B0604020202020204" pitchFamily="34" charset="0"/>
              </a:rPr>
              <a:t>Board oversight of SETA performance against targets in APP and SLA – comprehensive reporting early warning system  </a:t>
            </a:r>
          </a:p>
          <a:p>
            <a:r>
              <a:rPr lang="en-US" sz="2800" dirty="0" smtClean="0">
                <a:latin typeface="Arial" panose="020B0604020202020204" pitchFamily="34" charset="0"/>
                <a:cs typeface="Arial" panose="020B0604020202020204" pitchFamily="34" charset="0"/>
              </a:rPr>
              <a:t>Supporting evidence for each indicator and PI signed off by PI generators </a:t>
            </a:r>
            <a:endParaRPr lang="en-US" sz="2800" dirty="0">
              <a:latin typeface="Arial" panose="020B0604020202020204" pitchFamily="34" charset="0"/>
              <a:cs typeface="Arial" panose="020B0604020202020204" pitchFamily="34" charset="0"/>
            </a:endParaRPr>
          </a:p>
          <a:p>
            <a:endParaRPr lang="en-ZA" sz="2800" dirty="0" smtClean="0">
              <a:latin typeface="Arial" panose="020B0604020202020204" pitchFamily="34" charset="0"/>
              <a:cs typeface="Arial" panose="020B0604020202020204" pitchFamily="34" charset="0"/>
            </a:endParaRPr>
          </a:p>
          <a:p>
            <a:pPr marL="0" indent="0">
              <a:buNone/>
            </a:pPr>
            <a:endParaRPr lang="en-ZA" dirty="0" smtClean="0"/>
          </a:p>
        </p:txBody>
      </p:sp>
    </p:spTree>
    <p:extLst>
      <p:ext uri="{BB962C8B-B14F-4D97-AF65-F5344CB8AC3E}">
        <p14:creationId xmlns:p14="http://schemas.microsoft.com/office/powerpoint/2010/main" val="3560651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63352"/>
          </a:xfrm>
        </p:spPr>
        <p:txBody>
          <a:bodyPr>
            <a:normAutofit/>
          </a:bodyPr>
          <a:lstStyle/>
          <a:p>
            <a:r>
              <a:rPr lang="en-ZA" sz="3000" dirty="0"/>
              <a:t>FACTORS INFLUENCING PERFORMANCE IN NSDS III</a:t>
            </a:r>
          </a:p>
        </p:txBody>
      </p:sp>
      <p:sp>
        <p:nvSpPr>
          <p:cNvPr id="3" name="Content Placeholder 2"/>
          <p:cNvSpPr>
            <a:spLocks noGrp="1"/>
          </p:cNvSpPr>
          <p:nvPr>
            <p:ph idx="1"/>
          </p:nvPr>
        </p:nvSpPr>
        <p:spPr>
          <a:xfrm>
            <a:off x="323528" y="1600200"/>
            <a:ext cx="8640960" cy="4853136"/>
          </a:xfrm>
        </p:spPr>
        <p:txBody>
          <a:bodyPr>
            <a:normAutofit lnSpcReduction="10000"/>
          </a:bodyPr>
          <a:lstStyle/>
          <a:p>
            <a:pPr lvl="0"/>
            <a:r>
              <a:rPr lang="en-ZA" sz="2800" dirty="0" smtClean="0">
                <a:latin typeface="Arial" panose="020B0604020202020204" pitchFamily="34" charset="0"/>
                <a:cs typeface="Arial" panose="020B0604020202020204" pitchFamily="34" charset="0"/>
              </a:rPr>
              <a:t>Multi party cooperation agreements with statutory bodies/councils and universities in skills planning </a:t>
            </a:r>
          </a:p>
          <a:p>
            <a:pPr lvl="0"/>
            <a:endParaRPr lang="en-ZA" dirty="0" smtClean="0"/>
          </a:p>
          <a:p>
            <a:pPr marL="0" indent="0">
              <a:buNone/>
            </a:pPr>
            <a:r>
              <a:rPr lang="en-US" sz="2800" i="1" dirty="0" smtClean="0">
                <a:solidFill>
                  <a:srgbClr val="FF0000"/>
                </a:solidFill>
                <a:latin typeface="Arial" panose="020B0604020202020204" pitchFamily="34" charset="0"/>
                <a:cs typeface="Arial" panose="020B0604020202020204" pitchFamily="34" charset="0"/>
              </a:rPr>
              <a:t>Implications </a:t>
            </a:r>
            <a:r>
              <a:rPr lang="en-US" sz="2800" i="1" dirty="0">
                <a:solidFill>
                  <a:srgbClr val="FF0000"/>
                </a:solidFill>
                <a:latin typeface="Arial" panose="020B0604020202020204" pitchFamily="34" charset="0"/>
                <a:cs typeface="Arial" panose="020B0604020202020204" pitchFamily="34" charset="0"/>
              </a:rPr>
              <a:t>for skills planning and implementation</a:t>
            </a:r>
            <a:r>
              <a:rPr lang="en-US" sz="2800" i="1" dirty="0" smtClean="0">
                <a:solidFill>
                  <a:srgbClr val="FF0000"/>
                </a:solidFill>
                <a:latin typeface="Arial" panose="020B0604020202020204" pitchFamily="34" charset="0"/>
                <a:cs typeface="Arial" panose="020B0604020202020204" pitchFamily="34" charset="0"/>
              </a:rPr>
              <a:t>:</a:t>
            </a:r>
          </a:p>
          <a:p>
            <a:r>
              <a:rPr lang="en-US" sz="2800" dirty="0" smtClean="0">
                <a:latin typeface="Arial" panose="020B0604020202020204" pitchFamily="34" charset="0"/>
                <a:cs typeface="Arial" panose="020B0604020202020204" pitchFamily="34" charset="0"/>
              </a:rPr>
              <a:t>Partnerships entered into to increase the employer base, understand professional registration requirements and changes in the sectors </a:t>
            </a:r>
          </a:p>
          <a:p>
            <a:r>
              <a:rPr lang="en-US" sz="2800" dirty="0" smtClean="0">
                <a:latin typeface="Arial" panose="020B0604020202020204" pitchFamily="34" charset="0"/>
                <a:cs typeface="Arial" panose="020B0604020202020204" pitchFamily="34" charset="0"/>
              </a:rPr>
              <a:t>Assist universities where priority programmes have been deaccredited to  regain accreditation status </a:t>
            </a:r>
          </a:p>
          <a:p>
            <a:r>
              <a:rPr lang="en-US" sz="2800" dirty="0" smtClean="0">
                <a:latin typeface="Arial" panose="020B0604020202020204" pitchFamily="34" charset="0"/>
                <a:cs typeface="Arial" panose="020B0604020202020204" pitchFamily="34" charset="0"/>
              </a:rPr>
              <a:t>Fund innovation projects that have employment potential in non traditional sectors/occupations </a:t>
            </a:r>
          </a:p>
          <a:p>
            <a:endParaRPr lang="en-US" sz="2800" dirty="0" smtClean="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pPr lvl="0"/>
            <a:endParaRPr lang="en-ZA" dirty="0"/>
          </a:p>
        </p:txBody>
      </p:sp>
    </p:spTree>
    <p:extLst>
      <p:ext uri="{BB962C8B-B14F-4D97-AF65-F5344CB8AC3E}">
        <p14:creationId xmlns:p14="http://schemas.microsoft.com/office/powerpoint/2010/main" val="2952121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35360"/>
          </a:xfrm>
        </p:spPr>
        <p:txBody>
          <a:bodyPr/>
          <a:lstStyle/>
          <a:p>
            <a:pPr algn="ctr"/>
            <a:r>
              <a:rPr lang="en-ZA" sz="3000" dirty="0"/>
              <a:t>FACTORS</a:t>
            </a:r>
            <a:r>
              <a:rPr lang="en-ZA" sz="2800" dirty="0"/>
              <a:t> INFLUENCING PERFORMANCE IN NSDS III</a:t>
            </a:r>
            <a:endParaRPr lang="en-ZA" dirty="0"/>
          </a:p>
        </p:txBody>
      </p:sp>
      <p:sp>
        <p:nvSpPr>
          <p:cNvPr id="3" name="Content Placeholder 2"/>
          <p:cNvSpPr>
            <a:spLocks noGrp="1"/>
          </p:cNvSpPr>
          <p:nvPr>
            <p:ph idx="1"/>
          </p:nvPr>
        </p:nvSpPr>
        <p:spPr>
          <a:xfrm>
            <a:off x="457200" y="1600200"/>
            <a:ext cx="8579296" cy="4525963"/>
          </a:xfrm>
        </p:spPr>
        <p:txBody>
          <a:bodyPr>
            <a:normAutofit lnSpcReduction="10000"/>
          </a:bodyPr>
          <a:lstStyle/>
          <a:p>
            <a:r>
              <a:rPr lang="en-ZA" sz="2800" dirty="0" smtClean="0">
                <a:latin typeface="Arial" panose="020B0604020202020204" pitchFamily="34" charset="0"/>
                <a:cs typeface="Arial" panose="020B0604020202020204" pitchFamily="34" charset="0"/>
              </a:rPr>
              <a:t>Incorporation of KING III requirements on Boards and Committees </a:t>
            </a:r>
          </a:p>
          <a:p>
            <a:endParaRPr lang="en-ZA" sz="2800" dirty="0">
              <a:latin typeface="Arial" panose="020B0604020202020204" pitchFamily="34" charset="0"/>
              <a:cs typeface="Arial" panose="020B0604020202020204" pitchFamily="34" charset="0"/>
            </a:endParaRPr>
          </a:p>
          <a:p>
            <a:endParaRPr lang="en-ZA" sz="2800" dirty="0" smtClean="0">
              <a:latin typeface="Arial" panose="020B0604020202020204" pitchFamily="34" charset="0"/>
              <a:cs typeface="Arial" panose="020B0604020202020204" pitchFamily="34" charset="0"/>
            </a:endParaRPr>
          </a:p>
          <a:p>
            <a:pPr marL="0" indent="0">
              <a:buNone/>
            </a:pPr>
            <a:r>
              <a:rPr lang="en-US" sz="2800" i="1" dirty="0">
                <a:solidFill>
                  <a:srgbClr val="FF0000"/>
                </a:solidFill>
                <a:latin typeface="Arial" panose="020B0604020202020204" pitchFamily="34" charset="0"/>
                <a:cs typeface="Arial" panose="020B0604020202020204" pitchFamily="34" charset="0"/>
              </a:rPr>
              <a:t>Implications for skills planning and implementation:</a:t>
            </a:r>
          </a:p>
          <a:p>
            <a:r>
              <a:rPr lang="en-ZA" sz="2800" dirty="0" smtClean="0">
                <a:latin typeface="Arial" panose="020B0604020202020204" pitchFamily="34" charset="0"/>
                <a:cs typeface="Arial" panose="020B0604020202020204" pitchFamily="34" charset="0"/>
              </a:rPr>
              <a:t>Training of Board members and management on the implications of King III report on corporate governance </a:t>
            </a:r>
          </a:p>
          <a:p>
            <a:r>
              <a:rPr lang="en-ZA" sz="2800" dirty="0" smtClean="0">
                <a:latin typeface="Arial" panose="020B0604020202020204" pitchFamily="34" charset="0"/>
                <a:cs typeface="Arial" panose="020B0604020202020204" pitchFamily="34" charset="0"/>
              </a:rPr>
              <a:t>Implementation of charters and IT governance into Board discussions  </a:t>
            </a:r>
          </a:p>
          <a:p>
            <a:endParaRPr lang="en-ZA" sz="2800" dirty="0" smtClean="0">
              <a:latin typeface="Arial" panose="020B0604020202020204" pitchFamily="34" charset="0"/>
              <a:cs typeface="Arial" panose="020B0604020202020204" pitchFamily="34" charset="0"/>
            </a:endParaRPr>
          </a:p>
          <a:p>
            <a:endParaRPr lang="en-ZA" sz="2800" dirty="0">
              <a:latin typeface="Arial" panose="020B0604020202020204" pitchFamily="34" charset="0"/>
              <a:cs typeface="Arial" panose="020B0604020202020204" pitchFamily="34" charset="0"/>
            </a:endParaRPr>
          </a:p>
          <a:p>
            <a:endParaRPr lang="en-Z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1507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a:t>FACTORS</a:t>
            </a:r>
            <a:r>
              <a:rPr lang="en-ZA" sz="2400" dirty="0"/>
              <a:t> INFLUENCING PERFORMANCE IN NSDS III</a:t>
            </a:r>
            <a:endParaRPr lang="en-ZA" dirty="0"/>
          </a:p>
        </p:txBody>
      </p:sp>
      <p:sp>
        <p:nvSpPr>
          <p:cNvPr id="3" name="Content Placeholder 2"/>
          <p:cNvSpPr>
            <a:spLocks noGrp="1"/>
          </p:cNvSpPr>
          <p:nvPr>
            <p:ph idx="1"/>
          </p:nvPr>
        </p:nvSpPr>
        <p:spPr/>
        <p:txBody>
          <a:bodyPr>
            <a:normAutofit fontScale="92500" lnSpcReduction="10000"/>
          </a:bodyPr>
          <a:lstStyle/>
          <a:p>
            <a:pPr marL="0" indent="0">
              <a:buNone/>
            </a:pPr>
            <a:r>
              <a:rPr lang="en-ZA" dirty="0" smtClean="0"/>
              <a:t>GOVERNANCE SUCCESS FACTORS </a:t>
            </a:r>
          </a:p>
          <a:p>
            <a:pPr marL="0" indent="0">
              <a:buNone/>
            </a:pPr>
            <a:endParaRPr lang="en-ZA" dirty="0"/>
          </a:p>
          <a:p>
            <a:r>
              <a:rPr lang="en-ZA" b="1" dirty="0" smtClean="0"/>
              <a:t>Leadership</a:t>
            </a:r>
            <a:r>
              <a:rPr lang="en-ZA" dirty="0" smtClean="0"/>
              <a:t> – the desire to succeed regardless of challenges</a:t>
            </a:r>
          </a:p>
          <a:p>
            <a:r>
              <a:rPr lang="en-ZA" b="1" dirty="0"/>
              <a:t>Governance structures </a:t>
            </a:r>
            <a:r>
              <a:rPr lang="en-ZA" dirty="0" smtClean="0"/>
              <a:t>in </a:t>
            </a:r>
            <a:r>
              <a:rPr lang="en-ZA" dirty="0"/>
              <a:t>place, and stable, and keep management on their toes. The relationship between Management and the Board </a:t>
            </a:r>
            <a:r>
              <a:rPr lang="en-ZA" dirty="0" smtClean="0"/>
              <a:t>must be </a:t>
            </a:r>
            <a:r>
              <a:rPr lang="en-ZA" dirty="0"/>
              <a:t>a healthy one where there is a balance between support and </a:t>
            </a:r>
            <a:r>
              <a:rPr lang="en-ZA" dirty="0" smtClean="0"/>
              <a:t>challenge</a:t>
            </a:r>
          </a:p>
          <a:p>
            <a:r>
              <a:rPr lang="en-ZA" dirty="0"/>
              <a:t>From the Board to Executive management and management, the </a:t>
            </a:r>
            <a:r>
              <a:rPr lang="en-ZA" b="1" dirty="0"/>
              <a:t>mandate of the </a:t>
            </a:r>
            <a:r>
              <a:rPr lang="en-ZA" b="1" dirty="0" smtClean="0"/>
              <a:t>SETA </a:t>
            </a:r>
            <a:r>
              <a:rPr lang="en-ZA" b="1" dirty="0"/>
              <a:t>is known well</a:t>
            </a:r>
            <a:r>
              <a:rPr lang="en-ZA" dirty="0"/>
              <a:t>, and operations happen to ensure that strategic plans/targets are met within the ambits of Legislation but to allow the mandate of the entity to be satisfied.  </a:t>
            </a:r>
            <a:endParaRPr lang="en-ZA" dirty="0" smtClean="0"/>
          </a:p>
          <a:p>
            <a:r>
              <a:rPr lang="en-ZA" dirty="0"/>
              <a:t>By </a:t>
            </a:r>
            <a:r>
              <a:rPr lang="en-ZA" b="1" dirty="0"/>
              <a:t>knowing the laws and regulations that govern the entity </a:t>
            </a:r>
            <a:r>
              <a:rPr lang="en-ZA" dirty="0"/>
              <a:t>well, consulting on them and understanding the objective of these, the </a:t>
            </a:r>
            <a:r>
              <a:rPr lang="en-ZA" dirty="0" smtClean="0"/>
              <a:t>SETAS are </a:t>
            </a:r>
            <a:r>
              <a:rPr lang="en-ZA" dirty="0"/>
              <a:t>able to ensure that these are complied with in every respect.  Especially in the current environment of constant changing regulation, all changes must be known and understood quickly. This must be monitored monthly. </a:t>
            </a:r>
          </a:p>
          <a:p>
            <a:endParaRPr lang="en-ZA" dirty="0"/>
          </a:p>
        </p:txBody>
      </p:sp>
    </p:spTree>
    <p:extLst>
      <p:ext uri="{BB962C8B-B14F-4D97-AF65-F5344CB8AC3E}">
        <p14:creationId xmlns:p14="http://schemas.microsoft.com/office/powerpoint/2010/main" val="2122570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795</TotalTime>
  <Words>1052</Words>
  <Application>Microsoft Office PowerPoint</Application>
  <PresentationFormat>On-screen Show (4:3)</PresentationFormat>
  <Paragraphs>107</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   </vt:lpstr>
      <vt:lpstr>QUESTIONS THAT GUIDE THE PRESENTATION   </vt:lpstr>
      <vt:lpstr>UNIQUE FEATURES OF SETAS </vt:lpstr>
      <vt:lpstr>FACTORS INFLUENCING PERFORMANCE IN NSDS III</vt:lpstr>
      <vt:lpstr>FACTORS INFLUENCING PERFORMANCE IN NSDS III</vt:lpstr>
      <vt:lpstr>FACTORS INFLUENCING PERFORMANCE IN NSDS III</vt:lpstr>
      <vt:lpstr>FACTORS INFLUENCING PERFORMANCE IN NSDS III</vt:lpstr>
      <vt:lpstr>FACTORS INFLUENCING PERFORMANCE IN NSDS III</vt:lpstr>
      <vt:lpstr>FACTORS INFLUENCING PERFORMANCE IN NSDS III</vt:lpstr>
      <vt:lpstr>FACTORS INFLUENCING PERFORMANCE IN NSDS III</vt:lpstr>
      <vt:lpstr>FACTORS INFLUENCING PERFORMANCE IN NSDS III</vt:lpstr>
      <vt:lpstr>Challenges in implementing the NSDS 111</vt:lpstr>
      <vt:lpstr>Questions to be asked going into 2017-2020</vt:lpstr>
    </vt:vector>
  </TitlesOfParts>
  <Company>OffCentre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Joanne Hutchinson</dc:creator>
  <cp:lastModifiedBy>User</cp:lastModifiedBy>
  <cp:revision>74</cp:revision>
  <dcterms:created xsi:type="dcterms:W3CDTF">2014-10-17T06:23:09Z</dcterms:created>
  <dcterms:modified xsi:type="dcterms:W3CDTF">2017-08-17T09:05:08Z</dcterms:modified>
</cp:coreProperties>
</file>