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8" r:id="rId2"/>
    <p:sldId id="302" r:id="rId3"/>
    <p:sldId id="304" r:id="rId4"/>
    <p:sldId id="305" r:id="rId5"/>
    <p:sldId id="308" r:id="rId6"/>
    <p:sldId id="309" r:id="rId7"/>
    <p:sldId id="307" r:id="rId8"/>
    <p:sldId id="292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87" d="100"/>
          <a:sy n="87" d="100"/>
        </p:scale>
        <p:origin x="14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48159-8281-4CAF-8A32-36216C561F0E}" type="datetimeFigureOut">
              <a:rPr lang="en-ZA" smtClean="0"/>
              <a:t>2017/08/17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54242-9267-48F1-9460-1A81F47B336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96504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8F536-25B1-4C05-A2D9-BAC2A5244B48}" type="datetimeFigureOut">
              <a:rPr lang="en-ZA" smtClean="0"/>
              <a:t>2017/08/17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715"/>
            <a:ext cx="5438775" cy="44669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7829"/>
            <a:ext cx="2946400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DF19E-1AF6-4836-821C-059E94C85CE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250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3724-AA7E-49BD-8637-2FEDF3198959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11778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B11F9-9842-498B-BA7A-E29D9F616136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3656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77E67-88A7-40C0-B9F1-4625AF9BBC63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245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04255-776E-44E1-BA0A-B614607112E1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72274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D0D6-E8E8-43AC-BE83-529E6AB9E5B1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5492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AD405-CDE8-4C84-9169-758BE53664B3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12026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A39F0-7D98-404D-9A8E-3A71F3093E2F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055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C67B7-4191-4156-8F68-BE7BA6E0AA44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50366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4769D-98B7-4349-B959-6507FF59B37E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025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6A6C-3268-404C-A471-C847DF9A8CD5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551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ED7C7-031A-40D9-A733-CEFEEBAECEFF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3546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7631C-EA05-4378-811C-64887212D2FB}" type="datetime1">
              <a:rPr lang="en-ZA" smtClean="0"/>
              <a:t>2017/08/17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04F8-FF82-480D-A695-9670DC3B574A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0494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2509"/>
            <a:ext cx="9144000" cy="1842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058" y="260648"/>
            <a:ext cx="3470910" cy="13956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570128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4000" b="1" dirty="0">
                <a:latin typeface="Arial Narrow" panose="020B0606020202030204" pitchFamily="34" charset="0"/>
              </a:rPr>
              <a:t>NATIONAL SKILLS CONFERENCE</a:t>
            </a:r>
          </a:p>
          <a:p>
            <a:pPr algn="ctr"/>
            <a:r>
              <a:rPr lang="en-ZA" sz="4000" b="1" dirty="0">
                <a:latin typeface="Arial Narrow" panose="020B0606020202030204" pitchFamily="34" charset="0"/>
              </a:rPr>
              <a:t>COMMISSION 2 Feedback </a:t>
            </a:r>
          </a:p>
          <a:p>
            <a:pPr algn="ctr"/>
            <a:r>
              <a:rPr lang="en-ZA" sz="4000" b="1" dirty="0">
                <a:latin typeface="Arial Narrow" panose="020B0606020202030204" pitchFamily="34" charset="0"/>
              </a:rPr>
              <a:t>TVET Pathways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594" y="3422648"/>
            <a:ext cx="50811" cy="127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994" y="3575048"/>
            <a:ext cx="50811" cy="1270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6"/>
            <a:ext cx="252028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9000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332656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Pathways (Threats) Opportunities - Dr P Jacobs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231899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4448" y="908720"/>
            <a:ext cx="889955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Soft  &amp; digital skills key to employment 21</a:t>
            </a:r>
            <a:r>
              <a:rPr lang="en-ZA" sz="2800" baseline="30000" dirty="0"/>
              <a:t>st</a:t>
            </a:r>
            <a:r>
              <a:rPr lang="en-ZA" sz="2800" dirty="0"/>
              <a:t> Century</a:t>
            </a:r>
          </a:p>
          <a:p>
            <a:pPr marL="514350" indent="-514350">
              <a:buAutoNum type="arabicPeriod"/>
            </a:pPr>
            <a:r>
              <a:rPr lang="en-ZA" sz="2800" dirty="0"/>
              <a:t>TVET (system) key to linking learners to employment</a:t>
            </a:r>
          </a:p>
          <a:p>
            <a:pPr marL="514350" indent="-514350">
              <a:buAutoNum type="arabicPeriod"/>
            </a:pPr>
            <a:r>
              <a:rPr lang="en-ZA" sz="2800" dirty="0"/>
              <a:t>Poor critical problem solving competence a major threat</a:t>
            </a:r>
          </a:p>
          <a:p>
            <a:pPr marL="514350" indent="-514350">
              <a:buAutoNum type="arabicPeriod"/>
            </a:pPr>
            <a:r>
              <a:rPr lang="en-ZA" sz="2800" dirty="0"/>
              <a:t>Fragmented and poor curriculum need urgent attention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3049796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Cost Effective Quality Pathways – Ms A Itzkin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3629342"/>
            <a:ext cx="84047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Tripartite process required: College+ SETA+ Employer</a:t>
            </a:r>
          </a:p>
          <a:p>
            <a:pPr marL="514350" indent="-514350">
              <a:buAutoNum type="arabicPeriod"/>
            </a:pPr>
            <a:r>
              <a:rPr lang="en-ZA" sz="2800" dirty="0"/>
              <a:t>Involve Labour and community structures.</a:t>
            </a:r>
          </a:p>
          <a:p>
            <a:pPr marL="514350" indent="-514350">
              <a:buAutoNum type="arabicPeriod"/>
            </a:pPr>
            <a:r>
              <a:rPr lang="en-ZA" sz="2800" dirty="0"/>
              <a:t>Employer led curriculum linked to work sites  </a:t>
            </a:r>
          </a:p>
          <a:p>
            <a:pPr marL="514350" indent="-514350">
              <a:buAutoNum type="arabicPeriod"/>
            </a:pPr>
            <a:r>
              <a:rPr lang="en-ZA" sz="2800" dirty="0"/>
              <a:t>Involve guest industry lecturers – real world</a:t>
            </a:r>
          </a:p>
        </p:txBody>
      </p:sp>
    </p:spTree>
    <p:extLst>
      <p:ext uri="{BB962C8B-B14F-4D97-AF65-F5344CB8AC3E}">
        <p14:creationId xmlns:p14="http://schemas.microsoft.com/office/powerpoint/2010/main" val="1853279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7504" y="40466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Public NATED Learner Pathways – Mr T McBride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908720"/>
            <a:ext cx="90643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17% carry on learning beyond NATED</a:t>
            </a:r>
          </a:p>
          <a:p>
            <a:pPr marL="514350" indent="-514350">
              <a:buAutoNum type="arabicPeriod"/>
            </a:pPr>
            <a:r>
              <a:rPr lang="en-ZA" sz="2800" dirty="0"/>
              <a:t>52% find employment </a:t>
            </a:r>
          </a:p>
          <a:p>
            <a:pPr marL="514350" indent="-514350">
              <a:buAutoNum type="arabicPeriod"/>
            </a:pPr>
            <a:r>
              <a:rPr lang="en-ZA" sz="2800" dirty="0"/>
              <a:t>Earnings between R 3000 – R 1000 a month.</a:t>
            </a:r>
          </a:p>
          <a:p>
            <a:pPr marL="514350" indent="-514350">
              <a:buAutoNum type="arabicPeriod"/>
            </a:pPr>
            <a:r>
              <a:rPr lang="en-ZA" sz="2800" dirty="0"/>
              <a:t>90% of unemployed NATED learners still looking for work </a:t>
            </a:r>
          </a:p>
        </p:txBody>
      </p:sp>
      <p:sp>
        <p:nvSpPr>
          <p:cNvPr id="8" name="Rectangle 7"/>
          <p:cNvSpPr/>
          <p:nvPr/>
        </p:nvSpPr>
        <p:spPr>
          <a:xfrm>
            <a:off x="323528" y="2837254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Artisan Learner Pathways – Ms B Akoobai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3413318"/>
            <a:ext cx="875714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en-ZA" sz="2800" dirty="0"/>
              <a:t>73% employed + 6% self employed = 79% employment</a:t>
            </a:r>
          </a:p>
          <a:p>
            <a:pPr marL="514350" indent="-514350">
              <a:buAutoNum type="arabicPeriod"/>
            </a:pPr>
            <a:r>
              <a:rPr lang="en-ZA" sz="2800" dirty="0"/>
              <a:t>74% of those employed are on permanent contract</a:t>
            </a:r>
          </a:p>
          <a:p>
            <a:pPr marL="514350" indent="-514350">
              <a:buAutoNum type="arabicPeriod"/>
            </a:pPr>
            <a:r>
              <a:rPr lang="en-ZA" sz="2800" dirty="0"/>
              <a:t>Most seem to earn more than R 15 000 a month</a:t>
            </a:r>
          </a:p>
          <a:p>
            <a:pPr marL="514350" indent="-514350">
              <a:buAutoNum type="arabicPeriod"/>
            </a:pPr>
            <a:r>
              <a:rPr lang="en-ZA" sz="2800" dirty="0"/>
              <a:t>Many small artisan business start with very little capital</a:t>
            </a:r>
          </a:p>
        </p:txBody>
      </p:sp>
    </p:spTree>
    <p:extLst>
      <p:ext uri="{BB962C8B-B14F-4D97-AF65-F5344CB8AC3E}">
        <p14:creationId xmlns:p14="http://schemas.microsoft.com/office/powerpoint/2010/main" val="1893067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188640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Summary of Commission Comments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4" y="620688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Colleges are being ignored in the emphasis of the TVET system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Good foundations are required for TVET students in subjects such as Maths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Discussions focused on academic research rather than what SA needs practically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should be undertaken on why 18m youth confront the burden of poverty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ILO future of work conference stressed new skills needs in 21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 economy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Apprenticeship system momentum in the country should be supported fully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Policy change required entry requirements into HEI for NSC vs NCV L4 graduates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Employability of NATED dependent on urban vs rural divide, many move to urban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Don’t offer learning in a college for which there are no workplaces in the area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Appeal from Military Veterans for inclusion and support in TVET system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 dedicated funding for WPBL and infrastructure 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Concern that SAIVCET not moving fast enough to improve curriculum</a:t>
            </a:r>
          </a:p>
        </p:txBody>
      </p:sp>
    </p:spTree>
    <p:extLst>
      <p:ext uri="{BB962C8B-B14F-4D97-AF65-F5344CB8AC3E}">
        <p14:creationId xmlns:p14="http://schemas.microsoft.com/office/powerpoint/2010/main" val="335289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08267"/>
            <a:ext cx="9144000" cy="1842875"/>
          </a:xfrm>
          <a:prstGeom prst="rect">
            <a:avLst/>
          </a:prstGeom>
        </p:spPr>
      </p:pic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4462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Summary of Commission Comments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404664"/>
            <a:ext cx="8784976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concept of centres of excellence should fall away  - transform full system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of Lecturers at TVET Colleges is a HUGE opportunity</a:t>
            </a:r>
            <a:endParaRPr lang="en-ZA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Lecturers should be exposed to workplaces in working hours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Lectures must have problem solving skills to teach them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Weak teachers make weak learners (COMET study proof)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Introduction much more simulated lecturer training environments 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for dedicated TVET Lecturer institution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Youth Involvement should be increased at decision-making levels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Skills transfer as a requirement for foreigners in SA not happening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SOCs should also open up greater numbers of workplaces  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TVET Governance structures are not involved in the decision making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Systemic interventions to develop entrepreneurs for job creation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WPBL (WIL) to be further explored to find innovative ways for implementation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WPBL Regulation Policy gap to be urgently closed by DHET </a:t>
            </a:r>
            <a:endParaRPr lang="en-Z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54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/>
          <p:cNvSpPr/>
          <p:nvPr/>
        </p:nvSpPr>
        <p:spPr>
          <a:xfrm>
            <a:off x="179512" y="44624"/>
            <a:ext cx="85689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Summary of Commission Comments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5008" y="404664"/>
            <a:ext cx="8928992" cy="5442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 with a job or skill in mind not a certificate 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Lt of natural resources, good people but system to sophisticated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Should not utilize 1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world methodology but look at 3</a:t>
            </a:r>
            <a:r>
              <a:rPr lang="en-US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rd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world countries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Accelerate RPL to contribute to the development of 30 000 artisans per annum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Recycling - Duplicated learning incredible waste of resources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Scrap SETA based Workplace approval systems – adds no value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Simply allow every workplace to become a training space</a:t>
            </a:r>
            <a:endParaRPr lang="en-ZA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Destination of private College NATED learners nor researched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Fragmented data is major system impediment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Create single HR database across  DBE - DHET – DoL – DOHA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Stop importing skills and develop unemployed 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Leverage EPW programmes such those for ECD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731510" algn="r"/>
              </a:tabLs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Include are sectors such as those in correctional services.</a:t>
            </a:r>
          </a:p>
        </p:txBody>
      </p:sp>
    </p:spTree>
    <p:extLst>
      <p:ext uri="{BB962C8B-B14F-4D97-AF65-F5344CB8AC3E}">
        <p14:creationId xmlns:p14="http://schemas.microsoft.com/office/powerpoint/2010/main" val="250674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" y="5042508"/>
            <a:ext cx="9144000" cy="18428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55576" y="116632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800" b="1" dirty="0">
                <a:latin typeface="Arial Narrow" panose="020B0606020202030204" pitchFamily="34" charset="0"/>
              </a:rPr>
              <a:t>Key Recommendation Summary   </a:t>
            </a:r>
            <a:endParaRPr lang="en-ZA" sz="28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AutoShape 2" descr="Image result for qcto logo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qcto logo"/>
          <p:cNvSpPr>
            <a:spLocks noChangeAspect="1" noChangeArrowheads="1"/>
          </p:cNvSpPr>
          <p:nvPr/>
        </p:nvSpPr>
        <p:spPr bwMode="auto">
          <a:xfrm>
            <a:off x="12065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2969" y="476672"/>
            <a:ext cx="713143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Implementation required – not talk shops….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Space for Community Colleges to engage  in future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Start with employer … train for a job or skill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Dedicated TVET Lecturer Training Facility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Scrap SETA workplace approval system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Close out the WPBL Regulation Policy Gap</a:t>
            </a:r>
          </a:p>
          <a:p>
            <a:pPr marL="514350" indent="-514350">
              <a:lnSpc>
                <a:spcPct val="200000"/>
              </a:lnSpc>
              <a:buAutoNum type="arabicPeriod"/>
            </a:pPr>
            <a:r>
              <a:rPr lang="en-ZA" sz="2400" b="1" dirty="0"/>
              <a:t>Single HR Database DBE-DHET-</a:t>
            </a:r>
            <a:r>
              <a:rPr lang="en-ZA" sz="2400" b="1" dirty="0" err="1"/>
              <a:t>DoL</a:t>
            </a:r>
            <a:r>
              <a:rPr lang="en-ZA" sz="2400" b="1" dirty="0"/>
              <a:t>-DOHA</a:t>
            </a:r>
          </a:p>
        </p:txBody>
      </p:sp>
    </p:spTree>
    <p:extLst>
      <p:ext uri="{BB962C8B-B14F-4D97-AF65-F5344CB8AC3E}">
        <p14:creationId xmlns:p14="http://schemas.microsoft.com/office/powerpoint/2010/main" val="2410005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42509"/>
            <a:ext cx="9144000" cy="1842875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23528" y="125760"/>
            <a:ext cx="8496944" cy="78296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ZA" b="1" cap="small" dirty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/>
              <a:t>Thank You </a:t>
            </a:r>
            <a:br>
              <a:rPr lang="en-US" b="1" i="1" dirty="0"/>
            </a:br>
            <a:r>
              <a:rPr lang="en-US" b="1" i="1" dirty="0"/>
              <a:t>For Support</a:t>
            </a:r>
            <a:br>
              <a:rPr lang="en-US" b="1" i="1" dirty="0"/>
            </a:br>
            <a:r>
              <a:rPr lang="en-US" b="1" i="1" dirty="0"/>
              <a:t>and Commitment</a:t>
            </a:r>
          </a:p>
          <a:p>
            <a:endParaRPr lang="en-US" b="1" i="1" dirty="0"/>
          </a:p>
          <a:p>
            <a:r>
              <a:rPr lang="en-US" b="1" i="1" u="sng" dirty="0">
                <a:solidFill>
                  <a:srgbClr val="FF0000"/>
                </a:solidFill>
              </a:rPr>
              <a:t>http://nadsc.dhet.gov.za</a:t>
            </a:r>
            <a:r>
              <a:rPr lang="en-US" b="1" i="1" dirty="0"/>
              <a:t/>
            </a:r>
            <a:br>
              <a:rPr lang="en-US" b="1" i="1" dirty="0"/>
            </a:br>
            <a:endParaRPr lang="en-US" b="1" i="1" dirty="0"/>
          </a:p>
          <a:p>
            <a:r>
              <a:rPr lang="en-US" b="1" dirty="0">
                <a:solidFill>
                  <a:srgbClr val="FF0000"/>
                </a:solidFill>
              </a:rPr>
              <a:t>“</a:t>
            </a:r>
            <a:r>
              <a:rPr lang="en-US" sz="1050" b="1" i="1" dirty="0">
                <a:solidFill>
                  <a:srgbClr val="FF0000"/>
                </a:solidFill>
              </a:rPr>
              <a:t>IT’S COOL TO BE A 21</a:t>
            </a:r>
            <a:r>
              <a:rPr lang="en-US" sz="1050" b="1" i="1" baseline="30000" dirty="0">
                <a:solidFill>
                  <a:srgbClr val="FF0000"/>
                </a:solidFill>
              </a:rPr>
              <a:t>ST</a:t>
            </a:r>
            <a:r>
              <a:rPr lang="en-US" sz="1050" b="1" i="1" dirty="0">
                <a:solidFill>
                  <a:srgbClr val="FF0000"/>
                </a:solidFill>
              </a:rPr>
              <a:t> CENTURY ARTISAN</a:t>
            </a:r>
            <a:r>
              <a:rPr lang="en-US" sz="1050" b="1" dirty="0">
                <a:solidFill>
                  <a:srgbClr val="FF0000"/>
                </a:solidFill>
              </a:rPr>
              <a:t>”</a:t>
            </a:r>
            <a:endParaRPr lang="en-GB" dirty="0"/>
          </a:p>
        </p:txBody>
      </p:sp>
      <p:pic>
        <p:nvPicPr>
          <p:cNvPr id="6" name="Picture 2" descr="C:\Users\Mboweni.F\Pictures\Downloaded by Me\IMG_10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028" y="908720"/>
            <a:ext cx="8108420" cy="4802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8829" y="2244928"/>
            <a:ext cx="870634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>Thank You </a:t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latin typeface="Arial Narrow" panose="020B0606020202030204" pitchFamily="34" charset="0"/>
              </a:rPr>
              <a:t>For Listening </a:t>
            </a:r>
          </a:p>
          <a:p>
            <a:pPr algn="ctr"/>
            <a:r>
              <a:rPr lang="en-US" sz="3600" b="1" dirty="0">
                <a:latin typeface="Arial Narrow" panose="020B0606020202030204" pitchFamily="34" charset="0"/>
              </a:rPr>
              <a:t/>
            </a:r>
            <a:br>
              <a:rPr lang="en-US" sz="3600" b="1" dirty="0">
                <a:latin typeface="Arial Narrow" panose="020B0606020202030204" pitchFamily="34" charset="0"/>
              </a:rPr>
            </a:br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“IT’S COOL TO BE A 21</a:t>
            </a:r>
            <a:r>
              <a:rPr lang="en-US" sz="3600" b="1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ST</a:t>
            </a:r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 CENTURY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Arial Narrow" panose="020B0606020202030204" pitchFamily="34" charset="0"/>
              </a:rPr>
              <a:t>APPRENTICE ”</a:t>
            </a:r>
            <a:r>
              <a:rPr lang="en-US" sz="3600" b="1" dirty="0">
                <a:latin typeface="Arial Narrow" panose="020B0606020202030204" pitchFamily="34" charset="0"/>
              </a:rPr>
              <a:t/>
            </a:r>
            <a:br>
              <a:rPr lang="en-US" sz="3600" b="1" dirty="0">
                <a:latin typeface="Arial Narrow" panose="020B0606020202030204" pitchFamily="34" charset="0"/>
              </a:rPr>
            </a:br>
            <a:endParaRPr lang="en-GB" sz="3600" dirty="0">
              <a:latin typeface="Arial Narrow" panose="020B0606020202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42" y="96642"/>
            <a:ext cx="3470910" cy="13956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682659" y="6488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pic>
        <p:nvPicPr>
          <p:cNvPr id="10" name="Pictur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0"/>
            <a:ext cx="2736304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003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at template [Read-Only]" id="{7257442C-2035-4952-83C0-FB20DBC8E247}" vid="{7143BFD4-E26D-4F71-BFC1-6828EF64E8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DHET Blank Template</Template>
  <TotalTime>3023</TotalTime>
  <Words>646</Words>
  <Application>Microsoft Office PowerPoint</Application>
  <PresentationFormat>On-screen Show (4:3)</PresentationFormat>
  <Paragraphs>88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Mboweni.F</dc:creator>
  <cp:lastModifiedBy>User</cp:lastModifiedBy>
  <cp:revision>149</cp:revision>
  <cp:lastPrinted>2016-12-02T13:46:31Z</cp:lastPrinted>
  <dcterms:created xsi:type="dcterms:W3CDTF">2016-08-23T08:22:40Z</dcterms:created>
  <dcterms:modified xsi:type="dcterms:W3CDTF">2017-08-17T08:52:49Z</dcterms:modified>
</cp:coreProperties>
</file>